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116"/>
  </p:notesMasterIdLst>
  <p:handoutMasterIdLst>
    <p:handoutMasterId r:id="rId117"/>
  </p:handoutMasterIdLst>
  <p:sldIdLst>
    <p:sldId id="267" r:id="rId2"/>
    <p:sldId id="266" r:id="rId3"/>
    <p:sldId id="638" r:id="rId4"/>
    <p:sldId id="639" r:id="rId5"/>
    <p:sldId id="641" r:id="rId6"/>
    <p:sldId id="640" r:id="rId7"/>
    <p:sldId id="643" r:id="rId8"/>
    <p:sldId id="644" r:id="rId9"/>
    <p:sldId id="263" r:id="rId10"/>
    <p:sldId id="653" r:id="rId11"/>
    <p:sldId id="654" r:id="rId12"/>
    <p:sldId id="655" r:id="rId13"/>
    <p:sldId id="645" r:id="rId14"/>
    <p:sldId id="646" r:id="rId15"/>
    <p:sldId id="647" r:id="rId16"/>
    <p:sldId id="648" r:id="rId17"/>
    <p:sldId id="649" r:id="rId18"/>
    <p:sldId id="650" r:id="rId19"/>
    <p:sldId id="651" r:id="rId20"/>
    <p:sldId id="652" r:id="rId21"/>
    <p:sldId id="261" r:id="rId22"/>
    <p:sldId id="260" r:id="rId23"/>
    <p:sldId id="259" r:id="rId24"/>
    <p:sldId id="340" r:id="rId25"/>
    <p:sldId id="339" r:id="rId26"/>
    <p:sldId id="338" r:id="rId27"/>
    <p:sldId id="657" r:id="rId28"/>
    <p:sldId id="658" r:id="rId29"/>
    <p:sldId id="659" r:id="rId30"/>
    <p:sldId id="660" r:id="rId31"/>
    <p:sldId id="661" r:id="rId32"/>
    <p:sldId id="662" r:id="rId33"/>
    <p:sldId id="663" r:id="rId34"/>
    <p:sldId id="664" r:id="rId35"/>
    <p:sldId id="665" r:id="rId36"/>
    <p:sldId id="666" r:id="rId37"/>
    <p:sldId id="667" r:id="rId38"/>
    <p:sldId id="668" r:id="rId39"/>
    <p:sldId id="274" r:id="rId40"/>
    <p:sldId id="669" r:id="rId41"/>
    <p:sldId id="670" r:id="rId42"/>
    <p:sldId id="671" r:id="rId43"/>
    <p:sldId id="281" r:id="rId44"/>
    <p:sldId id="672" r:id="rId45"/>
    <p:sldId id="673" r:id="rId46"/>
    <p:sldId id="674" r:id="rId47"/>
    <p:sldId id="279" r:id="rId48"/>
    <p:sldId id="280" r:id="rId49"/>
    <p:sldId id="675" r:id="rId50"/>
    <p:sldId id="676" r:id="rId51"/>
    <p:sldId id="677" r:id="rId52"/>
    <p:sldId id="678" r:id="rId53"/>
    <p:sldId id="277" r:id="rId54"/>
    <p:sldId id="391" r:id="rId55"/>
    <p:sldId id="268" r:id="rId56"/>
    <p:sldId id="269" r:id="rId57"/>
    <p:sldId id="270" r:id="rId58"/>
    <p:sldId id="271" r:id="rId59"/>
    <p:sldId id="272" r:id="rId60"/>
    <p:sldId id="682" r:id="rId61"/>
    <p:sldId id="284" r:id="rId62"/>
    <p:sldId id="683" r:id="rId63"/>
    <p:sldId id="285" r:id="rId64"/>
    <p:sldId id="286" r:id="rId65"/>
    <p:sldId id="684" r:id="rId66"/>
    <p:sldId id="287" r:id="rId67"/>
    <p:sldId id="685" r:id="rId68"/>
    <p:sldId id="288" r:id="rId69"/>
    <p:sldId id="289" r:id="rId70"/>
    <p:sldId id="686" r:id="rId71"/>
    <p:sldId id="679" r:id="rId72"/>
    <p:sldId id="680" r:id="rId73"/>
    <p:sldId id="681" r:id="rId74"/>
    <p:sldId id="294" r:id="rId75"/>
    <p:sldId id="295" r:id="rId76"/>
    <p:sldId id="313" r:id="rId77"/>
    <p:sldId id="687" r:id="rId78"/>
    <p:sldId id="688" r:id="rId79"/>
    <p:sldId id="689" r:id="rId80"/>
    <p:sldId id="690" r:id="rId81"/>
    <p:sldId id="314" r:id="rId82"/>
    <p:sldId id="691" r:id="rId83"/>
    <p:sldId id="318" r:id="rId84"/>
    <p:sldId id="626" r:id="rId85"/>
    <p:sldId id="627" r:id="rId86"/>
    <p:sldId id="628" r:id="rId87"/>
    <p:sldId id="629" r:id="rId88"/>
    <p:sldId id="630" r:id="rId89"/>
    <p:sldId id="631" r:id="rId90"/>
    <p:sldId id="632" r:id="rId91"/>
    <p:sldId id="633" r:id="rId92"/>
    <p:sldId id="296" r:id="rId93"/>
    <p:sldId id="297" r:id="rId94"/>
    <p:sldId id="298" r:id="rId95"/>
    <p:sldId id="299" r:id="rId96"/>
    <p:sldId id="300" r:id="rId97"/>
    <p:sldId id="301" r:id="rId98"/>
    <p:sldId id="692" r:id="rId99"/>
    <p:sldId id="693" r:id="rId100"/>
    <p:sldId id="694" r:id="rId101"/>
    <p:sldId id="302" r:id="rId102"/>
    <p:sldId id="695" r:id="rId103"/>
    <p:sldId id="696" r:id="rId104"/>
    <p:sldId id="697" r:id="rId105"/>
    <p:sldId id="303" r:id="rId106"/>
    <p:sldId id="304" r:id="rId107"/>
    <p:sldId id="305" r:id="rId108"/>
    <p:sldId id="306" r:id="rId109"/>
    <p:sldId id="308" r:id="rId110"/>
    <p:sldId id="309" r:id="rId111"/>
    <p:sldId id="310" r:id="rId112"/>
    <p:sldId id="311" r:id="rId113"/>
    <p:sldId id="698" r:id="rId114"/>
    <p:sldId id="699" r:id="rId115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2" userDrawn="1">
          <p15:clr>
            <a:srgbClr val="A4A3A4"/>
          </p15:clr>
        </p15:guide>
        <p15:guide id="2" pos="223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66CCFF"/>
    <a:srgbClr val="C1E0FF"/>
    <a:srgbClr val="FF0000"/>
    <a:srgbClr val="00CCFF"/>
    <a:srgbClr val="CCEC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19" autoAdjust="0"/>
    <p:restoredTop sz="90929"/>
  </p:normalViewPr>
  <p:slideViewPr>
    <p:cSldViewPr>
      <p:cViewPr varScale="1">
        <p:scale>
          <a:sx n="97" d="100"/>
          <a:sy n="97" d="100"/>
        </p:scale>
        <p:origin x="80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8"/>
    </p:cViewPr>
  </p:sorterViewPr>
  <p:notesViewPr>
    <p:cSldViewPr>
      <p:cViewPr varScale="1">
        <p:scale>
          <a:sx n="72" d="100"/>
          <a:sy n="72" d="100"/>
        </p:scale>
        <p:origin x="-2232" y="-82"/>
      </p:cViewPr>
      <p:guideLst>
        <p:guide orient="horz" pos="3222"/>
        <p:guide pos="223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presProps" Target="presProp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viewProps" Target="viewProps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tableStyles" Target="tableStyles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image" Target="../media/image32.emf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image" Target="../media/image38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38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e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image" Target="../media/image78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e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93.wmf"/><Relationship Id="rId1" Type="http://schemas.openxmlformats.org/officeDocument/2006/relationships/image" Target="../media/image9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emf"/><Relationship Id="rId1" Type="http://schemas.openxmlformats.org/officeDocument/2006/relationships/image" Target="../media/image8.e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5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5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7.e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emf"/><Relationship Id="rId2" Type="http://schemas.openxmlformats.org/officeDocument/2006/relationships/image" Target="../media/image110.emf"/><Relationship Id="rId1" Type="http://schemas.openxmlformats.org/officeDocument/2006/relationships/image" Target="../media/image109.emf"/><Relationship Id="rId4" Type="http://schemas.openxmlformats.org/officeDocument/2006/relationships/image" Target="../media/image112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4.e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wmf"/><Relationship Id="rId1" Type="http://schemas.openxmlformats.org/officeDocument/2006/relationships/image" Target="../media/image117.emf"/></Relationships>
</file>

<file path=ppt/drawings/_rels/vmlDrawing3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wmf"/><Relationship Id="rId2" Type="http://schemas.openxmlformats.org/officeDocument/2006/relationships/image" Target="../media/image121.emf"/><Relationship Id="rId1" Type="http://schemas.openxmlformats.org/officeDocument/2006/relationships/image" Target="../media/image120.emf"/><Relationship Id="rId6" Type="http://schemas.openxmlformats.org/officeDocument/2006/relationships/image" Target="../media/image125.wmf"/><Relationship Id="rId5" Type="http://schemas.openxmlformats.org/officeDocument/2006/relationships/image" Target="../media/image124.wmf"/><Relationship Id="rId4" Type="http://schemas.openxmlformats.org/officeDocument/2006/relationships/image" Target="../media/image123.wmf"/></Relationships>
</file>

<file path=ppt/drawings/_rels/vmlDrawing3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wmf"/><Relationship Id="rId3" Type="http://schemas.openxmlformats.org/officeDocument/2006/relationships/image" Target="../media/image128.wmf"/><Relationship Id="rId7" Type="http://schemas.openxmlformats.org/officeDocument/2006/relationships/image" Target="../media/image132.wmf"/><Relationship Id="rId2" Type="http://schemas.openxmlformats.org/officeDocument/2006/relationships/image" Target="../media/image127.wmf"/><Relationship Id="rId1" Type="http://schemas.openxmlformats.org/officeDocument/2006/relationships/image" Target="../media/image126.wmf"/><Relationship Id="rId6" Type="http://schemas.openxmlformats.org/officeDocument/2006/relationships/image" Target="../media/image131.wmf"/><Relationship Id="rId5" Type="http://schemas.openxmlformats.org/officeDocument/2006/relationships/image" Target="../media/image130.wmf"/><Relationship Id="rId4" Type="http://schemas.openxmlformats.org/officeDocument/2006/relationships/image" Target="../media/image129.wmf"/><Relationship Id="rId9" Type="http://schemas.openxmlformats.org/officeDocument/2006/relationships/image" Target="../media/image134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9.w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0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1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1.emf"/></Relationships>
</file>

<file path=ppt/drawings/_rels/vmlDrawing4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emf"/><Relationship Id="rId1" Type="http://schemas.openxmlformats.org/officeDocument/2006/relationships/image" Target="../media/image142.emf"/></Relationships>
</file>

<file path=ppt/drawings/_rels/vmlDrawing4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emf"/><Relationship Id="rId1" Type="http://schemas.openxmlformats.org/officeDocument/2006/relationships/image" Target="../media/image142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9.w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9.w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2.w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33" tIns="47317" rIns="94633" bIns="47317" numCol="1" anchor="t" anchorCtr="0" compatLnSpc="1">
            <a:prstTxWarp prst="textNoShape">
              <a:avLst/>
            </a:prstTxWarp>
          </a:bodyPr>
          <a:lstStyle>
            <a:lvl1pPr defTabSz="946205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17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6" y="1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33" tIns="47317" rIns="94633" bIns="47317" numCol="1" anchor="t" anchorCtr="0" compatLnSpc="1">
            <a:prstTxWarp prst="textNoShape">
              <a:avLst/>
            </a:prstTxWarp>
          </a:bodyPr>
          <a:lstStyle>
            <a:lvl1pPr algn="r" defTabSz="946205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17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33" tIns="47317" rIns="94633" bIns="47317" numCol="1" anchor="b" anchorCtr="0" compatLnSpc="1">
            <a:prstTxWarp prst="textNoShape">
              <a:avLst/>
            </a:prstTxWarp>
          </a:bodyPr>
          <a:lstStyle>
            <a:lvl1pPr defTabSz="946205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17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6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33" tIns="47317" rIns="94633" bIns="47317" numCol="1" anchor="b" anchorCtr="0" compatLnSpc="1">
            <a:prstTxWarp prst="textNoShape">
              <a:avLst/>
            </a:prstTxWarp>
          </a:bodyPr>
          <a:lstStyle>
            <a:lvl1pPr algn="r" defTabSz="946205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0E409012-0CAD-4954-BB3E-9FC60F45236C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173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1115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33" tIns="47317" rIns="94633" bIns="47317" numCol="1" anchor="t" anchorCtr="0" compatLnSpc="1">
            <a:prstTxWarp prst="textNoShape">
              <a:avLst/>
            </a:prstTxWarp>
          </a:bodyPr>
          <a:lstStyle>
            <a:lvl1pPr defTabSz="946205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27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89390" y="1"/>
            <a:ext cx="31115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33" tIns="47317" rIns="94633" bIns="47317" numCol="1" anchor="t" anchorCtr="0" compatLnSpc="1">
            <a:prstTxWarp prst="textNoShape">
              <a:avLst/>
            </a:prstTxWarp>
          </a:bodyPr>
          <a:lstStyle>
            <a:lvl1pPr algn="r" defTabSz="946205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93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2663" y="787400"/>
            <a:ext cx="5140325" cy="3854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27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7264" y="4878389"/>
            <a:ext cx="5186362" cy="456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33" tIns="47317" rIns="94633" bIns="473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727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58363"/>
            <a:ext cx="31115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33" tIns="47317" rIns="94633" bIns="47317" numCol="1" anchor="b" anchorCtr="0" compatLnSpc="1">
            <a:prstTxWarp prst="textNoShape">
              <a:avLst/>
            </a:prstTxWarp>
          </a:bodyPr>
          <a:lstStyle>
            <a:lvl1pPr defTabSz="946205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27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89390" y="9758363"/>
            <a:ext cx="31115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33" tIns="47317" rIns="94633" bIns="47317" numCol="1" anchor="b" anchorCtr="0" compatLnSpc="1">
            <a:prstTxWarp prst="textNoShape">
              <a:avLst/>
            </a:prstTxWarp>
          </a:bodyPr>
          <a:lstStyle>
            <a:lvl1pPr algn="r" defTabSz="946205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40BCA5CA-7596-4403-82D5-C5E0D90A3C5E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2989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378DF87-70E6-4CA0-A795-6AD7068644C4}" type="slidenum">
              <a:rPr lang="en-GB" smtClean="0"/>
              <a:pPr>
                <a:defRPr/>
              </a:pPr>
              <a:t>1</a:t>
            </a:fld>
            <a:endParaRPr lang="en-GB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4375926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FE5F92-6E6E-4BA8-AF17-2D8139F92AD8}" type="slidenum">
              <a:rPr lang="en-GB" smtClean="0"/>
              <a:pPr>
                <a:defRPr/>
              </a:pPr>
              <a:t>26</a:t>
            </a:fld>
            <a:endParaRPr lang="en-GB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5854741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1335D8-BF2B-4597-80A0-F1A0E5BE000D}" type="slidenum">
              <a:rPr lang="en-GB"/>
              <a:pPr/>
              <a:t>27</a:t>
            </a:fld>
            <a:endParaRPr lang="en-GB"/>
          </a:p>
        </p:txBody>
      </p:sp>
      <p:sp>
        <p:nvSpPr>
          <p:cNvPr id="591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82663" y="785813"/>
            <a:ext cx="5140325" cy="38560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18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7263" y="4878388"/>
            <a:ext cx="5186362" cy="45656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4888" tIns="47445" rIns="94888" bIns="47445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021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2149D2-E624-4F38-94D0-FFCAB8B7D3BB}" type="slidenum">
              <a:rPr lang="en-GB"/>
              <a:pPr/>
              <a:t>28</a:t>
            </a:fld>
            <a:endParaRPr lang="en-GB"/>
          </a:p>
        </p:txBody>
      </p:sp>
      <p:sp>
        <p:nvSpPr>
          <p:cNvPr id="595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82663" y="785813"/>
            <a:ext cx="5140325" cy="38560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59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7263" y="4878388"/>
            <a:ext cx="5186362" cy="45656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4888" tIns="47445" rIns="94888" bIns="47445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0317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5870E8-7B63-40CF-92A9-D3F18492319A}" type="slidenum">
              <a:rPr lang="en-GB"/>
              <a:pPr/>
              <a:t>29</a:t>
            </a:fld>
            <a:endParaRPr lang="en-GB"/>
          </a:p>
        </p:txBody>
      </p:sp>
      <p:sp>
        <p:nvSpPr>
          <p:cNvPr id="59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82663" y="785813"/>
            <a:ext cx="5140325" cy="38560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8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7263" y="4878388"/>
            <a:ext cx="5186362" cy="45656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4888" tIns="47445" rIns="94888" bIns="47445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1836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206E49-1E09-4068-9AB5-9F0CFBF8DF3C}" type="slidenum">
              <a:rPr lang="en-GB"/>
              <a:pPr/>
              <a:t>30</a:t>
            </a:fld>
            <a:endParaRPr lang="en-GB"/>
          </a:p>
        </p:txBody>
      </p:sp>
      <p:sp>
        <p:nvSpPr>
          <p:cNvPr id="579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82663" y="785813"/>
            <a:ext cx="5140325" cy="38560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9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7263" y="4878388"/>
            <a:ext cx="5186362" cy="45656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4888" tIns="47445" rIns="94888" bIns="47445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4779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BCA5CA-7596-4403-82D5-C5E0D90A3C5E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1392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7D30E6-4F37-4061-BFF6-89C46C6637C6}" type="slidenum">
              <a:rPr lang="en-GB"/>
              <a:pPr/>
              <a:t>32</a:t>
            </a:fld>
            <a:endParaRPr lang="en-GB"/>
          </a:p>
        </p:txBody>
      </p:sp>
      <p:sp>
        <p:nvSpPr>
          <p:cNvPr id="58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82663" y="785813"/>
            <a:ext cx="5140325" cy="38560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1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7263" y="4878388"/>
            <a:ext cx="5186362" cy="45656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4888" tIns="47445" rIns="94888" bIns="47445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49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8D3529-DFA2-49DD-87F6-F74B836C120D}" type="slidenum">
              <a:rPr lang="en-GB" smtClean="0"/>
              <a:pPr>
                <a:defRPr/>
              </a:pPr>
              <a:t>39</a:t>
            </a:fld>
            <a:endParaRPr lang="en-GB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0823601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3248B1-DB93-43B0-A859-3DC228D56A4D}" type="slidenum">
              <a:rPr lang="en-GB" smtClean="0"/>
              <a:pPr>
                <a:defRPr/>
              </a:pPr>
              <a:t>43</a:t>
            </a:fld>
            <a:endParaRPr lang="en-GB" smtClean="0"/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5090261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FADADA4-9CB5-419F-8162-EE2287552DFA}" type="slidenum">
              <a:rPr lang="en-GB" smtClean="0"/>
              <a:pPr>
                <a:defRPr/>
              </a:pPr>
              <a:t>47</a:t>
            </a:fld>
            <a:endParaRPr lang="en-GB" smtClean="0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07847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5496B22-F868-474A-B34E-DA43E37BF60A}" type="slidenum">
              <a:rPr lang="en-GB" smtClean="0"/>
              <a:pPr>
                <a:defRPr/>
              </a:pPr>
              <a:t>2</a:t>
            </a:fld>
            <a:endParaRPr lang="en-GB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2928352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1C543C-935A-4B70-8305-9D7414320AD1}" type="slidenum">
              <a:rPr lang="en-GB" smtClean="0"/>
              <a:pPr>
                <a:defRPr/>
              </a:pPr>
              <a:t>48</a:t>
            </a:fld>
            <a:endParaRPr lang="en-GB" smtClean="0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501145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054A0F-3073-496C-8C4E-E09181E79647}" type="slidenum">
              <a:rPr lang="en-GB" smtClean="0"/>
              <a:pPr>
                <a:defRPr/>
              </a:pPr>
              <a:t>53</a:t>
            </a:fld>
            <a:endParaRPr lang="en-GB" smtClean="0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11989014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C44AF0-2683-48B5-B58B-E5CE743ED6AB}" type="slidenum">
              <a:rPr lang="en-GB" smtClean="0"/>
              <a:pPr>
                <a:defRPr/>
              </a:pPr>
              <a:t>54</a:t>
            </a:fld>
            <a:endParaRPr lang="en-GB" smtClean="0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3928363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B7925F-CE27-4DB9-97B7-35D6F0169BFC}" type="slidenum">
              <a:rPr lang="en-GB" smtClean="0"/>
              <a:pPr>
                <a:defRPr/>
              </a:pPr>
              <a:t>55</a:t>
            </a:fld>
            <a:endParaRPr lang="en-GB" smtClean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3982889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A7ADA4-D952-4367-9239-D6B88C8AB35F}" type="slidenum">
              <a:rPr lang="en-GB" smtClean="0"/>
              <a:pPr>
                <a:defRPr/>
              </a:pPr>
              <a:t>56</a:t>
            </a:fld>
            <a:endParaRPr lang="en-GB" smtClean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41887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92F627-7147-44AF-AD20-E025B70B81AF}" type="slidenum">
              <a:rPr lang="en-GB" smtClean="0"/>
              <a:pPr>
                <a:defRPr/>
              </a:pPr>
              <a:t>57</a:t>
            </a:fld>
            <a:endParaRPr lang="en-GB" smtClean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0330565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731BC6-77E9-4264-8399-4F5090779F65}" type="slidenum">
              <a:rPr lang="en-GB" smtClean="0"/>
              <a:pPr>
                <a:defRPr/>
              </a:pPr>
              <a:t>58</a:t>
            </a:fld>
            <a:endParaRPr lang="en-GB" smtClean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8367179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9B12E4-2490-408D-ABA3-EB492DA690B7}" type="slidenum">
              <a:rPr lang="en-GB" smtClean="0"/>
              <a:pPr>
                <a:defRPr/>
              </a:pPr>
              <a:t>59</a:t>
            </a:fld>
            <a:endParaRPr lang="en-GB" smtClean="0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8092612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527B512-65A1-41EF-95A1-CC834A5E5E83}" type="slidenum">
              <a:rPr lang="en-GB" smtClean="0"/>
              <a:pPr>
                <a:defRPr/>
              </a:pPr>
              <a:t>61</a:t>
            </a:fld>
            <a:endParaRPr lang="en-GB" smtClean="0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1119255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D4895B-3072-4B81-A41F-421CB054A3D6}" type="slidenum">
              <a:rPr lang="en-GB" smtClean="0"/>
              <a:pPr>
                <a:defRPr/>
              </a:pPr>
              <a:t>63</a:t>
            </a:fld>
            <a:endParaRPr lang="en-GB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763195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03CF2E0-1269-48A3-A196-13D05388DEBC}" type="slidenum">
              <a:rPr lang="en-GB" smtClean="0"/>
              <a:pPr>
                <a:defRPr/>
              </a:pPr>
              <a:t>9</a:t>
            </a:fld>
            <a:endParaRPr lang="en-GB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2887973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6B9F04-80AB-445C-B373-FAD019E01D08}" type="slidenum">
              <a:rPr lang="en-GB" smtClean="0"/>
              <a:pPr>
                <a:defRPr/>
              </a:pPr>
              <a:t>64</a:t>
            </a:fld>
            <a:endParaRPr lang="en-GB" smtClean="0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41540889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D29B9E8-B0BE-4E37-A471-67AE4BDC1FEE}" type="slidenum">
              <a:rPr lang="en-GB" smtClean="0"/>
              <a:pPr>
                <a:defRPr/>
              </a:pPr>
              <a:t>66</a:t>
            </a:fld>
            <a:endParaRPr lang="en-GB" smtClean="0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57549186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F00425-8DE8-4BFE-B5B2-68E64795B900}" type="slidenum">
              <a:rPr lang="en-GB" smtClean="0"/>
              <a:pPr>
                <a:defRPr/>
              </a:pPr>
              <a:t>68</a:t>
            </a:fld>
            <a:endParaRPr lang="en-GB" smtClean="0"/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9363983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5846004-5F0C-4DA2-8D08-4B889BF0726C}" type="slidenum">
              <a:rPr lang="en-GB" smtClean="0"/>
              <a:pPr>
                <a:defRPr/>
              </a:pPr>
              <a:t>69</a:t>
            </a:fld>
            <a:endParaRPr lang="en-GB" smtClean="0"/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32421574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0FEDD9-22F8-4398-ADC4-86C384F4599F}" type="slidenum">
              <a:rPr lang="en-GB" smtClean="0"/>
              <a:pPr>
                <a:defRPr/>
              </a:pPr>
              <a:t>71</a:t>
            </a:fld>
            <a:endParaRPr lang="en-GB" smtClean="0"/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58635228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5B67803-6B2D-45F8-BDA9-BB8FB1A93B67}" type="slidenum">
              <a:rPr lang="en-GB" smtClean="0"/>
              <a:pPr>
                <a:defRPr/>
              </a:pPr>
              <a:t>72</a:t>
            </a:fld>
            <a:endParaRPr lang="en-GB" smtClean="0"/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54569139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DCBBB3E-519D-4EB9-9DCF-85C5FB57908D}" type="slidenum">
              <a:rPr lang="en-GB" smtClean="0"/>
              <a:pPr>
                <a:defRPr/>
              </a:pPr>
              <a:t>73</a:t>
            </a:fld>
            <a:endParaRPr lang="en-GB" smtClean="0"/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19366330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D0FFA5B-B4E2-436C-B9BE-1B12197021AC}" type="slidenum">
              <a:rPr lang="en-GB" smtClean="0"/>
              <a:pPr>
                <a:defRPr/>
              </a:pPr>
              <a:t>74</a:t>
            </a:fld>
            <a:endParaRPr lang="en-GB" smtClean="0"/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87774157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BE4C84-931D-456F-84C0-AF7CDA501E40}" type="slidenum">
              <a:rPr lang="en-GB" smtClean="0"/>
              <a:pPr>
                <a:defRPr/>
              </a:pPr>
              <a:t>75</a:t>
            </a:fld>
            <a:endParaRPr lang="en-GB" smtClean="0"/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61527790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9B95F7-0941-456A-B999-BAD18723AFE0}" type="slidenum">
              <a:rPr lang="en-GB" smtClean="0"/>
              <a:pPr>
                <a:defRPr/>
              </a:pPr>
              <a:t>76</a:t>
            </a:fld>
            <a:endParaRPr lang="en-GB" smtClean="0"/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449945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BCA5CA-7596-4403-82D5-C5E0D90A3C5E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32273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2EA95E-5307-4322-8118-39FB7B28816A}" type="slidenum">
              <a:rPr lang="en-GB" smtClean="0"/>
              <a:pPr>
                <a:defRPr/>
              </a:pPr>
              <a:t>81</a:t>
            </a:fld>
            <a:endParaRPr lang="en-GB" smtClean="0"/>
          </a:p>
        </p:txBody>
      </p:sp>
      <p:sp>
        <p:nvSpPr>
          <p:cNvPr id="163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63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67656094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312054-1F80-4D41-8CBF-B99459F868BD}" type="slidenum">
              <a:rPr lang="en-GB" smtClean="0"/>
              <a:pPr>
                <a:defRPr/>
              </a:pPr>
              <a:t>83</a:t>
            </a:fld>
            <a:endParaRPr lang="en-GB" smtClean="0"/>
          </a:p>
        </p:txBody>
      </p:sp>
      <p:sp>
        <p:nvSpPr>
          <p:cNvPr id="167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67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13344537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BCA5CA-7596-4403-82D5-C5E0D90A3C5E}" type="slidenum">
              <a:rPr lang="en-GB" smtClean="0"/>
              <a:pPr>
                <a:defRPr/>
              </a:pPr>
              <a:t>88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09886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52F57-C469-4006-8032-2FE1B33FF549}" type="slidenum">
              <a:rPr lang="en-GB" smtClean="0"/>
              <a:pPr>
                <a:defRPr/>
              </a:pPr>
              <a:t>92</a:t>
            </a:fld>
            <a:endParaRPr lang="en-GB" smtClean="0"/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88182437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B83504-EAAF-45C7-B731-C0EF64A4755B}" type="slidenum">
              <a:rPr lang="en-GB" smtClean="0"/>
              <a:pPr>
                <a:defRPr/>
              </a:pPr>
              <a:t>93</a:t>
            </a:fld>
            <a:endParaRPr lang="en-GB" smtClean="0"/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45678945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5E1D1-6023-47D9-989C-A7A30FAD0A95}" type="slidenum">
              <a:rPr lang="en-GB" smtClean="0"/>
              <a:pPr>
                <a:defRPr/>
              </a:pPr>
              <a:t>94</a:t>
            </a:fld>
            <a:endParaRPr lang="en-GB" smtClean="0"/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21244834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43496B-9507-4710-B64C-F256F010341B}" type="slidenum">
              <a:rPr lang="en-GB" smtClean="0"/>
              <a:pPr>
                <a:defRPr/>
              </a:pPr>
              <a:t>95</a:t>
            </a:fld>
            <a:endParaRPr lang="en-GB" smtClean="0"/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62400175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102CC8-F555-413A-8D45-33C28BE5E90D}" type="slidenum">
              <a:rPr lang="en-GB" smtClean="0"/>
              <a:pPr>
                <a:defRPr/>
              </a:pPr>
              <a:t>96</a:t>
            </a:fld>
            <a:endParaRPr lang="en-GB" smtClean="0"/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2548555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3D1CD9-BE97-49F5-9721-094E3BA82AE4}" type="slidenum">
              <a:rPr lang="en-GB" smtClean="0"/>
              <a:pPr>
                <a:defRPr/>
              </a:pPr>
              <a:t>97</a:t>
            </a:fld>
            <a:endParaRPr lang="en-GB" smtClean="0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89495201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2890FB-3F37-43CF-A4D0-409598E64CFE}" type="slidenum">
              <a:rPr lang="en-GB" smtClean="0"/>
              <a:pPr>
                <a:defRPr/>
              </a:pPr>
              <a:t>101</a:t>
            </a:fld>
            <a:endParaRPr lang="en-GB" smtClean="0"/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532004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B8755B-2F3B-4CE1-B411-9DF121D62A86}" type="slidenum">
              <a:rPr lang="en-GB" smtClean="0"/>
              <a:pPr>
                <a:defRPr/>
              </a:pPr>
              <a:t>21</a:t>
            </a:fld>
            <a:endParaRPr lang="en-GB" smtClean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79593571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BC7185-72B9-41A4-AB3E-BDCEBFB25454}" type="slidenum">
              <a:rPr lang="en-GB" smtClean="0"/>
              <a:pPr>
                <a:defRPr/>
              </a:pPr>
              <a:t>105</a:t>
            </a:fld>
            <a:endParaRPr lang="en-GB" smtClean="0"/>
          </a:p>
        </p:txBody>
      </p:sp>
      <p:sp>
        <p:nvSpPr>
          <p:cNvPr id="154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25563674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195A37-7A44-416A-83F1-CD898684DE90}" type="slidenum">
              <a:rPr lang="en-GB" smtClean="0"/>
              <a:pPr>
                <a:defRPr/>
              </a:pPr>
              <a:t>106</a:t>
            </a:fld>
            <a:endParaRPr lang="en-GB" smtClean="0"/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26438670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B7C57B-C295-44F7-AD8B-1D854078719B}" type="slidenum">
              <a:rPr lang="en-GB" smtClean="0"/>
              <a:pPr>
                <a:defRPr/>
              </a:pPr>
              <a:t>107</a:t>
            </a:fld>
            <a:endParaRPr lang="en-GB" smtClean="0"/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22466861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3BC7670-E4BE-4005-9325-428488DCFEEC}" type="slidenum">
              <a:rPr lang="en-GB" smtClean="0"/>
              <a:pPr>
                <a:defRPr/>
              </a:pPr>
              <a:t>108</a:t>
            </a:fld>
            <a:endParaRPr lang="en-GB" smtClean="0"/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19198997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3B364D-315A-47AF-827B-4D473840E2A3}" type="slidenum">
              <a:rPr lang="en-GB" smtClean="0"/>
              <a:pPr>
                <a:defRPr/>
              </a:pPr>
              <a:t>109</a:t>
            </a:fld>
            <a:endParaRPr lang="en-GB" smtClean="0"/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50670489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6AF89A-7EA8-44CC-A9D1-7B3EE072ADBF}" type="slidenum">
              <a:rPr lang="en-GB" smtClean="0"/>
              <a:pPr>
                <a:defRPr/>
              </a:pPr>
              <a:t>110</a:t>
            </a:fld>
            <a:endParaRPr lang="en-GB" smtClean="0"/>
          </a:p>
        </p:txBody>
      </p:sp>
      <p:sp>
        <p:nvSpPr>
          <p:cNvPr id="159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59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198355260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FC1AB12-A474-4BF6-88EA-125E22D392DE}" type="slidenum">
              <a:rPr lang="en-GB" smtClean="0"/>
              <a:pPr>
                <a:defRPr/>
              </a:pPr>
              <a:t>111</a:t>
            </a:fld>
            <a:endParaRPr lang="en-GB" smtClean="0"/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074886470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1EE8E5-8740-4D8B-830D-52596E68BB49}" type="slidenum">
              <a:rPr lang="en-GB" smtClean="0"/>
              <a:pPr>
                <a:defRPr/>
              </a:pPr>
              <a:t>112</a:t>
            </a:fld>
            <a:endParaRPr lang="en-GB" smtClean="0"/>
          </a:p>
        </p:txBody>
      </p:sp>
      <p:sp>
        <p:nvSpPr>
          <p:cNvPr id="161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61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7200379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635A9CC-6E99-4DD0-8FC1-1A142F59281D}" type="slidenum">
              <a:rPr lang="en-GB" smtClean="0"/>
              <a:pPr>
                <a:defRPr/>
              </a:pPr>
              <a:t>22</a:t>
            </a:fld>
            <a:endParaRPr lang="en-GB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603247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0707D0-9775-4589-8464-1AC74EDF20F7}" type="slidenum">
              <a:rPr lang="en-GB" smtClean="0"/>
              <a:pPr>
                <a:defRPr/>
              </a:pPr>
              <a:t>23</a:t>
            </a:fld>
            <a:endParaRPr lang="en-GB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244235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15223B6-4B98-43D5-91BB-EFC7CE0DC0C8}" type="slidenum">
              <a:rPr lang="en-GB" smtClean="0"/>
              <a:pPr>
                <a:defRPr/>
              </a:pPr>
              <a:t>24</a:t>
            </a:fld>
            <a:endParaRPr lang="en-GB" smtClean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6070169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FAD035-2740-4774-805D-483B9580546B}" type="slidenum">
              <a:rPr lang="en-GB" smtClean="0"/>
              <a:pPr>
                <a:defRPr/>
              </a:pPr>
              <a:t>25</a:t>
            </a:fld>
            <a:endParaRPr lang="en-GB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2663" y="787400"/>
            <a:ext cx="5140325" cy="3854450"/>
          </a:xfrm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966200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>
            <a:spLocks noChangeArrowheads="1"/>
          </p:cNvSpPr>
          <p:nvPr userDrawn="1"/>
        </p:nvSpPr>
        <p:spPr bwMode="auto"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51000">
                <a:srgbClr val="E5EEFD"/>
              </a:gs>
              <a:gs pos="0">
                <a:srgbClr val="99CCFF"/>
              </a:gs>
              <a:gs pos="100000">
                <a:srgbClr val="99CCFF"/>
              </a:gs>
            </a:gsLst>
            <a:lin ang="5400000" scaled="1"/>
            <a:tileRect/>
          </a:gradFill>
          <a:ln w="1905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, um Master-</a:t>
            </a:r>
            <a:r>
              <a:rPr lang="en-US" dirty="0" err="1" smtClean="0"/>
              <a:t>Titelformat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beiten</a:t>
            </a:r>
            <a:r>
              <a:rPr lang="en-US" dirty="0" smtClean="0"/>
              <a:t>.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85800" y="1052735"/>
            <a:ext cx="7772400" cy="5286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, um Master-</a:t>
            </a:r>
            <a:r>
              <a:rPr lang="en-US" dirty="0" err="1" smtClean="0"/>
              <a:t>Textformat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</p:txBody>
      </p:sp>
      <p:sp>
        <p:nvSpPr>
          <p:cNvPr id="10" name="Datumsplatzhalter 2"/>
          <p:cNvSpPr>
            <a:spLocks noGrp="1"/>
          </p:cNvSpPr>
          <p:nvPr>
            <p:ph type="dt" sz="half" idx="2"/>
          </p:nvPr>
        </p:nvSpPr>
        <p:spPr>
          <a:xfrm>
            <a:off x="-5680" y="649362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5EB4B-7D6E-45D6-9D51-8D3AF5AEFD38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092280" y="649362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, um Master-</a:t>
            </a:r>
            <a:r>
              <a:rPr lang="en-US" dirty="0" err="1" smtClean="0"/>
              <a:t>Titelformat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beiten</a:t>
            </a:r>
            <a:r>
              <a:rPr lang="en-US" dirty="0" smtClean="0"/>
              <a:t>.</a:t>
            </a:r>
          </a:p>
        </p:txBody>
      </p:sp>
      <p:sp>
        <p:nvSpPr>
          <p:cNvPr id="8" name="Datumsplatzhalter 2"/>
          <p:cNvSpPr>
            <a:spLocks noGrp="1"/>
          </p:cNvSpPr>
          <p:nvPr>
            <p:ph type="dt" sz="half" idx="2"/>
          </p:nvPr>
        </p:nvSpPr>
        <p:spPr>
          <a:xfrm>
            <a:off x="-5680" y="649362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092280" y="649362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>
            <a:spLocks noGrp="1"/>
          </p:cNvSpPr>
          <p:nvPr>
            <p:ph type="dt" sz="half" idx="2"/>
          </p:nvPr>
        </p:nvSpPr>
        <p:spPr>
          <a:xfrm>
            <a:off x="-5680" y="649362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3D2A8-B6DC-455E-B935-6B70FF4FE3A3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092280" y="649362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8000">
              <a:srgbClr val="99CCFF"/>
            </a:gs>
            <a:gs pos="27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>
            <a:spLocks noChangeArrowheads="1"/>
          </p:cNvSpPr>
          <p:nvPr userDrawn="1"/>
        </p:nvSpPr>
        <p:spPr bwMode="auto"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51000">
                <a:srgbClr val="E5EEFD"/>
              </a:gs>
              <a:gs pos="0">
                <a:srgbClr val="99CCFF"/>
              </a:gs>
              <a:gs pos="100000">
                <a:srgbClr val="99CCFF"/>
              </a:gs>
            </a:gsLst>
            <a:lin ang="5400000" scaled="1"/>
            <a:tileRect/>
          </a:gradFill>
          <a:ln w="1905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, um Master-</a:t>
            </a:r>
            <a:r>
              <a:rPr lang="en-US" dirty="0" err="1" smtClean="0"/>
              <a:t>Titelformat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beiten</a:t>
            </a:r>
            <a:r>
              <a:rPr lang="en-US" dirty="0" smtClean="0"/>
              <a:t>.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52735"/>
            <a:ext cx="7772400" cy="5286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, um Master-</a:t>
            </a:r>
            <a:r>
              <a:rPr lang="en-US" dirty="0" err="1" smtClean="0"/>
              <a:t>Textformat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</p:txBody>
      </p:sp>
      <p:sp>
        <p:nvSpPr>
          <p:cNvPr id="10" name="Datumsplatzhalter 2"/>
          <p:cNvSpPr>
            <a:spLocks noGrp="1"/>
          </p:cNvSpPr>
          <p:nvPr>
            <p:ph type="dt" sz="half" idx="2"/>
          </p:nvPr>
        </p:nvSpPr>
        <p:spPr>
          <a:xfrm>
            <a:off x="-5680" y="649362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F521E-827F-4378-BC29-D3768264591E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092280" y="649362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5" r:id="rId2"/>
    <p:sldLayoutId id="2147483656" r:id="rId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effectLst/>
          <a:latin typeface="Arial" panose="020B0604020202020204" pitchFamily="34" charset="0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effectLst/>
          <a:latin typeface="Arial" panose="020B0604020202020204" pitchFamily="34" charset="0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effectLst/>
          <a:latin typeface="Arial" panose="020B0604020202020204" pitchFamily="34" charset="0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effectLst/>
          <a:latin typeface="Arial" panose="020B0604020202020204" pitchFamily="34" charset="0"/>
          <a:cs typeface="Arial" panose="020B0604020202020204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tif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gif"/><Relationship Id="rId5" Type="http://schemas.openxmlformats.org/officeDocument/2006/relationships/image" Target="../media/image3.tiff"/><Relationship Id="rId4" Type="http://schemas.openxmlformats.org/officeDocument/2006/relationships/image" Target="../media/image2.wmf"/><Relationship Id="rId9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4.vml"/><Relationship Id="rId6" Type="http://schemas.openxmlformats.org/officeDocument/2006/relationships/image" Target="../media/image143.emf"/><Relationship Id="rId5" Type="http://schemas.openxmlformats.org/officeDocument/2006/relationships/oleObject" Target="../embeddings/oleObject97.bin"/><Relationship Id="rId4" Type="http://schemas.openxmlformats.org/officeDocument/2006/relationships/image" Target="../media/image142.emf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5.vml"/><Relationship Id="rId6" Type="http://schemas.openxmlformats.org/officeDocument/2006/relationships/image" Target="../media/image144.emf"/><Relationship Id="rId5" Type="http://schemas.openxmlformats.org/officeDocument/2006/relationships/oleObject" Target="../embeddings/oleObject99.bin"/><Relationship Id="rId4" Type="http://schemas.openxmlformats.org/officeDocument/2006/relationships/image" Target="../media/image142.emf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wmf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7.wmf"/><Relationship Id="rId4" Type="http://schemas.openxmlformats.org/officeDocument/2006/relationships/image" Target="../media/image146.wmf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w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6.vml"/><Relationship Id="rId5" Type="http://schemas.openxmlformats.org/officeDocument/2006/relationships/image" Target="../media/image149.wmf"/><Relationship Id="rId4" Type="http://schemas.openxmlformats.org/officeDocument/2006/relationships/oleObject" Target="../embeddings/oleObject100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5.xml"/><Relationship Id="rId7" Type="http://schemas.openxmlformats.org/officeDocument/2006/relationships/image" Target="../media/image14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7.vml"/><Relationship Id="rId6" Type="http://schemas.openxmlformats.org/officeDocument/2006/relationships/oleObject" Target="../embeddings/oleObject101.bin"/><Relationship Id="rId5" Type="http://schemas.openxmlformats.org/officeDocument/2006/relationships/image" Target="../media/image151.wmf"/><Relationship Id="rId4" Type="http://schemas.openxmlformats.org/officeDocument/2006/relationships/image" Target="../media/image150.wmf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8.vml"/><Relationship Id="rId6" Type="http://schemas.openxmlformats.org/officeDocument/2006/relationships/image" Target="../media/image152.wmf"/><Relationship Id="rId5" Type="http://schemas.openxmlformats.org/officeDocument/2006/relationships/oleObject" Target="../embeddings/oleObject102.bin"/><Relationship Id="rId4" Type="http://schemas.openxmlformats.org/officeDocument/2006/relationships/image" Target="../media/image153.png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9.vml"/><Relationship Id="rId6" Type="http://schemas.openxmlformats.org/officeDocument/2006/relationships/image" Target="../media/image154.wmf"/><Relationship Id="rId5" Type="http://schemas.openxmlformats.org/officeDocument/2006/relationships/oleObject" Target="../embeddings/oleObject103.bin"/><Relationship Id="rId4" Type="http://schemas.openxmlformats.org/officeDocument/2006/relationships/image" Target="../media/image155.png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emf"/><Relationship Id="rId2" Type="http://schemas.openxmlformats.org/officeDocument/2006/relationships/image" Target="../media/image15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24.emf"/><Relationship Id="rId4" Type="http://schemas.openxmlformats.org/officeDocument/2006/relationships/oleObject" Target="../embeddings/oleObject18.bin"/><Relationship Id="rId9" Type="http://schemas.openxmlformats.org/officeDocument/2006/relationships/image" Target="../media/image26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27.emf"/><Relationship Id="rId4" Type="http://schemas.openxmlformats.org/officeDocument/2006/relationships/oleObject" Target="../embeddings/oleObject21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9.wmf"/><Relationship Id="rId4" Type="http://schemas.openxmlformats.org/officeDocument/2006/relationships/oleObject" Target="../embeddings/oleObject23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24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31.emf"/><Relationship Id="rId4" Type="http://schemas.openxmlformats.org/officeDocument/2006/relationships/oleObject" Target="../embeddings/oleObject25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13" Type="http://schemas.openxmlformats.org/officeDocument/2006/relationships/image" Target="../media/image36.e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12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7.emf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3.emf"/><Relationship Id="rId11" Type="http://schemas.openxmlformats.org/officeDocument/2006/relationships/image" Target="../media/image35.emf"/><Relationship Id="rId5" Type="http://schemas.openxmlformats.org/officeDocument/2006/relationships/oleObject" Target="../embeddings/oleObject27.bin"/><Relationship Id="rId15" Type="http://schemas.openxmlformats.org/officeDocument/2006/relationships/oleObject" Target="../embeddings/oleObject33.bin"/><Relationship Id="rId10" Type="http://schemas.openxmlformats.org/officeDocument/2006/relationships/oleObject" Target="../embeddings/oleObject30.bin"/><Relationship Id="rId4" Type="http://schemas.openxmlformats.org/officeDocument/2006/relationships/image" Target="../media/image32.emf"/><Relationship Id="rId9" Type="http://schemas.openxmlformats.org/officeDocument/2006/relationships/image" Target="../media/image34.emf"/><Relationship Id="rId14" Type="http://schemas.openxmlformats.org/officeDocument/2006/relationships/oleObject" Target="../embeddings/oleObject32.bin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9.e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38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41.emf"/><Relationship Id="rId4" Type="http://schemas.openxmlformats.org/officeDocument/2006/relationships/image" Target="../media/image38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7" Type="http://schemas.openxmlformats.org/officeDocument/2006/relationships/image" Target="../media/image4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39.bin"/><Relationship Id="rId5" Type="http://schemas.openxmlformats.org/officeDocument/2006/relationships/image" Target="../media/image41.emf"/><Relationship Id="rId4" Type="http://schemas.openxmlformats.org/officeDocument/2006/relationships/image" Target="../media/image38.w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44.w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43.bin"/><Relationship Id="rId4" Type="http://schemas.openxmlformats.org/officeDocument/2006/relationships/image" Target="../media/image45.w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48.wmf"/><Relationship Id="rId4" Type="http://schemas.openxmlformats.org/officeDocument/2006/relationships/oleObject" Target="../embeddings/oleObject45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w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5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48.bin"/><Relationship Id="rId5" Type="http://schemas.openxmlformats.org/officeDocument/2006/relationships/image" Target="../media/image54.wmf"/><Relationship Id="rId4" Type="http://schemas.openxmlformats.org/officeDocument/2006/relationships/oleObject" Target="../embeddings/oleObject47.bin"/><Relationship Id="rId9" Type="http://schemas.openxmlformats.org/officeDocument/2006/relationships/image" Target="../media/image56.w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58.png"/><Relationship Id="rId5" Type="http://schemas.openxmlformats.org/officeDocument/2006/relationships/image" Target="../media/image57.wmf"/><Relationship Id="rId4" Type="http://schemas.openxmlformats.org/officeDocument/2006/relationships/oleObject" Target="../embeddings/oleObject50.bin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oleObject" Target="../embeddings/oleObject9.bin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e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1.wmf"/><Relationship Id="rId4" Type="http://schemas.openxmlformats.org/officeDocument/2006/relationships/image" Target="../media/image8.emf"/><Relationship Id="rId9" Type="http://schemas.openxmlformats.org/officeDocument/2006/relationships/oleObject" Target="../embeddings/oleObject7.bin"/><Relationship Id="rId14" Type="http://schemas.openxmlformats.org/officeDocument/2006/relationships/image" Target="../media/image13.w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6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52.bin"/><Relationship Id="rId5" Type="http://schemas.openxmlformats.org/officeDocument/2006/relationships/image" Target="../media/image60.wmf"/><Relationship Id="rId4" Type="http://schemas.openxmlformats.org/officeDocument/2006/relationships/oleObject" Target="../embeddings/oleObject51.bin"/><Relationship Id="rId9" Type="http://schemas.openxmlformats.org/officeDocument/2006/relationships/image" Target="../media/image62.wmf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64.png"/><Relationship Id="rId5" Type="http://schemas.openxmlformats.org/officeDocument/2006/relationships/image" Target="../media/image63.wmf"/><Relationship Id="rId4" Type="http://schemas.openxmlformats.org/officeDocument/2006/relationships/oleObject" Target="../embeddings/oleObject54.bin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65.emf"/><Relationship Id="rId4" Type="http://schemas.openxmlformats.org/officeDocument/2006/relationships/oleObject" Target="../embeddings/oleObject55.bin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4.em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67.wmf"/><Relationship Id="rId4" Type="http://schemas.openxmlformats.org/officeDocument/2006/relationships/image" Target="../media/image66.emf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3" Type="http://schemas.openxmlformats.org/officeDocument/2006/relationships/image" Target="../media/image68.wmf"/><Relationship Id="rId7" Type="http://schemas.openxmlformats.org/officeDocument/2006/relationships/image" Target="../media/image72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wmf"/><Relationship Id="rId5" Type="http://schemas.openxmlformats.org/officeDocument/2006/relationships/image" Target="../media/image70.wmf"/><Relationship Id="rId4" Type="http://schemas.openxmlformats.org/officeDocument/2006/relationships/image" Target="../media/image69.wm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wmf"/><Relationship Id="rId4" Type="http://schemas.openxmlformats.org/officeDocument/2006/relationships/image" Target="../media/image74.w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wmf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wm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79.emf"/><Relationship Id="rId5" Type="http://schemas.openxmlformats.org/officeDocument/2006/relationships/oleObject" Target="../embeddings/oleObject58.bin"/><Relationship Id="rId4" Type="http://schemas.openxmlformats.org/officeDocument/2006/relationships/image" Target="../media/image78.em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7" Type="http://schemas.openxmlformats.org/officeDocument/2006/relationships/image" Target="../media/image8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59.bin"/><Relationship Id="rId5" Type="http://schemas.openxmlformats.org/officeDocument/2006/relationships/image" Target="../media/image82.wmf"/><Relationship Id="rId4" Type="http://schemas.openxmlformats.org/officeDocument/2006/relationships/image" Target="../media/image81.wmf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oleObject" Target="../embeddings/oleObject16.bin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20.wmf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wmf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85.emf"/><Relationship Id="rId5" Type="http://schemas.openxmlformats.org/officeDocument/2006/relationships/oleObject" Target="../embeddings/oleObject60.bin"/><Relationship Id="rId4" Type="http://schemas.openxmlformats.org/officeDocument/2006/relationships/image" Target="../media/image86.wm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9.wmf"/><Relationship Id="rId4" Type="http://schemas.openxmlformats.org/officeDocument/2006/relationships/image" Target="../media/image88.wmf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7" Type="http://schemas.openxmlformats.org/officeDocument/2006/relationships/image" Target="../media/image9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62.bin"/><Relationship Id="rId5" Type="http://schemas.openxmlformats.org/officeDocument/2006/relationships/image" Target="../media/image92.wmf"/><Relationship Id="rId4" Type="http://schemas.openxmlformats.org/officeDocument/2006/relationships/oleObject" Target="../embeddings/oleObject61.bin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wmf"/><Relationship Id="rId3" Type="http://schemas.openxmlformats.org/officeDocument/2006/relationships/image" Target="../media/image94.wmf"/><Relationship Id="rId7" Type="http://schemas.openxmlformats.org/officeDocument/2006/relationships/image" Target="../media/image98.w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wmf"/><Relationship Id="rId5" Type="http://schemas.openxmlformats.org/officeDocument/2006/relationships/image" Target="../media/image96.wmf"/><Relationship Id="rId4" Type="http://schemas.openxmlformats.org/officeDocument/2006/relationships/image" Target="../media/image95.wmf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02.wmf"/><Relationship Id="rId5" Type="http://schemas.openxmlformats.org/officeDocument/2006/relationships/image" Target="../media/image101.wmf"/><Relationship Id="rId4" Type="http://schemas.openxmlformats.org/officeDocument/2006/relationships/image" Target="../media/image100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wmf"/><Relationship Id="rId2" Type="http://schemas.openxmlformats.org/officeDocument/2006/relationships/image" Target="../media/image10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4.wmf"/><Relationship Id="rId4" Type="http://schemas.openxmlformats.org/officeDocument/2006/relationships/image" Target="../media/image103.wmf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105.wmf"/><Relationship Id="rId4" Type="http://schemas.openxmlformats.org/officeDocument/2006/relationships/oleObject" Target="../embeddings/oleObject64.bin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5" Type="http://schemas.openxmlformats.org/officeDocument/2006/relationships/image" Target="../media/image106.wmf"/><Relationship Id="rId4" Type="http://schemas.openxmlformats.org/officeDocument/2006/relationships/image" Target="../media/image105.wmf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107.emf"/><Relationship Id="rId5" Type="http://schemas.openxmlformats.org/officeDocument/2006/relationships/oleObject" Target="../embeddings/oleObject66.bin"/><Relationship Id="rId4" Type="http://schemas.openxmlformats.org/officeDocument/2006/relationships/image" Target="../media/image108.wmf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emf"/><Relationship Id="rId3" Type="http://schemas.openxmlformats.org/officeDocument/2006/relationships/oleObject" Target="../embeddings/oleObject67.bin"/><Relationship Id="rId7" Type="http://schemas.openxmlformats.org/officeDocument/2006/relationships/oleObject" Target="../embeddings/oleObject6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110.emf"/><Relationship Id="rId5" Type="http://schemas.openxmlformats.org/officeDocument/2006/relationships/oleObject" Target="../embeddings/oleObject68.bin"/><Relationship Id="rId10" Type="http://schemas.openxmlformats.org/officeDocument/2006/relationships/image" Target="../media/image112.emf"/><Relationship Id="rId4" Type="http://schemas.openxmlformats.org/officeDocument/2006/relationships/image" Target="../media/image109.emf"/><Relationship Id="rId9" Type="http://schemas.openxmlformats.org/officeDocument/2006/relationships/oleObject" Target="../embeddings/oleObject70.bin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14.emf"/><Relationship Id="rId5" Type="http://schemas.openxmlformats.org/officeDocument/2006/relationships/oleObject" Target="../embeddings/oleObject71.bin"/><Relationship Id="rId4" Type="http://schemas.openxmlformats.org/officeDocument/2006/relationships/image" Target="../media/image116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7" Type="http://schemas.openxmlformats.org/officeDocument/2006/relationships/image" Target="../media/image1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73.bin"/><Relationship Id="rId5" Type="http://schemas.openxmlformats.org/officeDocument/2006/relationships/image" Target="../media/image117.emf"/><Relationship Id="rId4" Type="http://schemas.openxmlformats.org/officeDocument/2006/relationships/oleObject" Target="../embeddings/oleObject72.bin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wmf"/><Relationship Id="rId13" Type="http://schemas.openxmlformats.org/officeDocument/2006/relationships/oleObject" Target="../embeddings/oleObject79.bin"/><Relationship Id="rId3" Type="http://schemas.openxmlformats.org/officeDocument/2006/relationships/oleObject" Target="../embeddings/oleObject74.bin"/><Relationship Id="rId7" Type="http://schemas.openxmlformats.org/officeDocument/2006/relationships/oleObject" Target="../embeddings/oleObject76.bin"/><Relationship Id="rId12" Type="http://schemas.openxmlformats.org/officeDocument/2006/relationships/image" Target="../media/image12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81.bin"/><Relationship Id="rId1" Type="http://schemas.openxmlformats.org/officeDocument/2006/relationships/vmlDrawing" Target="../drawings/vmlDrawing37.vml"/><Relationship Id="rId6" Type="http://schemas.openxmlformats.org/officeDocument/2006/relationships/image" Target="../media/image121.emf"/><Relationship Id="rId11" Type="http://schemas.openxmlformats.org/officeDocument/2006/relationships/oleObject" Target="../embeddings/oleObject78.bin"/><Relationship Id="rId5" Type="http://schemas.openxmlformats.org/officeDocument/2006/relationships/oleObject" Target="../embeddings/oleObject75.bin"/><Relationship Id="rId15" Type="http://schemas.openxmlformats.org/officeDocument/2006/relationships/oleObject" Target="../embeddings/oleObject80.bin"/><Relationship Id="rId10" Type="http://schemas.openxmlformats.org/officeDocument/2006/relationships/image" Target="../media/image123.wmf"/><Relationship Id="rId4" Type="http://schemas.openxmlformats.org/officeDocument/2006/relationships/image" Target="../media/image120.emf"/><Relationship Id="rId9" Type="http://schemas.openxmlformats.org/officeDocument/2006/relationships/oleObject" Target="../embeddings/oleObject77.bin"/><Relationship Id="rId14" Type="http://schemas.openxmlformats.org/officeDocument/2006/relationships/image" Target="../media/image125.wmf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wmf"/><Relationship Id="rId13" Type="http://schemas.openxmlformats.org/officeDocument/2006/relationships/oleObject" Target="../embeddings/oleObject87.bin"/><Relationship Id="rId18" Type="http://schemas.openxmlformats.org/officeDocument/2006/relationships/image" Target="../media/image133.wmf"/><Relationship Id="rId3" Type="http://schemas.openxmlformats.org/officeDocument/2006/relationships/oleObject" Target="../embeddings/oleObject82.bin"/><Relationship Id="rId7" Type="http://schemas.openxmlformats.org/officeDocument/2006/relationships/oleObject" Target="../embeddings/oleObject84.bin"/><Relationship Id="rId12" Type="http://schemas.openxmlformats.org/officeDocument/2006/relationships/image" Target="../media/image130.wmf"/><Relationship Id="rId17" Type="http://schemas.openxmlformats.org/officeDocument/2006/relationships/oleObject" Target="../embeddings/oleObject8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2.wmf"/><Relationship Id="rId20" Type="http://schemas.openxmlformats.org/officeDocument/2006/relationships/image" Target="../media/image134.wmf"/><Relationship Id="rId1" Type="http://schemas.openxmlformats.org/officeDocument/2006/relationships/vmlDrawing" Target="../drawings/vmlDrawing38.vml"/><Relationship Id="rId6" Type="http://schemas.openxmlformats.org/officeDocument/2006/relationships/image" Target="../media/image127.wmf"/><Relationship Id="rId11" Type="http://schemas.openxmlformats.org/officeDocument/2006/relationships/oleObject" Target="../embeddings/oleObject86.bin"/><Relationship Id="rId5" Type="http://schemas.openxmlformats.org/officeDocument/2006/relationships/oleObject" Target="../embeddings/oleObject83.bin"/><Relationship Id="rId15" Type="http://schemas.openxmlformats.org/officeDocument/2006/relationships/oleObject" Target="../embeddings/oleObject88.bin"/><Relationship Id="rId10" Type="http://schemas.openxmlformats.org/officeDocument/2006/relationships/image" Target="../media/image129.wmf"/><Relationship Id="rId19" Type="http://schemas.openxmlformats.org/officeDocument/2006/relationships/oleObject" Target="../embeddings/oleObject90.bin"/><Relationship Id="rId4" Type="http://schemas.openxmlformats.org/officeDocument/2006/relationships/image" Target="../media/image126.wmf"/><Relationship Id="rId9" Type="http://schemas.openxmlformats.org/officeDocument/2006/relationships/oleObject" Target="../embeddings/oleObject85.bin"/><Relationship Id="rId14" Type="http://schemas.openxmlformats.org/officeDocument/2006/relationships/image" Target="../media/image131.wmf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135.wmf"/><Relationship Id="rId5" Type="http://schemas.openxmlformats.org/officeDocument/2006/relationships/oleObject" Target="../embeddings/oleObject91.bin"/><Relationship Id="rId4" Type="http://schemas.openxmlformats.org/officeDocument/2006/relationships/image" Target="../media/image136.png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w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8.wmf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5" Type="http://schemas.openxmlformats.org/officeDocument/2006/relationships/image" Target="../media/image139.wmf"/><Relationship Id="rId4" Type="http://schemas.openxmlformats.org/officeDocument/2006/relationships/oleObject" Target="../embeddings/oleObject92.bin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5" Type="http://schemas.openxmlformats.org/officeDocument/2006/relationships/image" Target="../media/image140.emf"/><Relationship Id="rId4" Type="http://schemas.openxmlformats.org/officeDocument/2006/relationships/oleObject" Target="../embeddings/oleObject93.bin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2.vml"/><Relationship Id="rId4" Type="http://schemas.openxmlformats.org/officeDocument/2006/relationships/image" Target="../media/image141.emf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3.vml"/><Relationship Id="rId4" Type="http://schemas.openxmlformats.org/officeDocument/2006/relationships/image" Target="../media/image14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5614701" y="3402285"/>
            <a:ext cx="1534046" cy="2867793"/>
            <a:chOff x="10110585" y="2000482"/>
            <a:chExt cx="1534046" cy="2867793"/>
          </a:xfrm>
        </p:grpSpPr>
        <p:sp>
          <p:nvSpPr>
            <p:cNvPr id="9" name="Rechteck 8"/>
            <p:cNvSpPr/>
            <p:nvPr/>
          </p:nvSpPr>
          <p:spPr bwMode="auto">
            <a:xfrm>
              <a:off x="10110585" y="2000482"/>
              <a:ext cx="1534046" cy="286779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45059" name="Picture 3" descr="Figure3new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16616" y="2069306"/>
              <a:ext cx="1466134" cy="27418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Rechteck 7"/>
          <p:cNvSpPr/>
          <p:nvPr/>
        </p:nvSpPr>
        <p:spPr bwMode="auto">
          <a:xfrm>
            <a:off x="467544" y="6002710"/>
            <a:ext cx="2736304" cy="6667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138665" y="231031"/>
            <a:ext cx="47532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9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BZ" sz="2400" b="1" dirty="0" smtClean="0">
                <a:latin typeface="Arial" charset="0"/>
                <a:cs typeface="+mn-cs"/>
              </a:rPr>
              <a:t>Reaction Mechanisms </a:t>
            </a:r>
            <a:r>
              <a:rPr lang="en-BZ" sz="2400" b="1" dirty="0" smtClean="0">
                <a:latin typeface="Arial" charset="0"/>
              </a:rPr>
              <a:t>CHE 323</a:t>
            </a:r>
            <a:endParaRPr lang="en-BZ" sz="2400" b="1" dirty="0">
              <a:latin typeface="Arial" charset="0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051720" y="980728"/>
            <a:ext cx="49025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de-D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Christina Nevado, Roger Alberto </a:t>
            </a:r>
            <a:r>
              <a:rPr lang="de-D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FS </a:t>
            </a:r>
            <a:r>
              <a:rPr lang="de-D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2018</a:t>
            </a:r>
            <a:endParaRPr lang="de-D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46087" name="Rectangle 6"/>
          <p:cNvSpPr>
            <a:spLocks noChangeArrowheads="1"/>
          </p:cNvSpPr>
          <p:nvPr/>
        </p:nvSpPr>
        <p:spPr bwMode="auto">
          <a:xfrm>
            <a:off x="5313597" y="1772816"/>
            <a:ext cx="3670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600" dirty="0" err="1">
                <a:latin typeface="Times New Roman" pitchFamily="18" charset="0"/>
              </a:rPr>
              <a:t>k</a:t>
            </a:r>
            <a:r>
              <a:rPr lang="en-GB" sz="1600" baseline="-25000" dirty="0" err="1">
                <a:latin typeface="Times New Roman" pitchFamily="18" charset="0"/>
              </a:rPr>
              <a:t>obs</a:t>
            </a:r>
            <a:r>
              <a:rPr lang="en-GB" sz="1600" dirty="0">
                <a:latin typeface="Times New Roman" pitchFamily="18" charset="0"/>
              </a:rPr>
              <a:t> = (k</a:t>
            </a:r>
            <a:r>
              <a:rPr lang="en-GB" sz="1600" baseline="-25000" dirty="0">
                <a:latin typeface="Times New Roman" pitchFamily="18" charset="0"/>
              </a:rPr>
              <a:t>1</a:t>
            </a:r>
            <a:r>
              <a:rPr lang="en-GB" sz="1600" dirty="0">
                <a:latin typeface="Times New Roman" pitchFamily="18" charset="0"/>
              </a:rPr>
              <a:t>k</a:t>
            </a:r>
            <a:r>
              <a:rPr lang="en-GB" sz="1600" baseline="-25000" dirty="0">
                <a:latin typeface="Times New Roman" pitchFamily="18" charset="0"/>
              </a:rPr>
              <a:t>2</a:t>
            </a:r>
            <a:r>
              <a:rPr lang="en-GB" sz="1600" dirty="0">
                <a:latin typeface="Times New Roman" pitchFamily="18" charset="0"/>
              </a:rPr>
              <a:t>[CN</a:t>
            </a:r>
            <a:r>
              <a:rPr lang="en-GB" sz="1600" baseline="30000" dirty="0">
                <a:latin typeface="Times New Roman" pitchFamily="18" charset="0"/>
              </a:rPr>
              <a:t>–</a:t>
            </a:r>
            <a:r>
              <a:rPr lang="en-GB" sz="1600" dirty="0">
                <a:latin typeface="Times New Roman" pitchFamily="18" charset="0"/>
              </a:rPr>
              <a:t>] + k</a:t>
            </a:r>
            <a:r>
              <a:rPr lang="en-GB" sz="1600" baseline="-25000" dirty="0">
                <a:latin typeface="Times New Roman" pitchFamily="18" charset="0"/>
              </a:rPr>
              <a:t>–1</a:t>
            </a:r>
            <a:r>
              <a:rPr lang="en-GB" sz="1600" dirty="0">
                <a:latin typeface="Times New Roman" pitchFamily="18" charset="0"/>
              </a:rPr>
              <a:t>k</a:t>
            </a:r>
            <a:r>
              <a:rPr lang="en-GB" sz="1600" baseline="-25000" dirty="0">
                <a:latin typeface="Times New Roman" pitchFamily="18" charset="0"/>
              </a:rPr>
              <a:t>–2</a:t>
            </a:r>
            <a:r>
              <a:rPr lang="en-GB" sz="1600" dirty="0">
                <a:latin typeface="Times New Roman" pitchFamily="18" charset="0"/>
              </a:rPr>
              <a:t>)/(k</a:t>
            </a:r>
            <a:r>
              <a:rPr lang="en-GB" sz="1600" baseline="-25000" dirty="0">
                <a:latin typeface="Times New Roman" pitchFamily="18" charset="0"/>
              </a:rPr>
              <a:t>–1</a:t>
            </a:r>
            <a:r>
              <a:rPr lang="en-GB" sz="1600" dirty="0">
                <a:latin typeface="Times New Roman" pitchFamily="18" charset="0"/>
              </a:rPr>
              <a:t> + k</a:t>
            </a:r>
            <a:r>
              <a:rPr lang="en-GB" sz="1600" baseline="-25000" dirty="0">
                <a:latin typeface="Times New Roman" pitchFamily="18" charset="0"/>
              </a:rPr>
              <a:t>2</a:t>
            </a:r>
            <a:r>
              <a:rPr lang="en-GB" sz="1600" dirty="0">
                <a:latin typeface="Times New Roman" pitchFamily="18" charset="0"/>
              </a:rPr>
              <a:t>[CN</a:t>
            </a:r>
            <a:r>
              <a:rPr lang="en-GB" sz="1600" baseline="30000" dirty="0">
                <a:latin typeface="Times New Roman" pitchFamily="18" charset="0"/>
              </a:rPr>
              <a:t>–</a:t>
            </a:r>
            <a:r>
              <a:rPr lang="en-GB" sz="1600" dirty="0">
                <a:latin typeface="Times New Roman" pitchFamily="18" charset="0"/>
              </a:rPr>
              <a:t>])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15" y="1825998"/>
            <a:ext cx="5115357" cy="19859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2" y="2218635"/>
            <a:ext cx="4288975" cy="15249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973116"/>
            <a:ext cx="4442807" cy="17261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39552" y="606169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2482432"/>
              </p:ext>
            </p:extLst>
          </p:nvPr>
        </p:nvGraphicFramePr>
        <p:xfrm>
          <a:off x="539552" y="6061690"/>
          <a:ext cx="259080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71" name="Formel" r:id="rId8" imgW="2590800" imgH="508000" progId="Equation.3">
                  <p:embed/>
                </p:oleObj>
              </mc:Choice>
              <mc:Fallback>
                <p:oleObj name="Formel" r:id="rId8" imgW="2590800" imgH="5080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6061690"/>
                        <a:ext cx="2590800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5DD543C-E6E4-4F31-9AFD-6D4E961EE83D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smtClean="0"/>
              <a:t>1.1 </a:t>
            </a:r>
            <a:r>
              <a:rPr lang="de-CH" dirty="0" err="1" smtClean="0"/>
              <a:t>Some</a:t>
            </a:r>
            <a:r>
              <a:rPr lang="de-CH" dirty="0" smtClean="0"/>
              <a:t> Basic </a:t>
            </a:r>
            <a:r>
              <a:rPr lang="de-CH" dirty="0" err="1" smtClean="0"/>
              <a:t>Concepts</a:t>
            </a:r>
            <a:endParaRPr lang="de-CH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472052" y="1005483"/>
            <a:ext cx="799449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algn="ctr" eaLnBrk="0" hangingPunct="0"/>
            <a:r>
              <a:rPr lang="en-GB" b="1" dirty="0" smtClean="0"/>
              <a:t>Elementary step</a:t>
            </a:r>
            <a:r>
              <a:rPr lang="en-GB" dirty="0" smtClean="0"/>
              <a:t>: smallest unit of a chemical reaction on the molecular level</a:t>
            </a:r>
          </a:p>
          <a:p>
            <a:pPr algn="ctr" eaLnBrk="0" hangingPunct="0"/>
            <a:endParaRPr lang="en-GB" dirty="0" smtClean="0"/>
          </a:p>
          <a:p>
            <a:pPr algn="ctr" eaLnBrk="0" hangingPunct="0"/>
            <a:r>
              <a:rPr lang="en-GB" b="1" dirty="0" smtClean="0"/>
              <a:t>Reaction mechanism</a:t>
            </a:r>
            <a:r>
              <a:rPr lang="en-GB" dirty="0" smtClean="0"/>
              <a:t>: Composition of elementary reactions</a:t>
            </a:r>
            <a:endParaRPr lang="en-GB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654267" y="2812807"/>
            <a:ext cx="554510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GB" dirty="0" smtClean="0"/>
              <a:t>Kinetic schemes			</a:t>
            </a:r>
          </a:p>
          <a:p>
            <a:pPr eaLnBrk="0" hangingPunct="0">
              <a:buFontTx/>
              <a:buChar char="-"/>
            </a:pPr>
            <a:endParaRPr lang="en-GB" dirty="0" smtClean="0"/>
          </a:p>
          <a:p>
            <a:pPr eaLnBrk="0" hangingPunct="0"/>
            <a:r>
              <a:rPr lang="en-GB" b="1" dirty="0" smtClean="0"/>
              <a:t>Understanding</a:t>
            </a:r>
            <a:r>
              <a:rPr lang="en-GB" dirty="0" smtClean="0"/>
              <a:t> of mechanisms on a molecular level</a:t>
            </a:r>
            <a:endParaRPr lang="en-GB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269018" y="2156529"/>
            <a:ext cx="41873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GB" sz="2000" b="1" dirty="0" smtClean="0"/>
              <a:t>Relevance</a:t>
            </a:r>
            <a:r>
              <a:rPr lang="en-GB" sz="2000" dirty="0" smtClean="0"/>
              <a:t> of elementary reactions</a:t>
            </a:r>
            <a:endParaRPr lang="en-GB" sz="2000" dirty="0"/>
          </a:p>
        </p:txBody>
      </p:sp>
      <p:sp>
        <p:nvSpPr>
          <p:cNvPr id="9" name="Pfeil nach rechts 7"/>
          <p:cNvSpPr>
            <a:spLocks noChangeArrowheads="1"/>
          </p:cNvSpPr>
          <p:nvPr/>
        </p:nvSpPr>
        <p:spPr bwMode="auto">
          <a:xfrm>
            <a:off x="3608164" y="2925763"/>
            <a:ext cx="215900" cy="142875"/>
          </a:xfrm>
          <a:prstGeom prst="rightArrow">
            <a:avLst>
              <a:gd name="adj1" fmla="val 50000"/>
              <a:gd name="adj2" fmla="val 50370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/>
          <a:lstStyle/>
          <a:p>
            <a:pPr eaLnBrk="0" hangingPunct="0"/>
            <a:endParaRPr lang="de-DE"/>
          </a:p>
        </p:txBody>
      </p:sp>
      <p:sp>
        <p:nvSpPr>
          <p:cNvPr id="10" name="Pfeil nach rechts 9"/>
          <p:cNvSpPr>
            <a:spLocks noChangeArrowheads="1"/>
          </p:cNvSpPr>
          <p:nvPr/>
        </p:nvSpPr>
        <p:spPr bwMode="auto">
          <a:xfrm>
            <a:off x="1458930" y="3464099"/>
            <a:ext cx="215900" cy="144462"/>
          </a:xfrm>
          <a:prstGeom prst="rightArrow">
            <a:avLst>
              <a:gd name="adj1" fmla="val 50000"/>
              <a:gd name="adj2" fmla="val 49817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/>
          <a:lstStyle/>
          <a:p>
            <a:pPr eaLnBrk="0" hangingPunct="0"/>
            <a:endParaRPr lang="de-DE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1964608" y="4029824"/>
            <a:ext cx="4924425" cy="2170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de-DE" dirty="0">
                <a:latin typeface="Arial" charset="0"/>
                <a:cs typeface="+mn-cs"/>
              </a:rPr>
              <a:t>H</a:t>
            </a:r>
            <a:r>
              <a:rPr lang="de-DE" baseline="-25000" dirty="0">
                <a:latin typeface="Arial" charset="0"/>
                <a:cs typeface="+mn-cs"/>
              </a:rPr>
              <a:t>2</a:t>
            </a:r>
            <a:r>
              <a:rPr lang="de-DE" dirty="0">
                <a:latin typeface="Arial" charset="0"/>
                <a:cs typeface="+mn-cs"/>
              </a:rPr>
              <a:t>O</a:t>
            </a:r>
            <a:r>
              <a:rPr lang="de-DE" baseline="-25000" dirty="0">
                <a:latin typeface="Arial" charset="0"/>
                <a:cs typeface="+mn-cs"/>
              </a:rPr>
              <a:t>2 </a:t>
            </a:r>
            <a:r>
              <a:rPr lang="de-DE" dirty="0">
                <a:latin typeface="Arial" charset="0"/>
                <a:cs typeface="+mn-cs"/>
              </a:rPr>
              <a:t> +  H</a:t>
            </a:r>
            <a:r>
              <a:rPr lang="de-DE" baseline="-25000" dirty="0">
                <a:latin typeface="Arial" charset="0"/>
                <a:cs typeface="+mn-cs"/>
              </a:rPr>
              <a:t>2</a:t>
            </a:r>
            <a:r>
              <a:rPr lang="de-DE" dirty="0">
                <a:latin typeface="Arial" charset="0"/>
                <a:cs typeface="+mn-cs"/>
              </a:rPr>
              <a:t>		</a:t>
            </a:r>
            <a:r>
              <a:rPr lang="de-DE" dirty="0" err="1">
                <a:latin typeface="Arial" charset="0"/>
                <a:cs typeface="+mn-cs"/>
              </a:rPr>
              <a:t>no</a:t>
            </a:r>
            <a:r>
              <a:rPr lang="de-DE" dirty="0">
                <a:latin typeface="Arial" charset="0"/>
                <a:cs typeface="+mn-cs"/>
              </a:rPr>
              <a:t> </a:t>
            </a:r>
            <a:r>
              <a:rPr lang="de-DE" dirty="0" err="1">
                <a:latin typeface="Arial" charset="0"/>
                <a:cs typeface="+mn-cs"/>
              </a:rPr>
              <a:t>reaction</a:t>
            </a:r>
            <a:endParaRPr lang="de-DE" dirty="0">
              <a:latin typeface="Arial" charset="0"/>
              <a:cs typeface="+mn-cs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de-DE" dirty="0">
                <a:latin typeface="Arial" charset="0"/>
                <a:cs typeface="+mn-cs"/>
              </a:rPr>
              <a:t>H</a:t>
            </a:r>
            <a:r>
              <a:rPr lang="de-DE" baseline="-25000" dirty="0">
                <a:latin typeface="Arial" charset="0"/>
                <a:cs typeface="+mn-cs"/>
              </a:rPr>
              <a:t>2</a:t>
            </a:r>
            <a:r>
              <a:rPr lang="de-DE" dirty="0">
                <a:latin typeface="Arial" charset="0"/>
                <a:cs typeface="+mn-cs"/>
              </a:rPr>
              <a:t>O</a:t>
            </a:r>
            <a:r>
              <a:rPr lang="de-DE" baseline="-25000" dirty="0">
                <a:latin typeface="Arial" charset="0"/>
                <a:cs typeface="+mn-cs"/>
              </a:rPr>
              <a:t>2</a:t>
            </a:r>
            <a:r>
              <a:rPr lang="de-DE" dirty="0">
                <a:latin typeface="Arial" charset="0"/>
                <a:cs typeface="+mn-cs"/>
              </a:rPr>
              <a:t>  +  H</a:t>
            </a:r>
            <a:r>
              <a:rPr lang="de-DE" baseline="-25000" dirty="0">
                <a:latin typeface="Arial" charset="0"/>
                <a:cs typeface="+mn-cs"/>
              </a:rPr>
              <a:t>2</a:t>
            </a:r>
            <a:r>
              <a:rPr lang="de-DE" dirty="0">
                <a:latin typeface="Arial" charset="0"/>
                <a:cs typeface="+mn-cs"/>
              </a:rPr>
              <a:t>  +  Fe</a:t>
            </a:r>
            <a:r>
              <a:rPr lang="de-DE" baseline="30000" dirty="0">
                <a:latin typeface="Arial" charset="0"/>
                <a:cs typeface="+mn-cs"/>
              </a:rPr>
              <a:t>2+	</a:t>
            </a:r>
            <a:r>
              <a:rPr lang="de-DE" dirty="0">
                <a:latin typeface="Arial" charset="0"/>
                <a:cs typeface="+mn-cs"/>
              </a:rPr>
              <a:t>Fe</a:t>
            </a:r>
            <a:r>
              <a:rPr lang="de-DE" baseline="30000" dirty="0">
                <a:latin typeface="Arial" charset="0"/>
                <a:cs typeface="+mn-cs"/>
              </a:rPr>
              <a:t>2+</a:t>
            </a:r>
            <a:r>
              <a:rPr lang="de-DE" dirty="0">
                <a:latin typeface="Arial" charset="0"/>
                <a:cs typeface="+mn-cs"/>
              </a:rPr>
              <a:t>/Fe</a:t>
            </a:r>
            <a:r>
              <a:rPr lang="de-DE" baseline="30000" dirty="0">
                <a:latin typeface="Arial" charset="0"/>
                <a:cs typeface="+mn-cs"/>
              </a:rPr>
              <a:t>3+</a:t>
            </a:r>
            <a:r>
              <a:rPr lang="de-DE" dirty="0">
                <a:latin typeface="Arial" charset="0"/>
                <a:cs typeface="+mn-cs"/>
              </a:rPr>
              <a:t>  +  2 H</a:t>
            </a:r>
            <a:r>
              <a:rPr lang="de-DE" baseline="-25000" dirty="0">
                <a:latin typeface="Arial" charset="0"/>
                <a:cs typeface="+mn-cs"/>
              </a:rPr>
              <a:t>2</a:t>
            </a:r>
            <a:r>
              <a:rPr lang="de-DE" dirty="0">
                <a:latin typeface="Arial" charset="0"/>
                <a:cs typeface="+mn-cs"/>
              </a:rPr>
              <a:t>O</a:t>
            </a:r>
          </a:p>
          <a:p>
            <a:pPr eaLnBrk="0" hangingPunct="0">
              <a:lnSpc>
                <a:spcPct val="150000"/>
              </a:lnSpc>
              <a:defRPr/>
            </a:pPr>
            <a:r>
              <a:rPr lang="de-DE" dirty="0">
                <a:latin typeface="Arial" charset="0"/>
                <a:cs typeface="+mn-cs"/>
              </a:rPr>
              <a:t>Fe</a:t>
            </a:r>
            <a:r>
              <a:rPr lang="de-DE" baseline="30000" dirty="0">
                <a:latin typeface="Arial" charset="0"/>
                <a:cs typeface="+mn-cs"/>
              </a:rPr>
              <a:t>2+ </a:t>
            </a:r>
            <a:r>
              <a:rPr lang="de-DE" dirty="0">
                <a:latin typeface="Arial" charset="0"/>
                <a:cs typeface="+mn-cs"/>
              </a:rPr>
              <a:t> +  H</a:t>
            </a:r>
            <a:r>
              <a:rPr lang="de-DE" baseline="-25000" dirty="0">
                <a:latin typeface="Arial" charset="0"/>
                <a:cs typeface="+mn-cs"/>
              </a:rPr>
              <a:t>2</a:t>
            </a:r>
            <a:r>
              <a:rPr lang="de-DE" dirty="0">
                <a:latin typeface="Arial" charset="0"/>
                <a:cs typeface="+mn-cs"/>
              </a:rPr>
              <a:t>O</a:t>
            </a:r>
            <a:r>
              <a:rPr lang="de-DE" baseline="-25000" dirty="0">
                <a:latin typeface="Arial" charset="0"/>
                <a:cs typeface="+mn-cs"/>
              </a:rPr>
              <a:t>2	</a:t>
            </a:r>
            <a:r>
              <a:rPr lang="de-DE" dirty="0">
                <a:latin typeface="Arial" charset="0"/>
                <a:cs typeface="+mn-cs"/>
              </a:rPr>
              <a:t>	Fe</a:t>
            </a:r>
            <a:r>
              <a:rPr lang="de-DE" baseline="30000" dirty="0">
                <a:latin typeface="Arial" charset="0"/>
                <a:cs typeface="+mn-cs"/>
              </a:rPr>
              <a:t>3+</a:t>
            </a:r>
            <a:r>
              <a:rPr lang="de-DE" dirty="0">
                <a:latin typeface="Arial" charset="0"/>
                <a:cs typeface="+mn-cs"/>
              </a:rPr>
              <a:t>  +  OH</a:t>
            </a:r>
            <a:r>
              <a:rPr lang="de-DE" baseline="30000" dirty="0">
                <a:latin typeface="Arial" charset="0"/>
                <a:cs typeface="+mn-cs"/>
              </a:rPr>
              <a:t>-</a:t>
            </a:r>
            <a:r>
              <a:rPr lang="de-DE" dirty="0">
                <a:latin typeface="Arial" charset="0"/>
                <a:cs typeface="+mn-cs"/>
              </a:rPr>
              <a:t>  +  OH</a:t>
            </a:r>
          </a:p>
          <a:p>
            <a:pPr eaLnBrk="0" hangingPunct="0">
              <a:lnSpc>
                <a:spcPct val="150000"/>
              </a:lnSpc>
              <a:defRPr/>
            </a:pPr>
            <a:r>
              <a:rPr lang="de-DE" dirty="0">
                <a:latin typeface="Arial" charset="0"/>
                <a:cs typeface="+mn-cs"/>
              </a:rPr>
              <a:t>OH   +  H</a:t>
            </a:r>
            <a:r>
              <a:rPr lang="de-DE" baseline="-25000" dirty="0">
                <a:latin typeface="Arial" charset="0"/>
                <a:cs typeface="+mn-cs"/>
              </a:rPr>
              <a:t>2</a:t>
            </a:r>
            <a:r>
              <a:rPr lang="de-DE" dirty="0">
                <a:latin typeface="Arial" charset="0"/>
                <a:cs typeface="+mn-cs"/>
              </a:rPr>
              <a:t>O</a:t>
            </a:r>
            <a:r>
              <a:rPr lang="de-DE" baseline="-25000" dirty="0">
                <a:latin typeface="Arial" charset="0"/>
                <a:cs typeface="+mn-cs"/>
              </a:rPr>
              <a:t>2</a:t>
            </a:r>
            <a:r>
              <a:rPr lang="de-DE" dirty="0">
                <a:latin typeface="Arial" charset="0"/>
                <a:cs typeface="+mn-cs"/>
              </a:rPr>
              <a:t>		H</a:t>
            </a:r>
            <a:r>
              <a:rPr lang="de-DE" baseline="-25000" dirty="0">
                <a:latin typeface="Arial" charset="0"/>
                <a:cs typeface="+mn-cs"/>
              </a:rPr>
              <a:t>2</a:t>
            </a:r>
            <a:r>
              <a:rPr lang="de-DE" dirty="0">
                <a:latin typeface="Arial" charset="0"/>
                <a:cs typeface="+mn-cs"/>
              </a:rPr>
              <a:t>O  +  HO</a:t>
            </a:r>
            <a:r>
              <a:rPr lang="de-DE" baseline="-25000" dirty="0">
                <a:latin typeface="Arial" charset="0"/>
                <a:cs typeface="+mn-cs"/>
              </a:rPr>
              <a:t>2</a:t>
            </a:r>
          </a:p>
          <a:p>
            <a:pPr eaLnBrk="0" hangingPunct="0">
              <a:lnSpc>
                <a:spcPct val="150000"/>
              </a:lnSpc>
              <a:defRPr/>
            </a:pPr>
            <a:r>
              <a:rPr lang="de-DE" dirty="0">
                <a:latin typeface="Arial" charset="0"/>
                <a:cs typeface="+mn-cs"/>
              </a:rPr>
              <a:t>HO</a:t>
            </a:r>
            <a:r>
              <a:rPr lang="de-DE" baseline="-25000" dirty="0">
                <a:latin typeface="Arial" charset="0"/>
                <a:cs typeface="+mn-cs"/>
              </a:rPr>
              <a:t>2</a:t>
            </a:r>
            <a:r>
              <a:rPr lang="de-DE" dirty="0">
                <a:latin typeface="Arial" charset="0"/>
                <a:cs typeface="+mn-cs"/>
              </a:rPr>
              <a:t>  + H</a:t>
            </a:r>
            <a:r>
              <a:rPr lang="de-DE" baseline="-25000" dirty="0">
                <a:latin typeface="Arial" charset="0"/>
                <a:cs typeface="+mn-cs"/>
              </a:rPr>
              <a:t>2</a:t>
            </a:r>
            <a:r>
              <a:rPr lang="de-DE" dirty="0">
                <a:latin typeface="Arial" charset="0"/>
                <a:cs typeface="+mn-cs"/>
              </a:rPr>
              <a:t>O</a:t>
            </a:r>
            <a:r>
              <a:rPr lang="de-DE" baseline="-25000" dirty="0">
                <a:latin typeface="Arial" charset="0"/>
                <a:cs typeface="+mn-cs"/>
              </a:rPr>
              <a:t>2 </a:t>
            </a:r>
            <a:r>
              <a:rPr lang="de-DE" dirty="0">
                <a:latin typeface="Arial" charset="0"/>
                <a:cs typeface="+mn-cs"/>
              </a:rPr>
              <a:t>		H</a:t>
            </a:r>
            <a:r>
              <a:rPr lang="de-DE" baseline="-25000" dirty="0">
                <a:latin typeface="Arial" charset="0"/>
                <a:cs typeface="+mn-cs"/>
              </a:rPr>
              <a:t>2</a:t>
            </a:r>
            <a:r>
              <a:rPr lang="de-DE" dirty="0">
                <a:latin typeface="Arial" charset="0"/>
                <a:cs typeface="+mn-cs"/>
              </a:rPr>
              <a:t>O  + O</a:t>
            </a:r>
            <a:r>
              <a:rPr lang="de-DE" baseline="-25000" dirty="0">
                <a:latin typeface="Arial" charset="0"/>
                <a:cs typeface="+mn-cs"/>
              </a:rPr>
              <a:t>2</a:t>
            </a:r>
            <a:r>
              <a:rPr lang="de-DE" dirty="0">
                <a:latin typeface="Arial" charset="0"/>
                <a:cs typeface="+mn-cs"/>
              </a:rPr>
              <a:t>  + OH</a:t>
            </a:r>
          </a:p>
        </p:txBody>
      </p:sp>
      <p:cxnSp>
        <p:nvCxnSpPr>
          <p:cNvPr id="12" name="Gerade Verbindung mit Pfeil 11"/>
          <p:cNvCxnSpPr/>
          <p:nvPr/>
        </p:nvCxnSpPr>
        <p:spPr bwMode="auto">
          <a:xfrm>
            <a:off x="3331445" y="4318749"/>
            <a:ext cx="72072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3" name="Gerade Verbindung mit Pfeil 12"/>
          <p:cNvCxnSpPr/>
          <p:nvPr/>
        </p:nvCxnSpPr>
        <p:spPr bwMode="auto">
          <a:xfrm>
            <a:off x="4123608" y="4750549"/>
            <a:ext cx="50482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4" name="Gerade Verbindung mit Pfeil 13"/>
          <p:cNvCxnSpPr/>
          <p:nvPr/>
        </p:nvCxnSpPr>
        <p:spPr bwMode="auto">
          <a:xfrm>
            <a:off x="3548933" y="5182349"/>
            <a:ext cx="719137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5" name="Gerade Verbindung mit Pfeil 14"/>
          <p:cNvCxnSpPr/>
          <p:nvPr/>
        </p:nvCxnSpPr>
        <p:spPr bwMode="auto">
          <a:xfrm>
            <a:off x="3548933" y="5542712"/>
            <a:ext cx="719137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6" name="Gerade Verbindung mit Pfeil 15"/>
          <p:cNvCxnSpPr/>
          <p:nvPr/>
        </p:nvCxnSpPr>
        <p:spPr bwMode="auto">
          <a:xfrm>
            <a:off x="3548933" y="5974512"/>
            <a:ext cx="719137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7" name="Rechteck 16"/>
          <p:cNvSpPr/>
          <p:nvPr/>
        </p:nvSpPr>
        <p:spPr>
          <a:xfrm>
            <a:off x="3775538" y="2796890"/>
            <a:ext cx="2031325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/>
              <a:t>rate laws 	</a:t>
            </a:r>
          </a:p>
        </p:txBody>
      </p:sp>
    </p:spTree>
    <p:extLst>
      <p:ext uri="{BB962C8B-B14F-4D97-AF65-F5344CB8AC3E}">
        <p14:creationId xmlns:p14="http://schemas.microsoft.com/office/powerpoint/2010/main" val="20269345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hteck 43"/>
          <p:cNvSpPr/>
          <p:nvPr/>
        </p:nvSpPr>
        <p:spPr bwMode="auto">
          <a:xfrm>
            <a:off x="2495413" y="5663945"/>
            <a:ext cx="395701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100</a:t>
            </a:fld>
            <a:endParaRPr lang="en-GB" dirty="0"/>
          </a:p>
        </p:txBody>
      </p:sp>
      <p:sp>
        <p:nvSpPr>
          <p:cNvPr id="5" name="Rechteck 4"/>
          <p:cNvSpPr/>
          <p:nvPr/>
        </p:nvSpPr>
        <p:spPr bwMode="auto">
          <a:xfrm>
            <a:off x="3059832" y="1865214"/>
            <a:ext cx="2759645" cy="66219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7" name="Textfeld 6"/>
          <p:cNvSpPr txBox="1"/>
          <p:nvPr/>
        </p:nvSpPr>
        <p:spPr>
          <a:xfrm>
            <a:off x="2051720" y="882368"/>
            <a:ext cx="516038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3.3 Enzyme catalysed reactions and catalysis</a:t>
            </a:r>
            <a:endParaRPr lang="en-GB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323528" y="1228272"/>
            <a:ext cx="861004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in chemical catalysis</a:t>
            </a:r>
            <a:r>
              <a:rPr lang="en-GB" dirty="0"/>
              <a:t>:</a:t>
            </a:r>
            <a:r>
              <a:rPr lang="en-GB" dirty="0" smtClean="0"/>
              <a:t> catalysis happens generally with two (or more) compounds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3347047" y="2037320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</a:t>
            </a:r>
            <a:r>
              <a:rPr lang="en-GB" baseline="-25000" dirty="0" smtClean="0"/>
              <a:t>1</a:t>
            </a:r>
            <a:r>
              <a:rPr lang="en-GB" dirty="0" smtClean="0"/>
              <a:t>  +  S</a:t>
            </a:r>
            <a:r>
              <a:rPr lang="en-GB" baseline="-25000" dirty="0" smtClean="0"/>
              <a:t>2</a:t>
            </a:r>
            <a:r>
              <a:rPr lang="en-GB" dirty="0" smtClean="0"/>
              <a:t>		P</a:t>
            </a:r>
            <a:endParaRPr lang="en-GB" dirty="0"/>
          </a:p>
        </p:txBody>
      </p:sp>
      <p:cxnSp>
        <p:nvCxnSpPr>
          <p:cNvPr id="11" name="Gerade Verbindung mit Pfeil 10"/>
          <p:cNvCxnSpPr/>
          <p:nvPr/>
        </p:nvCxnSpPr>
        <p:spPr bwMode="auto">
          <a:xfrm>
            <a:off x="4501582" y="2210964"/>
            <a:ext cx="576064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feld 11"/>
          <p:cNvSpPr txBox="1"/>
          <p:nvPr/>
        </p:nvSpPr>
        <p:spPr>
          <a:xfrm>
            <a:off x="4481267" y="1865214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cat</a:t>
            </a:r>
            <a:endParaRPr lang="en-GB" dirty="0"/>
          </a:p>
        </p:txBody>
      </p:sp>
      <p:sp>
        <p:nvSpPr>
          <p:cNvPr id="18" name="Textfeld 17"/>
          <p:cNvSpPr txBox="1"/>
          <p:nvPr/>
        </p:nvSpPr>
        <p:spPr>
          <a:xfrm>
            <a:off x="500648" y="2947239"/>
            <a:ext cx="260840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replacement etc. yields:</a:t>
            </a:r>
            <a:endParaRPr lang="en-GB" dirty="0"/>
          </a:p>
        </p:txBody>
      </p:sp>
      <p:sp>
        <p:nvSpPr>
          <p:cNvPr id="19" name="Rechteck 18"/>
          <p:cNvSpPr/>
          <p:nvPr/>
        </p:nvSpPr>
        <p:spPr bwMode="auto">
          <a:xfrm>
            <a:off x="3253069" y="2708920"/>
            <a:ext cx="2456395" cy="102494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3685118" y="2732195"/>
            <a:ext cx="164500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[E</a:t>
            </a:r>
            <a:r>
              <a:rPr lang="en-GB" baseline="-25000" dirty="0" smtClean="0"/>
              <a:t>0</a:t>
            </a:r>
            <a:r>
              <a:rPr lang="en-GB" dirty="0" smtClean="0"/>
              <a:t>]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[S</a:t>
            </a:r>
            <a:r>
              <a:rPr lang="en-GB" baseline="-25000" dirty="0"/>
              <a:t>1</a:t>
            </a:r>
            <a:r>
              <a:rPr lang="en-GB" dirty="0" smtClean="0"/>
              <a:t>][S</a:t>
            </a:r>
            <a:r>
              <a:rPr lang="en-GB" baseline="-25000" dirty="0" smtClean="0"/>
              <a:t>2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21" name="Textfeld 20"/>
          <p:cNvSpPr txBox="1"/>
          <p:nvPr/>
        </p:nvSpPr>
        <p:spPr>
          <a:xfrm>
            <a:off x="3709012" y="3086749"/>
            <a:ext cx="43633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-1</a:t>
            </a:r>
            <a:endParaRPr lang="en-GB" baseline="-25000" dirty="0"/>
          </a:p>
        </p:txBody>
      </p:sp>
      <p:sp>
        <p:nvSpPr>
          <p:cNvPr id="22" name="Textfeld 21"/>
          <p:cNvSpPr txBox="1"/>
          <p:nvPr/>
        </p:nvSpPr>
        <p:spPr>
          <a:xfrm>
            <a:off x="3732124" y="3397393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cxnSp>
        <p:nvCxnSpPr>
          <p:cNvPr id="23" name="Gerader Verbinder 22"/>
          <p:cNvCxnSpPr/>
          <p:nvPr/>
        </p:nvCxnSpPr>
        <p:spPr bwMode="auto">
          <a:xfrm flipV="1">
            <a:off x="3757126" y="3092920"/>
            <a:ext cx="179315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cxnSp>
        <p:nvCxnSpPr>
          <p:cNvPr id="24" name="Gerader Verbinder 23"/>
          <p:cNvCxnSpPr/>
          <p:nvPr/>
        </p:nvCxnSpPr>
        <p:spPr bwMode="auto">
          <a:xfrm>
            <a:off x="3794334" y="3440214"/>
            <a:ext cx="29265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25" name="Textfeld 24"/>
          <p:cNvSpPr txBox="1"/>
          <p:nvPr/>
        </p:nvSpPr>
        <p:spPr>
          <a:xfrm>
            <a:off x="4873522" y="3242973"/>
            <a:ext cx="75052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+ [S</a:t>
            </a:r>
            <a:r>
              <a:rPr lang="en-GB" baseline="-25000" dirty="0"/>
              <a:t>1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26" name="Rechteck 25"/>
          <p:cNvSpPr/>
          <p:nvPr/>
        </p:nvSpPr>
        <p:spPr>
          <a:xfrm>
            <a:off x="3277287" y="2917783"/>
            <a:ext cx="575799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/>
              <a:t>v</a:t>
            </a:r>
            <a:r>
              <a:rPr lang="en-GB" baseline="-25000" dirty="0"/>
              <a:t>i </a:t>
            </a:r>
            <a:r>
              <a:rPr lang="en-GB" dirty="0"/>
              <a:t>= 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4221240" y="3101126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r>
              <a:rPr lang="en-GB" dirty="0" smtClean="0"/>
              <a:t>[S</a:t>
            </a:r>
            <a:r>
              <a:rPr lang="en-GB" baseline="-25000" dirty="0" smtClean="0"/>
              <a:t>2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28" name="Textfeld 27"/>
          <p:cNvSpPr txBox="1"/>
          <p:nvPr/>
        </p:nvSpPr>
        <p:spPr>
          <a:xfrm>
            <a:off x="4464590" y="3379933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cxnSp>
        <p:nvCxnSpPr>
          <p:cNvPr id="29" name="Gerader Verbinder 28"/>
          <p:cNvCxnSpPr/>
          <p:nvPr/>
        </p:nvCxnSpPr>
        <p:spPr bwMode="auto">
          <a:xfrm>
            <a:off x="4293248" y="3449576"/>
            <a:ext cx="608113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feld 29"/>
          <p:cNvSpPr txBox="1"/>
          <p:nvPr/>
        </p:nvSpPr>
        <p:spPr>
          <a:xfrm>
            <a:off x="4040923" y="326190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31" name="Textfeld 30"/>
          <p:cNvSpPr txBox="1"/>
          <p:nvPr/>
        </p:nvSpPr>
        <p:spPr>
          <a:xfrm>
            <a:off x="6301028" y="2859264"/>
            <a:ext cx="43633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-1</a:t>
            </a:r>
            <a:endParaRPr lang="en-GB" baseline="-25000" dirty="0"/>
          </a:p>
        </p:txBody>
      </p:sp>
      <p:sp>
        <p:nvSpPr>
          <p:cNvPr id="32" name="Textfeld 31"/>
          <p:cNvSpPr txBox="1"/>
          <p:nvPr/>
        </p:nvSpPr>
        <p:spPr>
          <a:xfrm>
            <a:off x="6324140" y="3169908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cxnSp>
        <p:nvCxnSpPr>
          <p:cNvPr id="33" name="Gerader Verbinder 32"/>
          <p:cNvCxnSpPr/>
          <p:nvPr/>
        </p:nvCxnSpPr>
        <p:spPr bwMode="auto">
          <a:xfrm>
            <a:off x="6386350" y="3212729"/>
            <a:ext cx="29265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34" name="Textfeld 33"/>
          <p:cNvSpPr txBox="1"/>
          <p:nvPr/>
        </p:nvSpPr>
        <p:spPr>
          <a:xfrm>
            <a:off x="6813256" y="2873641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r>
              <a:rPr lang="en-GB" dirty="0" smtClean="0"/>
              <a:t>[S</a:t>
            </a:r>
            <a:r>
              <a:rPr lang="en-GB" baseline="-25000" dirty="0" smtClean="0"/>
              <a:t>2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35" name="Textfeld 34"/>
          <p:cNvSpPr txBox="1"/>
          <p:nvPr/>
        </p:nvSpPr>
        <p:spPr>
          <a:xfrm>
            <a:off x="7056606" y="3152448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cxnSp>
        <p:nvCxnSpPr>
          <p:cNvPr id="36" name="Gerader Verbinder 35"/>
          <p:cNvCxnSpPr/>
          <p:nvPr/>
        </p:nvCxnSpPr>
        <p:spPr bwMode="auto">
          <a:xfrm>
            <a:off x="6885264" y="3222091"/>
            <a:ext cx="608113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feld 36"/>
          <p:cNvSpPr txBox="1"/>
          <p:nvPr/>
        </p:nvSpPr>
        <p:spPr>
          <a:xfrm>
            <a:off x="6632939" y="3034421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38" name="Textfeld 37"/>
          <p:cNvSpPr txBox="1"/>
          <p:nvPr/>
        </p:nvSpPr>
        <p:spPr>
          <a:xfrm>
            <a:off x="7597726" y="3042871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 </a:t>
            </a:r>
            <a:r>
              <a:rPr lang="en-GB" dirty="0" err="1" smtClean="0"/>
              <a:t>K'</a:t>
            </a:r>
            <a:r>
              <a:rPr lang="en-GB" baseline="-25000" dirty="0" err="1" smtClean="0"/>
              <a:t>m</a:t>
            </a:r>
            <a:endParaRPr lang="en-GB" dirty="0"/>
          </a:p>
        </p:txBody>
      </p:sp>
      <p:sp>
        <p:nvSpPr>
          <p:cNvPr id="39" name="Textfeld 38"/>
          <p:cNvSpPr txBox="1"/>
          <p:nvPr/>
        </p:nvSpPr>
        <p:spPr>
          <a:xfrm>
            <a:off x="1287234" y="3990134"/>
            <a:ext cx="673293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initial rate approach (S</a:t>
            </a:r>
            <a:r>
              <a:rPr lang="en-GB" baseline="-25000" dirty="0" smtClean="0"/>
              <a:t>1</a:t>
            </a:r>
            <a:r>
              <a:rPr lang="en-GB" dirty="0" smtClean="0"/>
              <a:t> and S</a:t>
            </a:r>
            <a:r>
              <a:rPr lang="en-GB" baseline="-25000" dirty="0" smtClean="0"/>
              <a:t>2</a:t>
            </a:r>
            <a:r>
              <a:rPr lang="en-GB" dirty="0" smtClean="0"/>
              <a:t> constant) allows </a:t>
            </a:r>
            <a:r>
              <a:rPr lang="en-GB" b="1" dirty="0" smtClean="0"/>
              <a:t>determining k</a:t>
            </a:r>
            <a:r>
              <a:rPr lang="en-GB" b="1" baseline="-25000" dirty="0" smtClean="0"/>
              <a:t>2</a:t>
            </a:r>
            <a:endParaRPr lang="en-GB" b="1" baseline="-25000" dirty="0"/>
          </a:p>
        </p:txBody>
      </p:sp>
      <p:sp>
        <p:nvSpPr>
          <p:cNvPr id="40" name="Textfeld 39"/>
          <p:cNvSpPr txBox="1"/>
          <p:nvPr/>
        </p:nvSpPr>
        <p:spPr>
          <a:xfrm>
            <a:off x="2328503" y="4509120"/>
            <a:ext cx="449834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err="1" smtClean="0"/>
              <a:t>K'</a:t>
            </a:r>
            <a:r>
              <a:rPr lang="en-GB" baseline="-25000" dirty="0" err="1" smtClean="0"/>
              <a:t>m</a:t>
            </a:r>
            <a:r>
              <a:rPr lang="en-GB" dirty="0" smtClean="0"/>
              <a:t> is now not constant but S</a:t>
            </a:r>
            <a:r>
              <a:rPr lang="en-GB" baseline="-25000" dirty="0" smtClean="0"/>
              <a:t>2</a:t>
            </a:r>
            <a:r>
              <a:rPr lang="en-GB" dirty="0" smtClean="0"/>
              <a:t> dependent</a:t>
            </a:r>
            <a:endParaRPr lang="en-GB" dirty="0"/>
          </a:p>
        </p:txBody>
      </p:sp>
      <p:sp>
        <p:nvSpPr>
          <p:cNvPr id="41" name="Textfeld 40"/>
          <p:cNvSpPr txBox="1"/>
          <p:nvPr/>
        </p:nvSpPr>
        <p:spPr>
          <a:xfrm>
            <a:off x="873317" y="5085184"/>
            <a:ext cx="783259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determination of </a:t>
            </a:r>
            <a:r>
              <a:rPr lang="en-GB" dirty="0" err="1" smtClean="0"/>
              <a:t>K'</a:t>
            </a:r>
            <a:r>
              <a:rPr lang="en-GB" baseline="-25000" dirty="0" err="1" smtClean="0"/>
              <a:t>m</a:t>
            </a:r>
            <a:r>
              <a:rPr lang="en-GB" dirty="0" smtClean="0"/>
              <a:t> as a function of S</a:t>
            </a:r>
            <a:r>
              <a:rPr lang="en-GB" baseline="-25000" dirty="0" smtClean="0"/>
              <a:t>2</a:t>
            </a:r>
            <a:r>
              <a:rPr lang="en-GB" dirty="0" smtClean="0"/>
              <a:t> allows determination of k</a:t>
            </a:r>
            <a:r>
              <a:rPr lang="en-GB" baseline="-25000" dirty="0" smtClean="0"/>
              <a:t>1</a:t>
            </a:r>
            <a:r>
              <a:rPr lang="en-GB" dirty="0" smtClean="0"/>
              <a:t> and k</a:t>
            </a:r>
            <a:r>
              <a:rPr lang="en-GB" baseline="-25000" dirty="0" smtClean="0"/>
              <a:t>-1</a:t>
            </a:r>
            <a:endParaRPr lang="en-GB" baseline="-25000" dirty="0"/>
          </a:p>
        </p:txBody>
      </p:sp>
      <p:sp>
        <p:nvSpPr>
          <p:cNvPr id="42" name="Textfeld 41"/>
          <p:cNvSpPr txBox="1"/>
          <p:nvPr/>
        </p:nvSpPr>
        <p:spPr>
          <a:xfrm>
            <a:off x="2690716" y="5663945"/>
            <a:ext cx="376256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all kinetic parameters are know!!</a:t>
            </a:r>
            <a:endParaRPr lang="en-GB" b="1" dirty="0"/>
          </a:p>
        </p:txBody>
      </p:sp>
      <p:sp>
        <p:nvSpPr>
          <p:cNvPr id="43" name="Pfeil nach rechts 42"/>
          <p:cNvSpPr/>
          <p:nvPr/>
        </p:nvSpPr>
        <p:spPr bwMode="auto">
          <a:xfrm>
            <a:off x="2495413" y="5792489"/>
            <a:ext cx="227273" cy="143814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2491691" y="6252214"/>
            <a:ext cx="412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what if S</a:t>
            </a:r>
            <a:r>
              <a:rPr lang="en-GB" baseline="-25000" dirty="0" smtClean="0"/>
              <a:t>2</a:t>
            </a:r>
            <a:r>
              <a:rPr lang="en-GB" dirty="0" smtClean="0"/>
              <a:t> enters first, distinguishable?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5830627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91" name="Rectangle 15"/>
          <p:cNvSpPr>
            <a:spLocks noChangeArrowheads="1"/>
          </p:cNvSpPr>
          <p:nvPr/>
        </p:nvSpPr>
        <p:spPr bwMode="auto">
          <a:xfrm>
            <a:off x="2934201" y="2725318"/>
            <a:ext cx="1828800" cy="5628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20488" name="Text Box 5"/>
          <p:cNvSpPr txBox="1">
            <a:spLocks noChangeArrowheads="1"/>
          </p:cNvSpPr>
          <p:nvPr/>
        </p:nvSpPr>
        <p:spPr bwMode="auto">
          <a:xfrm>
            <a:off x="2910388" y="2757068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 dirty="0"/>
              <a:t>E + I           EI    </a:t>
            </a:r>
          </a:p>
        </p:txBody>
      </p:sp>
      <p:sp>
        <p:nvSpPr>
          <p:cNvPr id="20489" name="Line 6"/>
          <p:cNvSpPr>
            <a:spLocks noChangeShapeType="1"/>
          </p:cNvSpPr>
          <p:nvPr/>
        </p:nvSpPr>
        <p:spPr bwMode="auto">
          <a:xfrm>
            <a:off x="3672388" y="2909468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20490" name="Line 7"/>
          <p:cNvSpPr>
            <a:spLocks noChangeShapeType="1"/>
          </p:cNvSpPr>
          <p:nvPr/>
        </p:nvSpPr>
        <p:spPr bwMode="auto">
          <a:xfrm flipH="1">
            <a:off x="3672388" y="2985668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20491" name="Text Box 8"/>
          <p:cNvSpPr txBox="1">
            <a:spLocks noChangeArrowheads="1"/>
          </p:cNvSpPr>
          <p:nvPr/>
        </p:nvSpPr>
        <p:spPr bwMode="auto">
          <a:xfrm>
            <a:off x="3696201" y="2953918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I</a:t>
            </a:r>
            <a:endParaRPr lang="en-GB" sz="1600" baseline="-25000"/>
          </a:p>
        </p:txBody>
      </p:sp>
      <p:sp>
        <p:nvSpPr>
          <p:cNvPr id="20492" name="Text Box 9"/>
          <p:cNvSpPr txBox="1">
            <a:spLocks noChangeArrowheads="1"/>
          </p:cNvSpPr>
          <p:nvPr/>
        </p:nvSpPr>
        <p:spPr bwMode="auto">
          <a:xfrm>
            <a:off x="4384734" y="3612075"/>
            <a:ext cx="2507494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>
              <a:tabLst>
                <a:tab pos="3429000" algn="l"/>
              </a:tabLst>
            </a:pPr>
            <a:r>
              <a:rPr lang="de-DE" dirty="0" smtClean="0"/>
              <a:t> </a:t>
            </a:r>
            <a:r>
              <a:rPr lang="de-DE" dirty="0"/>
              <a:t>[E] = [E]</a:t>
            </a:r>
            <a:r>
              <a:rPr lang="de-DE" baseline="-25000" dirty="0"/>
              <a:t>0</a:t>
            </a:r>
            <a:r>
              <a:rPr lang="de-DE" dirty="0"/>
              <a:t> – [ES] – [EI]</a:t>
            </a:r>
          </a:p>
        </p:txBody>
      </p:sp>
      <p:sp>
        <p:nvSpPr>
          <p:cNvPr id="20498" name="Textfeld 18"/>
          <p:cNvSpPr txBox="1">
            <a:spLocks noChangeArrowheads="1"/>
          </p:cNvSpPr>
          <p:nvPr/>
        </p:nvSpPr>
        <p:spPr bwMode="auto">
          <a:xfrm>
            <a:off x="7390720" y="3526041"/>
            <a:ext cx="16017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dirty="0"/>
              <a:t>v</a:t>
            </a:r>
            <a:r>
              <a:rPr lang="en-US" baseline="-25000" dirty="0"/>
              <a:t>i</a:t>
            </a:r>
            <a:r>
              <a:rPr lang="en-US" dirty="0"/>
              <a:t> = initial rate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65E6B1-236F-4A0F-89BE-AF98000D5F7C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101</a:t>
            </a:fld>
            <a:endParaRPr lang="en-GB" dirty="0"/>
          </a:p>
        </p:txBody>
      </p:sp>
      <p:sp>
        <p:nvSpPr>
          <p:cNvPr id="22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23" name="Textfeld 22"/>
          <p:cNvSpPr txBox="1"/>
          <p:nvPr/>
        </p:nvSpPr>
        <p:spPr>
          <a:xfrm>
            <a:off x="2934201" y="882368"/>
            <a:ext cx="300595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3.4 Competitive Inhibitors</a:t>
            </a:r>
            <a:endParaRPr lang="en-GB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321198" y="1360527"/>
            <a:ext cx="881523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Compounds may </a:t>
            </a:r>
            <a:r>
              <a:rPr lang="en-GB" b="1" dirty="0" smtClean="0"/>
              <a:t>inhibit the catalyst</a:t>
            </a:r>
            <a:r>
              <a:rPr lang="en-GB" dirty="0" smtClean="0"/>
              <a:t>: Important tool in pharmaceutical development</a:t>
            </a:r>
            <a:endParaRPr lang="en-GB" dirty="0"/>
          </a:p>
        </p:txBody>
      </p:sp>
      <p:sp>
        <p:nvSpPr>
          <p:cNvPr id="25" name="Rechteck 24"/>
          <p:cNvSpPr/>
          <p:nvPr/>
        </p:nvSpPr>
        <p:spPr bwMode="auto">
          <a:xfrm>
            <a:off x="2934201" y="1724511"/>
            <a:ext cx="3194144" cy="79302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2934201" y="1894623"/>
            <a:ext cx="3194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 + S           {ES}           P + E</a:t>
            </a:r>
            <a:endParaRPr lang="en-GB" dirty="0"/>
          </a:p>
        </p:txBody>
      </p:sp>
      <p:cxnSp>
        <p:nvCxnSpPr>
          <p:cNvPr id="27" name="Gerade Verbindung mit Pfeil 26"/>
          <p:cNvCxnSpPr/>
          <p:nvPr/>
        </p:nvCxnSpPr>
        <p:spPr bwMode="auto">
          <a:xfrm>
            <a:off x="3647799" y="2070701"/>
            <a:ext cx="576064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Gerade Verbindung mit Pfeil 27"/>
          <p:cNvCxnSpPr/>
          <p:nvPr/>
        </p:nvCxnSpPr>
        <p:spPr bwMode="auto">
          <a:xfrm>
            <a:off x="4839845" y="2079289"/>
            <a:ext cx="576064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Gerade Verbindung mit Pfeil 28"/>
          <p:cNvCxnSpPr/>
          <p:nvPr/>
        </p:nvCxnSpPr>
        <p:spPr bwMode="auto">
          <a:xfrm flipH="1">
            <a:off x="3639425" y="2142714"/>
            <a:ext cx="576064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0" name="Textfeld 29"/>
          <p:cNvSpPr txBox="1"/>
          <p:nvPr/>
        </p:nvSpPr>
        <p:spPr>
          <a:xfrm>
            <a:off x="3748701" y="2151301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-1</a:t>
            </a:r>
            <a:endParaRPr lang="en-GB" baseline="-25000" dirty="0"/>
          </a:p>
        </p:txBody>
      </p:sp>
      <p:sp>
        <p:nvSpPr>
          <p:cNvPr id="31" name="Textfeld 30"/>
          <p:cNvSpPr txBox="1"/>
          <p:nvPr/>
        </p:nvSpPr>
        <p:spPr>
          <a:xfrm>
            <a:off x="3748701" y="1709957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sp>
        <p:nvSpPr>
          <p:cNvPr id="32" name="Textfeld 31"/>
          <p:cNvSpPr txBox="1"/>
          <p:nvPr/>
        </p:nvSpPr>
        <p:spPr>
          <a:xfrm>
            <a:off x="4904776" y="1681516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/>
              <a:t>2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4728815" y="2802674"/>
            <a:ext cx="432682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branched reaction, additional equilibrium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1631068" y="3625569"/>
            <a:ext cx="268535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extended mass balance:</a:t>
            </a:r>
            <a:endParaRPr lang="en-GB" dirty="0"/>
          </a:p>
        </p:txBody>
      </p:sp>
      <p:sp>
        <p:nvSpPr>
          <p:cNvPr id="37" name="Rechteck 36"/>
          <p:cNvSpPr/>
          <p:nvPr/>
        </p:nvSpPr>
        <p:spPr bwMode="auto">
          <a:xfrm>
            <a:off x="3275856" y="4127921"/>
            <a:ext cx="2456395" cy="102494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3913431" y="4151196"/>
            <a:ext cx="123463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[E</a:t>
            </a:r>
            <a:r>
              <a:rPr lang="en-GB" baseline="-25000" dirty="0" smtClean="0"/>
              <a:t>0</a:t>
            </a:r>
            <a:r>
              <a:rPr lang="en-GB" dirty="0" smtClean="0"/>
              <a:t>]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[S</a:t>
            </a:r>
            <a:r>
              <a:rPr lang="en-GB" baseline="-25000" dirty="0"/>
              <a:t>0</a:t>
            </a:r>
            <a:r>
              <a:rPr lang="en-GB" dirty="0" smtClean="0"/>
              <a:t>]</a:t>
            </a:r>
            <a:endParaRPr lang="en-GB" dirty="0"/>
          </a:p>
        </p:txBody>
      </p:sp>
      <p:cxnSp>
        <p:nvCxnSpPr>
          <p:cNvPr id="41" name="Gerader Verbinder 40"/>
          <p:cNvCxnSpPr/>
          <p:nvPr/>
        </p:nvCxnSpPr>
        <p:spPr bwMode="auto">
          <a:xfrm flipV="1">
            <a:off x="3779913" y="4511921"/>
            <a:ext cx="179315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44" name="Rechteck 43"/>
          <p:cNvSpPr/>
          <p:nvPr/>
        </p:nvSpPr>
        <p:spPr>
          <a:xfrm>
            <a:off x="3300074" y="4336784"/>
            <a:ext cx="575799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/>
              <a:t>v</a:t>
            </a:r>
            <a:r>
              <a:rPr lang="en-GB" baseline="-25000" dirty="0"/>
              <a:t>i </a:t>
            </a:r>
            <a:r>
              <a:rPr lang="en-GB" dirty="0"/>
              <a:t>= 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541583" y="4652832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m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endParaRPr lang="en-GB" baseline="-25000" dirty="0"/>
          </a:p>
        </p:txBody>
      </p:sp>
      <p:sp>
        <p:nvSpPr>
          <p:cNvPr id="10" name="Textfeld 9"/>
          <p:cNvSpPr txBox="1"/>
          <p:nvPr/>
        </p:nvSpPr>
        <p:spPr>
          <a:xfrm>
            <a:off x="4011113" y="4674020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+ </a:t>
            </a:r>
            <a:endParaRPr lang="en-GB" dirty="0"/>
          </a:p>
        </p:txBody>
      </p:sp>
      <p:sp>
        <p:nvSpPr>
          <p:cNvPr id="11" name="Textfeld 10"/>
          <p:cNvSpPr txBox="1"/>
          <p:nvPr/>
        </p:nvSpPr>
        <p:spPr>
          <a:xfrm>
            <a:off x="4401415" y="4511170"/>
            <a:ext cx="381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[I]</a:t>
            </a:r>
          </a:p>
          <a:p>
            <a:pPr algn="ctr"/>
            <a:r>
              <a:rPr lang="en-GB" dirty="0" smtClean="0"/>
              <a:t>K</a:t>
            </a:r>
            <a:r>
              <a:rPr lang="en-GB" baseline="-25000" dirty="0" smtClean="0"/>
              <a:t>I</a:t>
            </a:r>
            <a:endParaRPr lang="en-GB" baseline="-25000" dirty="0"/>
          </a:p>
        </p:txBody>
      </p:sp>
      <p:cxnSp>
        <p:nvCxnSpPr>
          <p:cNvPr id="52" name="Gerader Verbinder 51"/>
          <p:cNvCxnSpPr/>
          <p:nvPr/>
        </p:nvCxnSpPr>
        <p:spPr bwMode="auto">
          <a:xfrm flipV="1">
            <a:off x="4474319" y="4854884"/>
            <a:ext cx="26783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13" name="Runde Klammer rechts 12"/>
          <p:cNvSpPr/>
          <p:nvPr/>
        </p:nvSpPr>
        <p:spPr bwMode="auto">
          <a:xfrm>
            <a:off x="4699505" y="4563438"/>
            <a:ext cx="106764" cy="554941"/>
          </a:xfrm>
          <a:prstGeom prst="rightBracke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Runde Klammer rechts 54"/>
          <p:cNvSpPr/>
          <p:nvPr/>
        </p:nvSpPr>
        <p:spPr bwMode="auto">
          <a:xfrm flipH="1">
            <a:off x="4039297" y="4563438"/>
            <a:ext cx="106764" cy="554941"/>
          </a:xfrm>
          <a:prstGeom prst="rightBracke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796604" y="4673556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 [S</a:t>
            </a:r>
            <a:r>
              <a:rPr lang="en-GB" baseline="-25000" dirty="0" smtClean="0"/>
              <a:t>0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15" name="Textfeld 14"/>
          <p:cNvSpPr txBox="1"/>
          <p:nvPr/>
        </p:nvSpPr>
        <p:spPr>
          <a:xfrm>
            <a:off x="2240374" y="5407505"/>
            <a:ext cx="446789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alteration of [I] gives K</a:t>
            </a:r>
            <a:r>
              <a:rPr lang="en-GB" baseline="-25000" dirty="0" smtClean="0"/>
              <a:t>I</a:t>
            </a:r>
            <a:r>
              <a:rPr lang="en-GB" dirty="0" smtClean="0"/>
              <a:t>, how is that done?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321198" y="5927807"/>
            <a:ext cx="859722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systematic alteration of catalyst allows determination of electronic / steric influence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auto">
          <a:xfrm>
            <a:off x="2523167" y="1678461"/>
            <a:ext cx="4425097" cy="99853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102</a:t>
            </a:fld>
            <a:endParaRPr lang="en-GB" dirty="0"/>
          </a:p>
        </p:txBody>
      </p:sp>
      <p:sp>
        <p:nvSpPr>
          <p:cNvPr id="5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6" name="Textfeld 5"/>
          <p:cNvSpPr txBox="1"/>
          <p:nvPr/>
        </p:nvSpPr>
        <p:spPr>
          <a:xfrm>
            <a:off x="1619672" y="1052736"/>
            <a:ext cx="608371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graphical evaluation in the steady state (and </a:t>
            </a:r>
            <a:r>
              <a:rPr lang="en-GB" dirty="0" err="1" smtClean="0"/>
              <a:t>pe</a:t>
            </a:r>
            <a:r>
              <a:rPr lang="en-GB" dirty="0" smtClean="0"/>
              <a:t>) schemes</a:t>
            </a:r>
            <a:endParaRPr lang="en-GB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1482154"/>
              </p:ext>
            </p:extLst>
          </p:nvPr>
        </p:nvGraphicFramePr>
        <p:xfrm>
          <a:off x="2523167" y="1678461"/>
          <a:ext cx="4276725" cy="99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3" name="CS ChemDraw Drawing" r:id="rId3" imgW="4276015" imgH="999314" progId="ChemDraw.Document.6.0">
                  <p:embed/>
                </p:oleObj>
              </mc:Choice>
              <mc:Fallback>
                <p:oleObj name="CS ChemDraw Drawing" r:id="rId3" imgW="4276015" imgH="999314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23167" y="1678461"/>
                        <a:ext cx="4276725" cy="998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961738" y="1966437"/>
            <a:ext cx="117211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example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2523167" y="2906765"/>
            <a:ext cx="436529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additional iodide accelerates the reaction</a:t>
            </a:r>
            <a:endParaRPr lang="en-GB" dirty="0"/>
          </a:p>
        </p:txBody>
      </p:sp>
      <p:sp>
        <p:nvSpPr>
          <p:cNvPr id="11" name="Textfeld 10"/>
          <p:cNvSpPr txBox="1"/>
          <p:nvPr/>
        </p:nvSpPr>
        <p:spPr>
          <a:xfrm>
            <a:off x="611560" y="3672640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hypothesis 1</a:t>
            </a:r>
            <a:r>
              <a:rPr lang="en-GB" dirty="0" smtClean="0"/>
              <a:t>:</a:t>
            </a:r>
            <a:endParaRPr lang="en-GB" dirty="0"/>
          </a:p>
        </p:txBody>
      </p:sp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0546818"/>
              </p:ext>
            </p:extLst>
          </p:nvPr>
        </p:nvGraphicFramePr>
        <p:xfrm>
          <a:off x="2339752" y="3429000"/>
          <a:ext cx="6427788" cy="207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4" name="CS ChemDraw Drawing" r:id="rId5" imgW="6427785" imgH="2072421" progId="ChemDraw.Document.6.0">
                  <p:embed/>
                </p:oleObj>
              </mc:Choice>
              <mc:Fallback>
                <p:oleObj name="CS ChemDraw Drawing" r:id="rId5" imgW="6427785" imgH="2072421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39752" y="3429000"/>
                        <a:ext cx="6427788" cy="2071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79522889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103</a:t>
            </a:fld>
            <a:endParaRPr lang="en-GB" dirty="0"/>
          </a:p>
        </p:txBody>
      </p:sp>
      <p:sp>
        <p:nvSpPr>
          <p:cNvPr id="5" name="Rechteck 4"/>
          <p:cNvSpPr/>
          <p:nvPr/>
        </p:nvSpPr>
        <p:spPr bwMode="auto">
          <a:xfrm>
            <a:off x="2523167" y="1678461"/>
            <a:ext cx="4425097" cy="99853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7" name="Textfeld 6"/>
          <p:cNvSpPr txBox="1"/>
          <p:nvPr/>
        </p:nvSpPr>
        <p:spPr>
          <a:xfrm>
            <a:off x="1619672" y="1052736"/>
            <a:ext cx="608371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graphical evaluation in the steady state (and </a:t>
            </a:r>
            <a:r>
              <a:rPr lang="en-GB" dirty="0" err="1" smtClean="0"/>
              <a:t>pe</a:t>
            </a:r>
            <a:r>
              <a:rPr lang="en-GB" dirty="0" smtClean="0"/>
              <a:t>) schemes</a:t>
            </a:r>
            <a:endParaRPr lang="en-GB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4671698"/>
              </p:ext>
            </p:extLst>
          </p:nvPr>
        </p:nvGraphicFramePr>
        <p:xfrm>
          <a:off x="2523167" y="1678461"/>
          <a:ext cx="4276725" cy="99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64" name="CS ChemDraw Drawing" r:id="rId3" imgW="4276015" imgH="999314" progId="ChemDraw.Document.6.0">
                  <p:embed/>
                </p:oleObj>
              </mc:Choice>
              <mc:Fallback>
                <p:oleObj name="CS ChemDraw Drawing" r:id="rId3" imgW="4276015" imgH="999314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23167" y="1678461"/>
                        <a:ext cx="4276725" cy="998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961738" y="1966437"/>
            <a:ext cx="117211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example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2523167" y="2906765"/>
            <a:ext cx="436529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additional iodide accelerates the reaction</a:t>
            </a:r>
            <a:endParaRPr lang="en-GB" dirty="0"/>
          </a:p>
        </p:txBody>
      </p:sp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305881"/>
              </p:ext>
            </p:extLst>
          </p:nvPr>
        </p:nvGraphicFramePr>
        <p:xfrm>
          <a:off x="1842516" y="3523371"/>
          <a:ext cx="7265988" cy="2122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65" name="CS ChemDraw Drawing" r:id="rId5" imgW="7266203" imgH="2122698" progId="ChemDraw.Document.6.0">
                  <p:embed/>
                </p:oleObj>
              </mc:Choice>
              <mc:Fallback>
                <p:oleObj name="CS ChemDraw Drawing" r:id="rId5" imgW="7266203" imgH="2122698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42516" y="3523371"/>
                        <a:ext cx="7265988" cy="2122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feld 12"/>
          <p:cNvSpPr txBox="1"/>
          <p:nvPr/>
        </p:nvSpPr>
        <p:spPr>
          <a:xfrm>
            <a:off x="216820" y="3826326"/>
            <a:ext cx="165942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hypothesis 2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14" name="Textfeld 13"/>
          <p:cNvSpPr txBox="1"/>
          <p:nvPr/>
        </p:nvSpPr>
        <p:spPr>
          <a:xfrm>
            <a:off x="2133854" y="5917545"/>
            <a:ext cx="514756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which one is correct, can they be distinguished ?</a:t>
            </a:r>
            <a:endParaRPr lang="en-GB" dirty="0"/>
          </a:p>
        </p:txBody>
      </p:sp>
      <p:sp>
        <p:nvSpPr>
          <p:cNvPr id="15" name="Pfeil nach rechts 14"/>
          <p:cNvSpPr/>
          <p:nvPr/>
        </p:nvSpPr>
        <p:spPr bwMode="auto">
          <a:xfrm>
            <a:off x="1931171" y="6041385"/>
            <a:ext cx="222844" cy="148614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243913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/>
        </p:nvSpPr>
        <p:spPr bwMode="auto">
          <a:xfrm>
            <a:off x="539552" y="2492896"/>
            <a:ext cx="7918648" cy="9919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104</a:t>
            </a:fld>
            <a:endParaRPr lang="en-GB" dirty="0"/>
          </a:p>
        </p:txBody>
      </p:sp>
      <p:sp>
        <p:nvSpPr>
          <p:cNvPr id="5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6" name="Textfeld 5"/>
          <p:cNvSpPr txBox="1"/>
          <p:nvPr/>
        </p:nvSpPr>
        <p:spPr>
          <a:xfrm>
            <a:off x="1619672" y="1052736"/>
            <a:ext cx="608371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graphical evaluation in the steady state (and </a:t>
            </a:r>
            <a:r>
              <a:rPr lang="en-GB" dirty="0" err="1" smtClean="0"/>
              <a:t>pe</a:t>
            </a:r>
            <a:r>
              <a:rPr lang="en-GB" dirty="0" smtClean="0"/>
              <a:t>) schemes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1922877" y="1660572"/>
            <a:ext cx="548098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"magic" formula</a:t>
            </a:r>
            <a:r>
              <a:rPr lang="en-GB" dirty="0" smtClean="0"/>
              <a:t> in a steady state reaction scheme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490723" y="2784482"/>
            <a:ext cx="173637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[intermediate]</a:t>
            </a:r>
            <a:r>
              <a:rPr lang="en-GB" baseline="-25000" dirty="0" err="1" smtClean="0"/>
              <a:t>ss</a:t>
            </a:r>
            <a:endParaRPr lang="en-GB" baseline="-25000" dirty="0"/>
          </a:p>
        </p:txBody>
      </p:sp>
      <p:sp>
        <p:nvSpPr>
          <p:cNvPr id="9" name="Textfeld 8"/>
          <p:cNvSpPr txBox="1"/>
          <p:nvPr/>
        </p:nvSpPr>
        <p:spPr>
          <a:xfrm>
            <a:off x="2090614" y="2780054"/>
            <a:ext cx="31931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=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3231908" y="2482452"/>
            <a:ext cx="397866" cy="52322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Symbol" panose="05050102010706020507" pitchFamily="18" charset="2"/>
              </a:rPr>
              <a:t>S</a:t>
            </a:r>
            <a:endParaRPr lang="en-GB" dirty="0"/>
          </a:p>
        </p:txBody>
      </p:sp>
      <p:sp>
        <p:nvSpPr>
          <p:cNvPr id="11" name="Rechteck 10"/>
          <p:cNvSpPr/>
          <p:nvPr/>
        </p:nvSpPr>
        <p:spPr>
          <a:xfrm>
            <a:off x="3396627" y="2552536"/>
            <a:ext cx="4019049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/>
              <a:t> all reactions producing [intermediate]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348526" y="2905333"/>
            <a:ext cx="397866" cy="52322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Symbol" panose="05050102010706020507" pitchFamily="18" charset="2"/>
              </a:rPr>
              <a:t>S</a:t>
            </a:r>
            <a:endParaRPr lang="en-GB" dirty="0"/>
          </a:p>
        </p:txBody>
      </p:sp>
      <p:sp>
        <p:nvSpPr>
          <p:cNvPr id="13" name="Rechteck 12"/>
          <p:cNvSpPr/>
          <p:nvPr/>
        </p:nvSpPr>
        <p:spPr>
          <a:xfrm>
            <a:off x="2535648" y="2982277"/>
            <a:ext cx="5857694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/>
              <a:t> all </a:t>
            </a:r>
            <a:r>
              <a:rPr lang="en-GB" dirty="0" smtClean="0"/>
              <a:t>pseudo 1</a:t>
            </a:r>
            <a:r>
              <a:rPr lang="en-GB" baseline="30000" dirty="0" smtClean="0"/>
              <a:t>st</a:t>
            </a:r>
            <a:r>
              <a:rPr lang="en-GB" dirty="0" smtClean="0"/>
              <a:t> order reactions consuming </a:t>
            </a:r>
            <a:r>
              <a:rPr lang="en-GB" dirty="0"/>
              <a:t>[intermediate]</a:t>
            </a:r>
          </a:p>
        </p:txBody>
      </p:sp>
      <p:cxnSp>
        <p:nvCxnSpPr>
          <p:cNvPr id="15" name="Gerader Verbinder 14"/>
          <p:cNvCxnSpPr/>
          <p:nvPr/>
        </p:nvCxnSpPr>
        <p:spPr bwMode="auto">
          <a:xfrm>
            <a:off x="2535648" y="2939586"/>
            <a:ext cx="559450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17" name="Textfeld 16"/>
          <p:cNvSpPr txBox="1"/>
          <p:nvPr/>
        </p:nvSpPr>
        <p:spPr>
          <a:xfrm>
            <a:off x="2036570" y="3824614"/>
            <a:ext cx="525015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graphical analysis often by </a:t>
            </a:r>
            <a:r>
              <a:rPr lang="en-GB" dirty="0" err="1" smtClean="0"/>
              <a:t>Lineweaver</a:t>
            </a:r>
            <a:r>
              <a:rPr lang="en-GB" dirty="0" smtClean="0"/>
              <a:t>-Burk plots</a:t>
            </a:r>
            <a:endParaRPr lang="en-GB" dirty="0"/>
          </a:p>
        </p:txBody>
      </p:sp>
      <p:sp>
        <p:nvSpPr>
          <p:cNvPr id="18" name="Textfeld 17"/>
          <p:cNvSpPr txBox="1"/>
          <p:nvPr/>
        </p:nvSpPr>
        <p:spPr>
          <a:xfrm>
            <a:off x="2431643" y="4643736"/>
            <a:ext cx="4134465" cy="133882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dirty="0" smtClean="0"/>
              <a:t>many reaction rates in these schemes </a:t>
            </a:r>
          </a:p>
          <a:p>
            <a:pPr algn="ctr">
              <a:lnSpc>
                <a:spcPct val="150000"/>
              </a:lnSpc>
            </a:pPr>
            <a:r>
              <a:rPr lang="en-GB" b="1" dirty="0" smtClean="0"/>
              <a:t>go to saturation </a:t>
            </a:r>
          </a:p>
          <a:p>
            <a:pPr algn="ctr">
              <a:lnSpc>
                <a:spcPct val="150000"/>
              </a:lnSpc>
            </a:pPr>
            <a:r>
              <a:rPr lang="en-GB" dirty="0" smtClean="0"/>
              <a:t>under pseudo 1</a:t>
            </a:r>
            <a:r>
              <a:rPr lang="en-GB" baseline="30000" dirty="0" smtClean="0"/>
              <a:t>st</a:t>
            </a:r>
            <a:r>
              <a:rPr lang="en-GB" dirty="0" smtClean="0"/>
              <a:t> order conditions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8445838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69526"/>
            <a:ext cx="9149680" cy="360040"/>
          </a:xfrm>
        </p:spPr>
        <p:txBody>
          <a:bodyPr/>
          <a:lstStyle/>
          <a:p>
            <a:r>
              <a:rPr lang="en-GB" sz="2400" dirty="0" smtClean="0"/>
              <a:t>4. Deduction of Mechanisms</a:t>
            </a:r>
            <a:endParaRPr lang="en-GB" sz="2400" dirty="0"/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3275856" y="4314344"/>
            <a:ext cx="4191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 dirty="0"/>
              <a:t>TI</a:t>
            </a:r>
            <a:r>
              <a:rPr lang="de-DE" sz="2000" baseline="30000" dirty="0"/>
              <a:t>3+</a:t>
            </a:r>
            <a:r>
              <a:rPr lang="de-DE" sz="2000" dirty="0"/>
              <a:t>  +  Hg</a:t>
            </a:r>
            <a:r>
              <a:rPr lang="de-DE" sz="2000" baseline="-25000" dirty="0"/>
              <a:t>2</a:t>
            </a:r>
            <a:r>
              <a:rPr lang="de-DE" sz="2000" baseline="30000" dirty="0"/>
              <a:t>2+</a:t>
            </a:r>
            <a:r>
              <a:rPr lang="de-DE" sz="2000" dirty="0"/>
              <a:t>               TI</a:t>
            </a:r>
            <a:r>
              <a:rPr lang="de-DE" sz="2000" baseline="30000" dirty="0"/>
              <a:t>+</a:t>
            </a:r>
            <a:r>
              <a:rPr lang="de-DE" sz="2000" dirty="0"/>
              <a:t>  +  2Hg</a:t>
            </a:r>
            <a:r>
              <a:rPr lang="de-DE" sz="2000" baseline="30000" dirty="0"/>
              <a:t>2+</a:t>
            </a:r>
            <a:r>
              <a:rPr lang="de-DE" sz="2000" dirty="0"/>
              <a:t>    </a:t>
            </a:r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5104656" y="4466744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 flipH="1">
            <a:off x="5104656" y="4542944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2704356" y="5760703"/>
            <a:ext cx="52578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de-DE" sz="2000">
                <a:latin typeface="Arial" charset="0"/>
                <a:cs typeface="+mn-cs"/>
              </a:rPr>
              <a:t>[TI]</a:t>
            </a:r>
            <a:r>
              <a:rPr lang="de-DE" sz="2000" baseline="30000">
                <a:latin typeface="Arial" charset="0"/>
                <a:cs typeface="+mn-cs"/>
              </a:rPr>
              <a:t>3+</a:t>
            </a:r>
            <a:r>
              <a:rPr lang="de-DE" sz="2000">
                <a:latin typeface="Arial" charset="0"/>
                <a:cs typeface="+mn-cs"/>
              </a:rPr>
              <a:t>  +  [Hg</a:t>
            </a:r>
            <a:r>
              <a:rPr lang="de-DE" sz="2000" baseline="-25000">
                <a:latin typeface="Arial" charset="0"/>
                <a:cs typeface="+mn-cs"/>
              </a:rPr>
              <a:t>2</a:t>
            </a:r>
            <a:r>
              <a:rPr lang="de-DE" sz="2000" baseline="30000">
                <a:latin typeface="Arial" charset="0"/>
                <a:cs typeface="+mn-cs"/>
              </a:rPr>
              <a:t>2+</a:t>
            </a:r>
            <a:r>
              <a:rPr lang="de-DE" sz="2000">
                <a:latin typeface="Arial" charset="0"/>
                <a:cs typeface="+mn-cs"/>
              </a:rPr>
              <a:t>]  -  [Hg</a:t>
            </a:r>
            <a:r>
              <a:rPr lang="de-DE" sz="2000" baseline="30000">
                <a:latin typeface="Arial" charset="0"/>
                <a:cs typeface="+mn-cs"/>
              </a:rPr>
              <a:t>2+</a:t>
            </a:r>
            <a:r>
              <a:rPr lang="de-DE" sz="2000">
                <a:latin typeface="Arial" charset="0"/>
                <a:cs typeface="+mn-cs"/>
              </a:rPr>
              <a:t>]        oder     [TIHg</a:t>
            </a:r>
            <a:r>
              <a:rPr lang="de-DE" sz="2000" baseline="30000">
                <a:latin typeface="Arial" charset="0"/>
                <a:cs typeface="+mn-cs"/>
              </a:rPr>
              <a:t>3+</a:t>
            </a:r>
            <a:r>
              <a:rPr lang="de-DE" sz="2000">
                <a:latin typeface="Arial" charset="0"/>
                <a:cs typeface="+mn-cs"/>
              </a:rPr>
              <a:t>]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CADD3F-9F4D-4F38-B71D-B20849098B2B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105</a:t>
            </a:fld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1403648" y="1044181"/>
            <a:ext cx="664797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The path from rate laws to mechanisms is not routine (see p55)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1693863" y="1868749"/>
            <a:ext cx="619913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experimental results lead to </a:t>
            </a:r>
            <a:r>
              <a:rPr lang="en-GB" b="1" dirty="0" smtClean="0"/>
              <a:t>concentration dependencies</a:t>
            </a:r>
            <a:endParaRPr lang="en-GB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1259632" y="2420888"/>
            <a:ext cx="737894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this leads to a reaction scheme which must </a:t>
            </a:r>
            <a:r>
              <a:rPr lang="en-GB" b="1" dirty="0" smtClean="0"/>
              <a:t>coincide with the rate law</a:t>
            </a:r>
            <a:endParaRPr lang="en-GB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1413520" y="3068960"/>
            <a:ext cx="651973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experiments must be design which </a:t>
            </a:r>
            <a:r>
              <a:rPr lang="en-GB" b="1" dirty="0" smtClean="0"/>
              <a:t>exclude</a:t>
            </a:r>
            <a:r>
              <a:rPr lang="en-GB" dirty="0" smtClean="0"/>
              <a:t> equal possibilities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1456618" y="3717032"/>
            <a:ext cx="654538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concentration dependencies allow deduction of </a:t>
            </a:r>
            <a:r>
              <a:rPr lang="en-GB" b="1" dirty="0" smtClean="0"/>
              <a:t>intermediates</a:t>
            </a:r>
            <a:endParaRPr lang="en-GB" b="1" dirty="0"/>
          </a:p>
        </p:txBody>
      </p:sp>
      <p:sp>
        <p:nvSpPr>
          <p:cNvPr id="10" name="Pfeil nach rechts 9"/>
          <p:cNvSpPr/>
          <p:nvPr/>
        </p:nvSpPr>
        <p:spPr bwMode="auto">
          <a:xfrm>
            <a:off x="1520920" y="1983076"/>
            <a:ext cx="195436" cy="184666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Pfeil nach rechts 20"/>
          <p:cNvSpPr/>
          <p:nvPr/>
        </p:nvSpPr>
        <p:spPr bwMode="auto">
          <a:xfrm>
            <a:off x="1110494" y="2513221"/>
            <a:ext cx="195436" cy="184666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Pfeil nach rechts 21"/>
          <p:cNvSpPr/>
          <p:nvPr/>
        </p:nvSpPr>
        <p:spPr bwMode="auto">
          <a:xfrm>
            <a:off x="1259632" y="3185665"/>
            <a:ext cx="195436" cy="184666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Pfeil nach rechts 22"/>
          <p:cNvSpPr/>
          <p:nvPr/>
        </p:nvSpPr>
        <p:spPr bwMode="auto">
          <a:xfrm>
            <a:off x="1305930" y="3809365"/>
            <a:ext cx="195436" cy="184666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204569" y="431434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example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13" name="Textfeld 12"/>
          <p:cNvSpPr txBox="1"/>
          <p:nvPr/>
        </p:nvSpPr>
        <p:spPr>
          <a:xfrm>
            <a:off x="1716356" y="5081857"/>
            <a:ext cx="178766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dependencies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14" name="Textfeld 13"/>
          <p:cNvSpPr txBox="1"/>
          <p:nvPr/>
        </p:nvSpPr>
        <p:spPr>
          <a:xfrm>
            <a:off x="4107050" y="4921459"/>
            <a:ext cx="1362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[Tl</a:t>
            </a:r>
            <a:r>
              <a:rPr lang="en-GB" baseline="30000" dirty="0" smtClean="0"/>
              <a:t>3+</a:t>
            </a:r>
            <a:r>
              <a:rPr lang="en-GB" dirty="0" smtClean="0"/>
              <a:t>][Hg</a:t>
            </a:r>
            <a:r>
              <a:rPr lang="en-GB" baseline="-25000" dirty="0" smtClean="0"/>
              <a:t>2</a:t>
            </a:r>
            <a:r>
              <a:rPr lang="en-GB" baseline="30000" dirty="0" smtClean="0"/>
              <a:t>2+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16" name="Rechteck 15"/>
          <p:cNvSpPr/>
          <p:nvPr/>
        </p:nvSpPr>
        <p:spPr>
          <a:xfrm>
            <a:off x="4427984" y="5236897"/>
            <a:ext cx="782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Hg</a:t>
            </a:r>
            <a:r>
              <a:rPr lang="en-GB" baseline="30000" dirty="0" smtClean="0"/>
              <a:t>2</a:t>
            </a:r>
            <a:r>
              <a:rPr lang="en-GB" baseline="30000" dirty="0"/>
              <a:t>+</a:t>
            </a:r>
            <a:r>
              <a:rPr lang="en-GB" dirty="0"/>
              <a:t>]</a:t>
            </a:r>
          </a:p>
        </p:txBody>
      </p:sp>
      <p:cxnSp>
        <p:nvCxnSpPr>
          <p:cNvPr id="18" name="Gerader Verbinder 17"/>
          <p:cNvCxnSpPr/>
          <p:nvPr/>
        </p:nvCxnSpPr>
        <p:spPr bwMode="auto">
          <a:xfrm>
            <a:off x="4191059" y="5270694"/>
            <a:ext cx="115212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feld 18"/>
          <p:cNvSpPr txBox="1"/>
          <p:nvPr/>
        </p:nvSpPr>
        <p:spPr>
          <a:xfrm>
            <a:off x="3833269" y="5071064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endParaRPr lang="en-GB" dirty="0"/>
          </a:p>
        </p:txBody>
      </p:sp>
      <p:sp>
        <p:nvSpPr>
          <p:cNvPr id="24" name="Textfeld 23"/>
          <p:cNvSpPr txBox="1"/>
          <p:nvPr/>
        </p:nvSpPr>
        <p:spPr>
          <a:xfrm>
            <a:off x="437618" y="5808723"/>
            <a:ext cx="232627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intermediate for </a:t>
            </a:r>
            <a:r>
              <a:rPr lang="en-GB" b="1" dirty="0" err="1" smtClean="0"/>
              <a:t>ss</a:t>
            </a:r>
            <a:r>
              <a:rPr lang="en-GB" b="1" dirty="0" smtClean="0"/>
              <a:t>:</a:t>
            </a:r>
            <a:endParaRPr lang="en-GB" b="1" dirty="0"/>
          </a:p>
        </p:txBody>
      </p:sp>
      <p:sp>
        <p:nvSpPr>
          <p:cNvPr id="25" name="Textfeld 24"/>
          <p:cNvSpPr txBox="1"/>
          <p:nvPr/>
        </p:nvSpPr>
        <p:spPr>
          <a:xfrm>
            <a:off x="3842995" y="6296036"/>
            <a:ext cx="1709122" cy="40011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2000" dirty="0" smtClean="0"/>
              <a:t>Mechanism ?</a:t>
            </a:r>
            <a:endParaRPr lang="en-GB" sz="2000" dirty="0"/>
          </a:p>
        </p:txBody>
      </p:sp>
      <p:sp>
        <p:nvSpPr>
          <p:cNvPr id="36" name="Pfeil nach rechts 35"/>
          <p:cNvSpPr/>
          <p:nvPr/>
        </p:nvSpPr>
        <p:spPr bwMode="auto">
          <a:xfrm>
            <a:off x="3638823" y="6413563"/>
            <a:ext cx="195436" cy="184666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auto">
          <a:xfrm>
            <a:off x="1907704" y="1072397"/>
            <a:ext cx="547260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1907704" y="1072397"/>
            <a:ext cx="61642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dirty="0"/>
              <a:t>2[</a:t>
            </a:r>
            <a:r>
              <a:rPr lang="de-DE" dirty="0" err="1"/>
              <a:t>Mn</a:t>
            </a:r>
            <a:r>
              <a:rPr lang="de-DE" baseline="30000" dirty="0" err="1"/>
              <a:t>III</a:t>
            </a:r>
            <a:r>
              <a:rPr lang="de-DE" dirty="0"/>
              <a:t>(</a:t>
            </a:r>
            <a:r>
              <a:rPr lang="de-DE" dirty="0" err="1"/>
              <a:t>Mb</a:t>
            </a:r>
            <a:r>
              <a:rPr lang="de-DE" dirty="0"/>
              <a:t>)]  +  [S</a:t>
            </a:r>
            <a:r>
              <a:rPr lang="de-DE" baseline="-25000" dirty="0"/>
              <a:t>2</a:t>
            </a:r>
            <a:r>
              <a:rPr lang="de-DE" dirty="0"/>
              <a:t>O</a:t>
            </a:r>
            <a:r>
              <a:rPr lang="de-DE" baseline="-25000" dirty="0"/>
              <a:t>4</a:t>
            </a:r>
            <a:r>
              <a:rPr lang="de-DE" dirty="0"/>
              <a:t>]</a:t>
            </a:r>
            <a:r>
              <a:rPr lang="de-DE" baseline="30000" dirty="0"/>
              <a:t>2-</a:t>
            </a:r>
            <a:r>
              <a:rPr lang="de-DE" dirty="0"/>
              <a:t>              2[</a:t>
            </a:r>
            <a:r>
              <a:rPr lang="de-DE" dirty="0" err="1"/>
              <a:t>Mn</a:t>
            </a:r>
            <a:r>
              <a:rPr lang="de-DE" baseline="30000" dirty="0" err="1"/>
              <a:t>II</a:t>
            </a:r>
            <a:r>
              <a:rPr lang="de-DE" dirty="0"/>
              <a:t>(</a:t>
            </a:r>
            <a:r>
              <a:rPr lang="de-DE" dirty="0" err="1"/>
              <a:t>Mb</a:t>
            </a:r>
            <a:r>
              <a:rPr lang="de-DE" dirty="0"/>
              <a:t>)]  +  2SO</a:t>
            </a:r>
            <a:r>
              <a:rPr lang="de-DE" baseline="-25000" dirty="0"/>
              <a:t>2</a:t>
            </a:r>
            <a:r>
              <a:rPr lang="de-DE" dirty="0"/>
              <a:t>    </a:t>
            </a: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4530289" y="1234692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2535" name="Line 6"/>
          <p:cNvSpPr>
            <a:spLocks noChangeShapeType="1"/>
          </p:cNvSpPr>
          <p:nvPr/>
        </p:nvSpPr>
        <p:spPr bwMode="auto">
          <a:xfrm flipH="1">
            <a:off x="4530289" y="1310892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2419373" y="4684705"/>
            <a:ext cx="422183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0" hangingPunct="0">
              <a:tabLst>
                <a:tab pos="4767263" algn="l"/>
              </a:tabLst>
            </a:pPr>
            <a:r>
              <a:rPr lang="de-DE" dirty="0"/>
              <a:t>3I</a:t>
            </a:r>
            <a:r>
              <a:rPr lang="de-DE" baseline="30000" dirty="0"/>
              <a:t>-</a:t>
            </a:r>
            <a:r>
              <a:rPr lang="de-DE" dirty="0"/>
              <a:t>  +  H</a:t>
            </a:r>
            <a:r>
              <a:rPr lang="de-DE" baseline="-25000" dirty="0"/>
              <a:t>2</a:t>
            </a:r>
            <a:r>
              <a:rPr lang="de-DE" dirty="0"/>
              <a:t>O</a:t>
            </a:r>
            <a:r>
              <a:rPr lang="de-DE" baseline="-25000" dirty="0"/>
              <a:t>2</a:t>
            </a:r>
            <a:r>
              <a:rPr lang="de-DE" dirty="0"/>
              <a:t>  +  2H</a:t>
            </a:r>
            <a:r>
              <a:rPr lang="de-DE" baseline="30000" dirty="0"/>
              <a:t>+</a:t>
            </a:r>
            <a:r>
              <a:rPr lang="de-DE" dirty="0"/>
              <a:t>  </a:t>
            </a:r>
            <a:r>
              <a:rPr lang="de-DE" dirty="0" smtClean="0"/>
              <a:t>            </a:t>
            </a:r>
            <a:r>
              <a:rPr lang="de-DE" dirty="0" smtClean="0">
                <a:sym typeface="Symbol" pitchFamily="18" charset="2"/>
              </a:rPr>
              <a:t>I</a:t>
            </a:r>
            <a:r>
              <a:rPr lang="de-DE" baseline="-25000" dirty="0" smtClean="0">
                <a:sym typeface="Symbol" pitchFamily="18" charset="2"/>
              </a:rPr>
              <a:t>3</a:t>
            </a:r>
            <a:r>
              <a:rPr lang="de-DE" baseline="30000" dirty="0" smtClean="0">
                <a:sym typeface="Symbol" pitchFamily="18" charset="2"/>
              </a:rPr>
              <a:t>-</a:t>
            </a:r>
            <a:r>
              <a:rPr lang="de-DE" dirty="0" smtClean="0">
                <a:sym typeface="Symbol" pitchFamily="18" charset="2"/>
              </a:rPr>
              <a:t>  </a:t>
            </a:r>
            <a:r>
              <a:rPr lang="de-DE" dirty="0">
                <a:sym typeface="Symbol" pitchFamily="18" charset="2"/>
              </a:rPr>
              <a:t>+  </a:t>
            </a:r>
            <a:r>
              <a:rPr lang="de-DE" dirty="0" smtClean="0">
                <a:sym typeface="Symbol" pitchFamily="18" charset="2"/>
              </a:rPr>
              <a:t>2H</a:t>
            </a:r>
            <a:r>
              <a:rPr lang="de-DE" baseline="-25000" dirty="0" smtClean="0">
                <a:sym typeface="Symbol" pitchFamily="18" charset="2"/>
              </a:rPr>
              <a:t>2</a:t>
            </a:r>
            <a:r>
              <a:rPr lang="de-DE" dirty="0" smtClean="0">
                <a:sym typeface="Symbol" pitchFamily="18" charset="2"/>
              </a:rPr>
              <a:t>O </a:t>
            </a:r>
            <a:endParaRPr lang="de-DE" baseline="30000" dirty="0"/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2678805" y="5420787"/>
            <a:ext cx="396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>
              <a:tabLst>
                <a:tab pos="4767263" algn="l"/>
              </a:tabLst>
            </a:pPr>
            <a:r>
              <a:rPr lang="de-DE" dirty="0"/>
              <a:t>v = k</a:t>
            </a:r>
            <a:r>
              <a:rPr lang="de-DE" baseline="-25000" dirty="0"/>
              <a:t>1</a:t>
            </a:r>
            <a:r>
              <a:rPr lang="de-DE" dirty="0"/>
              <a:t>[I</a:t>
            </a:r>
            <a:r>
              <a:rPr lang="de-DE" baseline="30000" dirty="0"/>
              <a:t>-</a:t>
            </a:r>
            <a:r>
              <a:rPr lang="de-DE" dirty="0"/>
              <a:t>][H</a:t>
            </a:r>
            <a:r>
              <a:rPr lang="de-DE" baseline="-25000" dirty="0"/>
              <a:t>2</a:t>
            </a:r>
            <a:r>
              <a:rPr lang="de-DE" dirty="0"/>
              <a:t>O</a:t>
            </a:r>
            <a:r>
              <a:rPr lang="de-DE" baseline="-25000" dirty="0"/>
              <a:t>2</a:t>
            </a:r>
            <a:r>
              <a:rPr lang="de-DE" dirty="0"/>
              <a:t>]  +  k</a:t>
            </a:r>
            <a:r>
              <a:rPr lang="de-DE" baseline="-25000" dirty="0"/>
              <a:t>2</a:t>
            </a:r>
            <a:r>
              <a:rPr lang="de-DE" dirty="0"/>
              <a:t>[I</a:t>
            </a:r>
            <a:r>
              <a:rPr lang="de-DE" baseline="30000" dirty="0"/>
              <a:t>-</a:t>
            </a:r>
            <a:r>
              <a:rPr lang="de-DE" dirty="0"/>
              <a:t>][H</a:t>
            </a:r>
            <a:r>
              <a:rPr lang="de-DE" baseline="-25000" dirty="0"/>
              <a:t>2</a:t>
            </a:r>
            <a:r>
              <a:rPr lang="de-DE" dirty="0"/>
              <a:t>O</a:t>
            </a:r>
            <a:r>
              <a:rPr lang="de-DE" baseline="-25000" dirty="0"/>
              <a:t>2</a:t>
            </a:r>
            <a:r>
              <a:rPr lang="de-DE" dirty="0"/>
              <a:t>][H</a:t>
            </a:r>
            <a:r>
              <a:rPr lang="de-DE" baseline="30000" dirty="0"/>
              <a:t>+</a:t>
            </a:r>
            <a:r>
              <a:rPr lang="de-DE" dirty="0"/>
              <a:t>] </a:t>
            </a:r>
            <a:endParaRPr lang="de-DE" baseline="300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ADC78FF-27E7-4F8D-908B-90FA52BFAFDE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106</a:t>
            </a:fld>
            <a:endParaRPr lang="en-GB" dirty="0"/>
          </a:p>
        </p:txBody>
      </p:sp>
      <p:sp>
        <p:nvSpPr>
          <p:cNvPr id="17" name="Titel 1"/>
          <p:cNvSpPr>
            <a:spLocks noGrp="1"/>
          </p:cNvSpPr>
          <p:nvPr>
            <p:ph type="title"/>
          </p:nvPr>
        </p:nvSpPr>
        <p:spPr>
          <a:xfrm>
            <a:off x="0" y="269526"/>
            <a:ext cx="9149680" cy="360040"/>
          </a:xfrm>
        </p:spPr>
        <p:txBody>
          <a:bodyPr/>
          <a:lstStyle/>
          <a:p>
            <a:r>
              <a:rPr lang="en-GB" sz="2400" dirty="0" smtClean="0"/>
              <a:t>4. Deduction of Mechanisms</a:t>
            </a:r>
            <a:endParaRPr lang="en-GB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2339752" y="1747838"/>
            <a:ext cx="160813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dependency:</a:t>
            </a:r>
            <a:endParaRPr lang="en-GB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3912948" y="1762959"/>
            <a:ext cx="116570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[S</a:t>
            </a:r>
            <a:r>
              <a:rPr lang="en-GB" baseline="-25000" dirty="0" smtClean="0"/>
              <a:t>2</a:t>
            </a:r>
            <a:r>
              <a:rPr lang="en-GB" dirty="0" smtClean="0"/>
              <a:t>O</a:t>
            </a:r>
            <a:r>
              <a:rPr lang="en-GB" baseline="-25000" dirty="0" smtClean="0"/>
              <a:t>4</a:t>
            </a:r>
            <a:r>
              <a:rPr lang="en-GB" baseline="30000" dirty="0" smtClean="0"/>
              <a:t>2-</a:t>
            </a:r>
            <a:r>
              <a:rPr lang="en-GB" dirty="0" smtClean="0"/>
              <a:t>]</a:t>
            </a:r>
            <a:r>
              <a:rPr lang="en-GB" baseline="30000" dirty="0" smtClean="0"/>
              <a:t>1/2</a:t>
            </a:r>
            <a:endParaRPr lang="en-GB" baseline="30000" dirty="0"/>
          </a:p>
        </p:txBody>
      </p:sp>
      <p:sp>
        <p:nvSpPr>
          <p:cNvPr id="9" name="Textfeld 8"/>
          <p:cNvSpPr txBox="1"/>
          <p:nvPr/>
        </p:nvSpPr>
        <p:spPr>
          <a:xfrm>
            <a:off x="2339752" y="2332251"/>
            <a:ext cx="163378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intermediate:</a:t>
            </a:r>
            <a:endParaRPr lang="en-GB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3815669" y="2326548"/>
            <a:ext cx="172354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</a:t>
            </a:r>
            <a:r>
              <a:rPr lang="en-GB" dirty="0" err="1" smtClean="0"/>
              <a:t>Mn</a:t>
            </a:r>
            <a:r>
              <a:rPr lang="en-GB" dirty="0" smtClean="0"/>
              <a:t>(Mb)(SO</a:t>
            </a:r>
            <a:r>
              <a:rPr lang="en-GB" baseline="-25000" dirty="0" smtClean="0"/>
              <a:t>2</a:t>
            </a:r>
            <a:r>
              <a:rPr lang="en-GB" dirty="0" smtClean="0"/>
              <a:t>)]</a:t>
            </a:r>
            <a:endParaRPr lang="en-GB" dirty="0"/>
          </a:p>
        </p:txBody>
      </p:sp>
      <p:sp>
        <p:nvSpPr>
          <p:cNvPr id="11" name="Textfeld 10"/>
          <p:cNvSpPr txBox="1"/>
          <p:nvPr/>
        </p:nvSpPr>
        <p:spPr>
          <a:xfrm>
            <a:off x="5934843" y="2321719"/>
            <a:ext cx="213712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cleavage of S</a:t>
            </a:r>
            <a:r>
              <a:rPr lang="en-GB" baseline="-25000" dirty="0" smtClean="0"/>
              <a:t>2</a:t>
            </a:r>
            <a:r>
              <a:rPr lang="en-GB" dirty="0" smtClean="0"/>
              <a:t>O</a:t>
            </a:r>
            <a:r>
              <a:rPr lang="en-GB" baseline="-25000" dirty="0" smtClean="0"/>
              <a:t>4</a:t>
            </a:r>
            <a:r>
              <a:rPr lang="en-GB" baseline="30000" dirty="0" smtClean="0"/>
              <a:t>2-</a:t>
            </a:r>
            <a:endParaRPr lang="en-GB" baseline="30000" dirty="0"/>
          </a:p>
        </p:txBody>
      </p:sp>
      <p:sp>
        <p:nvSpPr>
          <p:cNvPr id="24" name="Pfeil nach rechts 23"/>
          <p:cNvSpPr/>
          <p:nvPr/>
        </p:nvSpPr>
        <p:spPr bwMode="auto">
          <a:xfrm>
            <a:off x="5739407" y="2414052"/>
            <a:ext cx="195436" cy="184666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847675" y="3056999"/>
            <a:ext cx="604524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rate determining step</a:t>
            </a:r>
            <a:r>
              <a:rPr lang="en-GB" dirty="0" smtClean="0"/>
              <a:t>: reaction of </a:t>
            </a:r>
            <a:r>
              <a:rPr lang="de-DE" dirty="0"/>
              <a:t>[SO</a:t>
            </a:r>
            <a:r>
              <a:rPr lang="de-DE" baseline="-25000" dirty="0"/>
              <a:t>2</a:t>
            </a:r>
            <a:r>
              <a:rPr lang="de-DE" dirty="0"/>
              <a:t>]</a:t>
            </a:r>
            <a:r>
              <a:rPr lang="de-DE" baseline="30000" dirty="0"/>
              <a:t>•-</a:t>
            </a:r>
            <a:r>
              <a:rPr lang="de-DE" dirty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[</a:t>
            </a:r>
            <a:r>
              <a:rPr lang="de-DE" dirty="0" err="1" smtClean="0"/>
              <a:t>Mn</a:t>
            </a:r>
            <a:r>
              <a:rPr lang="de-DE" baseline="30000" dirty="0" err="1" smtClean="0"/>
              <a:t>III</a:t>
            </a:r>
            <a:r>
              <a:rPr lang="de-DE" dirty="0" smtClean="0"/>
              <a:t>(</a:t>
            </a:r>
            <a:r>
              <a:rPr lang="de-DE" dirty="0" err="1" smtClean="0"/>
              <a:t>Mb</a:t>
            </a:r>
            <a:r>
              <a:rPr lang="de-DE" dirty="0"/>
              <a:t>)]</a:t>
            </a:r>
            <a:endParaRPr lang="en-GB" dirty="0"/>
          </a:p>
        </p:txBody>
      </p:sp>
      <p:sp>
        <p:nvSpPr>
          <p:cNvPr id="13" name="Textfeld 12"/>
          <p:cNvSpPr txBox="1"/>
          <p:nvPr/>
        </p:nvSpPr>
        <p:spPr>
          <a:xfrm>
            <a:off x="655639" y="1050026"/>
            <a:ext cx="118494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example:</a:t>
            </a:r>
            <a:endParaRPr lang="en-GB" b="1" dirty="0"/>
          </a:p>
        </p:txBody>
      </p:sp>
      <p:sp>
        <p:nvSpPr>
          <p:cNvPr id="14" name="Textfeld 13"/>
          <p:cNvSpPr txBox="1"/>
          <p:nvPr/>
        </p:nvSpPr>
        <p:spPr>
          <a:xfrm>
            <a:off x="2051720" y="3605423"/>
            <a:ext cx="5339923" cy="9233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 smtClean="0"/>
              <a:t>positive terms in rate law</a:t>
            </a:r>
            <a:r>
              <a:rPr lang="en-GB" dirty="0" smtClean="0"/>
              <a:t>: forward reaction steps</a:t>
            </a:r>
          </a:p>
          <a:p>
            <a:pPr>
              <a:lnSpc>
                <a:spcPct val="150000"/>
              </a:lnSpc>
            </a:pPr>
            <a:r>
              <a:rPr lang="en-GB" b="1" dirty="0" smtClean="0"/>
              <a:t>negative terms</a:t>
            </a:r>
            <a:r>
              <a:rPr lang="en-GB" dirty="0" smtClean="0"/>
              <a:t>: reverse steps</a:t>
            </a:r>
            <a:endParaRPr lang="en-GB" dirty="0"/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>
            <a:off x="4597758" y="4876722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15" name="Textfeld 14"/>
          <p:cNvSpPr txBox="1"/>
          <p:nvPr/>
        </p:nvSpPr>
        <p:spPr>
          <a:xfrm>
            <a:off x="1532685" y="6124293"/>
            <a:ext cx="645240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two parallel reaction path with </a:t>
            </a:r>
            <a:r>
              <a:rPr lang="de-DE" dirty="0"/>
              <a:t>[(H</a:t>
            </a:r>
            <a:r>
              <a:rPr lang="de-DE" baseline="-25000" dirty="0"/>
              <a:t>2</a:t>
            </a:r>
            <a:r>
              <a:rPr lang="de-DE" dirty="0"/>
              <a:t>O</a:t>
            </a:r>
            <a:r>
              <a:rPr lang="de-DE" baseline="-25000" dirty="0"/>
              <a:t>2</a:t>
            </a:r>
            <a:r>
              <a:rPr lang="de-DE" dirty="0"/>
              <a:t>)(I</a:t>
            </a:r>
            <a:r>
              <a:rPr lang="de-DE" baseline="30000" dirty="0"/>
              <a:t>-</a:t>
            </a:r>
            <a:r>
              <a:rPr lang="de-DE" dirty="0"/>
              <a:t>)]</a:t>
            </a:r>
            <a:r>
              <a:rPr lang="de-DE" baseline="30000" dirty="0">
                <a:sym typeface="Symbol" pitchFamily="18" charset="2"/>
              </a:rPr>
              <a:t></a:t>
            </a:r>
            <a:r>
              <a:rPr lang="de-DE" dirty="0"/>
              <a:t>   und   [(H</a:t>
            </a:r>
            <a:r>
              <a:rPr lang="de-DE" baseline="-25000" dirty="0"/>
              <a:t>3</a:t>
            </a:r>
            <a:r>
              <a:rPr lang="de-DE" dirty="0"/>
              <a:t>O</a:t>
            </a:r>
            <a:r>
              <a:rPr lang="de-DE" baseline="-25000" dirty="0"/>
              <a:t>2</a:t>
            </a:r>
            <a:r>
              <a:rPr lang="de-DE" baseline="30000" dirty="0"/>
              <a:t>+</a:t>
            </a:r>
            <a:r>
              <a:rPr lang="de-DE" dirty="0"/>
              <a:t>)(I</a:t>
            </a:r>
            <a:r>
              <a:rPr lang="de-DE" baseline="30000" dirty="0"/>
              <a:t>-</a:t>
            </a:r>
            <a:r>
              <a:rPr lang="de-DE" dirty="0"/>
              <a:t>)]</a:t>
            </a:r>
            <a:r>
              <a:rPr lang="de-DE" baseline="30000" dirty="0" smtClean="0">
                <a:sym typeface="Symbol" pitchFamily="18" charset="2"/>
              </a:rPr>
              <a:t></a:t>
            </a:r>
            <a:endParaRPr lang="de-DE" baseline="30000" dirty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auto">
          <a:xfrm>
            <a:off x="2922302" y="4811788"/>
            <a:ext cx="3446469" cy="94830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9878" name="Text Box 7"/>
          <p:cNvSpPr txBox="1">
            <a:spLocks noChangeArrowheads="1"/>
          </p:cNvSpPr>
          <p:nvPr/>
        </p:nvSpPr>
        <p:spPr bwMode="auto">
          <a:xfrm>
            <a:off x="3211513" y="4819725"/>
            <a:ext cx="297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RX + Y</a:t>
            </a:r>
            <a:r>
              <a:rPr lang="de-DE" sz="2000" baseline="30000"/>
              <a:t>-</a:t>
            </a:r>
            <a:r>
              <a:rPr lang="de-DE" sz="2000"/>
              <a:t>              RY + X</a:t>
            </a:r>
            <a:r>
              <a:rPr lang="de-DE" sz="2000" baseline="30000"/>
              <a:t>-</a:t>
            </a:r>
          </a:p>
        </p:txBody>
      </p:sp>
      <p:sp>
        <p:nvSpPr>
          <p:cNvPr id="79879" name="Line 8"/>
          <p:cNvSpPr>
            <a:spLocks noChangeShapeType="1"/>
          </p:cNvSpPr>
          <p:nvPr/>
        </p:nvSpPr>
        <p:spPr bwMode="auto">
          <a:xfrm>
            <a:off x="4430713" y="4972125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79880" name="Line 9"/>
          <p:cNvSpPr>
            <a:spLocks noChangeShapeType="1"/>
          </p:cNvSpPr>
          <p:nvPr/>
        </p:nvSpPr>
        <p:spPr bwMode="auto">
          <a:xfrm flipH="1">
            <a:off x="4430713" y="5048325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79881" name="Text Box 10"/>
          <p:cNvSpPr txBox="1">
            <a:spLocks noChangeArrowheads="1"/>
          </p:cNvSpPr>
          <p:nvPr/>
        </p:nvSpPr>
        <p:spPr bwMode="auto">
          <a:xfrm>
            <a:off x="4430713" y="4667325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1</a:t>
            </a:r>
            <a:endParaRPr lang="en-GB" sz="1600" baseline="-25000"/>
          </a:p>
        </p:txBody>
      </p:sp>
      <p:sp>
        <p:nvSpPr>
          <p:cNvPr id="79882" name="Text Box 11"/>
          <p:cNvSpPr txBox="1">
            <a:spLocks noChangeArrowheads="1"/>
          </p:cNvSpPr>
          <p:nvPr/>
        </p:nvSpPr>
        <p:spPr bwMode="auto">
          <a:xfrm>
            <a:off x="4454526" y="5016575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-1</a:t>
            </a:r>
            <a:endParaRPr lang="en-GB" sz="1600" baseline="-25000"/>
          </a:p>
        </p:txBody>
      </p:sp>
      <p:sp>
        <p:nvSpPr>
          <p:cNvPr id="79883" name="Text Box 12"/>
          <p:cNvSpPr txBox="1">
            <a:spLocks noChangeArrowheads="1"/>
          </p:cNvSpPr>
          <p:nvPr/>
        </p:nvSpPr>
        <p:spPr bwMode="auto">
          <a:xfrm>
            <a:off x="3158800" y="5344114"/>
            <a:ext cx="3124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v = k</a:t>
            </a:r>
            <a:r>
              <a:rPr lang="de-DE" sz="2000" baseline="-25000"/>
              <a:t>1</a:t>
            </a:r>
            <a:r>
              <a:rPr lang="de-DE" sz="2000"/>
              <a:t>[RX][Y</a:t>
            </a:r>
            <a:r>
              <a:rPr lang="de-DE" sz="2000" baseline="30000"/>
              <a:t>-</a:t>
            </a:r>
            <a:r>
              <a:rPr lang="de-DE" sz="2000"/>
              <a:t>] - k</a:t>
            </a:r>
            <a:r>
              <a:rPr lang="de-DE" sz="2000" baseline="-25000"/>
              <a:t>-1</a:t>
            </a:r>
            <a:r>
              <a:rPr lang="de-DE" sz="2000"/>
              <a:t>[RY][X</a:t>
            </a:r>
            <a:r>
              <a:rPr lang="de-DE" sz="2000" baseline="30000"/>
              <a:t>-</a:t>
            </a:r>
            <a:r>
              <a:rPr lang="de-DE" sz="2000"/>
              <a:t>]</a:t>
            </a:r>
            <a:endParaRPr lang="de-DE" sz="2000" baseline="30000"/>
          </a:p>
        </p:txBody>
      </p:sp>
      <p:sp>
        <p:nvSpPr>
          <p:cNvPr id="79885" name="Text Box 14"/>
          <p:cNvSpPr txBox="1">
            <a:spLocks noChangeArrowheads="1"/>
          </p:cNvSpPr>
          <p:nvPr/>
        </p:nvSpPr>
        <p:spPr bwMode="auto">
          <a:xfrm>
            <a:off x="3467100" y="1297665"/>
            <a:ext cx="243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de-DE" sz="2000" dirty="0"/>
              <a:t>RX              R</a:t>
            </a:r>
            <a:r>
              <a:rPr lang="de-DE" sz="2000" baseline="30000" dirty="0"/>
              <a:t>+</a:t>
            </a:r>
            <a:r>
              <a:rPr lang="de-DE" sz="2000" dirty="0"/>
              <a:t> + X</a:t>
            </a:r>
            <a:r>
              <a:rPr lang="de-DE" sz="2000" baseline="30000" dirty="0"/>
              <a:t>-</a:t>
            </a:r>
          </a:p>
        </p:txBody>
      </p:sp>
      <p:sp>
        <p:nvSpPr>
          <p:cNvPr id="79886" name="Line 15"/>
          <p:cNvSpPr>
            <a:spLocks noChangeShapeType="1"/>
          </p:cNvSpPr>
          <p:nvPr/>
        </p:nvSpPr>
        <p:spPr bwMode="auto">
          <a:xfrm>
            <a:off x="4272880" y="1469254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79887" name="Line 16"/>
          <p:cNvSpPr>
            <a:spLocks noChangeShapeType="1"/>
          </p:cNvSpPr>
          <p:nvPr/>
        </p:nvSpPr>
        <p:spPr bwMode="auto">
          <a:xfrm flipH="1">
            <a:off x="4272880" y="1545454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79888" name="Text Box 17"/>
          <p:cNvSpPr txBox="1">
            <a:spLocks noChangeArrowheads="1"/>
          </p:cNvSpPr>
          <p:nvPr/>
        </p:nvSpPr>
        <p:spPr bwMode="auto">
          <a:xfrm>
            <a:off x="4296693" y="1513704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-1</a:t>
            </a:r>
            <a:endParaRPr lang="en-GB" sz="1600" baseline="-25000"/>
          </a:p>
        </p:txBody>
      </p:sp>
      <p:sp>
        <p:nvSpPr>
          <p:cNvPr id="79889" name="Text Box 18"/>
          <p:cNvSpPr txBox="1">
            <a:spLocks noChangeArrowheads="1"/>
          </p:cNvSpPr>
          <p:nvPr/>
        </p:nvSpPr>
        <p:spPr bwMode="auto">
          <a:xfrm>
            <a:off x="4272880" y="1164454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1</a:t>
            </a:r>
            <a:endParaRPr lang="en-GB" sz="1600" baseline="-25000"/>
          </a:p>
        </p:txBody>
      </p:sp>
      <p:pic>
        <p:nvPicPr>
          <p:cNvPr id="79890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7962" y="904209"/>
            <a:ext cx="2095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79891" name="Picture 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89221" y="1657263"/>
            <a:ext cx="29591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79892" name="Picture 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88419" y="2521557"/>
            <a:ext cx="4065588" cy="7127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9894" name="AutoShape 25"/>
          <p:cNvSpPr>
            <a:spLocks noChangeArrowheads="1"/>
          </p:cNvSpPr>
          <p:nvPr/>
        </p:nvSpPr>
        <p:spPr bwMode="auto">
          <a:xfrm>
            <a:off x="2997201" y="6013242"/>
            <a:ext cx="214312" cy="150813"/>
          </a:xfrm>
          <a:prstGeom prst="rightArrow">
            <a:avLst>
              <a:gd name="adj1" fmla="val 50000"/>
              <a:gd name="adj2" fmla="val 7436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76EFD23-6A0E-4063-B576-FD5AC1C030E6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107</a:t>
            </a:fld>
            <a:endParaRPr lang="en-GB" dirty="0"/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0" y="269526"/>
            <a:ext cx="9149680" cy="360040"/>
          </a:xfrm>
        </p:spPr>
        <p:txBody>
          <a:bodyPr/>
          <a:lstStyle/>
          <a:p>
            <a:r>
              <a:rPr lang="en-GB" sz="2400" dirty="0" smtClean="0"/>
              <a:t>4. Deduction of Mechanisms</a:t>
            </a:r>
            <a:endParaRPr lang="en-GB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278339" y="1326240"/>
            <a:ext cx="310854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Example</a:t>
            </a:r>
            <a:r>
              <a:rPr lang="en-GB" dirty="0" smtClean="0"/>
              <a:t>: branched reaction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1334996" y="3536315"/>
            <a:ext cx="6737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rate law shows what happens in</a:t>
            </a:r>
            <a:r>
              <a:rPr lang="en-GB" b="1" dirty="0" smtClean="0"/>
              <a:t> the rate determining step</a:t>
            </a:r>
            <a:endParaRPr lang="en-GB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2922302" y="4124441"/>
            <a:ext cx="4253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b="1" dirty="0" smtClean="0"/>
              <a:t>S</a:t>
            </a:r>
            <a:r>
              <a:rPr lang="en-GB" b="1" baseline="-25000" dirty="0" smtClean="0"/>
              <a:t>N2</a:t>
            </a:r>
            <a:r>
              <a:rPr lang="en-GB" b="1" dirty="0" smtClean="0"/>
              <a:t> </a:t>
            </a:r>
            <a:r>
              <a:rPr lang="en-GB" dirty="0" smtClean="0"/>
              <a:t>comprises </a:t>
            </a:r>
            <a:r>
              <a:rPr lang="en-GB" b="1" dirty="0" smtClean="0"/>
              <a:t>shows reversibility</a:t>
            </a:r>
            <a:endParaRPr lang="en-GB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3194479" y="5903983"/>
            <a:ext cx="3121367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thus, a </a:t>
            </a:r>
            <a:r>
              <a:rPr lang="en-GB" b="1" dirty="0" smtClean="0"/>
              <a:t>negative term</a:t>
            </a:r>
            <a:r>
              <a:rPr lang="en-GB" dirty="0" smtClean="0"/>
              <a:t> arises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2296798" y="6341797"/>
            <a:ext cx="481413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How does the S</a:t>
            </a:r>
            <a:r>
              <a:rPr lang="en-GB" baseline="-25000" dirty="0" smtClean="0"/>
              <a:t>N2 </a:t>
            </a:r>
            <a:r>
              <a:rPr lang="en-GB" dirty="0" smtClean="0"/>
              <a:t>rate law looks for silicon 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6965" y="1647348"/>
            <a:ext cx="4095750" cy="71755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fld id="{D13203FC-3F33-4E23-91EE-A32C92520024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108</a:t>
            </a:fld>
            <a:endParaRPr lang="en-GB" dirty="0"/>
          </a:p>
        </p:txBody>
      </p:sp>
      <p:sp>
        <p:nvSpPr>
          <p:cNvPr id="22" name="Titel 1"/>
          <p:cNvSpPr>
            <a:spLocks noGrp="1"/>
          </p:cNvSpPr>
          <p:nvPr>
            <p:ph type="title"/>
          </p:nvPr>
        </p:nvSpPr>
        <p:spPr>
          <a:xfrm>
            <a:off x="0" y="269526"/>
            <a:ext cx="9149680" cy="360040"/>
          </a:xfrm>
        </p:spPr>
        <p:txBody>
          <a:bodyPr/>
          <a:lstStyle/>
          <a:p>
            <a:r>
              <a:rPr lang="en-GB" sz="2400" dirty="0" smtClean="0"/>
              <a:t>4. Deduction of Mechanisms</a:t>
            </a:r>
            <a:endParaRPr lang="en-GB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1511501" y="950991"/>
            <a:ext cx="642579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Example</a:t>
            </a:r>
            <a:r>
              <a:rPr lang="en-GB" dirty="0" smtClean="0"/>
              <a:t>: The reaction of Cr</a:t>
            </a:r>
            <a:r>
              <a:rPr lang="en-GB" baseline="30000" dirty="0" smtClean="0"/>
              <a:t>2+</a:t>
            </a:r>
            <a:r>
              <a:rPr lang="en-GB" dirty="0" smtClean="0"/>
              <a:t> with Fe</a:t>
            </a:r>
            <a:r>
              <a:rPr lang="en-GB" baseline="30000" dirty="0" smtClean="0"/>
              <a:t>3+</a:t>
            </a:r>
            <a:r>
              <a:rPr lang="en-GB" dirty="0" smtClean="0"/>
              <a:t> in hydrochloric acid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278842" y="2529209"/>
            <a:ext cx="891301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1</a:t>
            </a:r>
            <a:r>
              <a:rPr lang="en-GB" b="1" baseline="30000" dirty="0" smtClean="0"/>
              <a:t>st</a:t>
            </a:r>
            <a:r>
              <a:rPr lang="en-GB" b="1" dirty="0" smtClean="0"/>
              <a:t> term</a:t>
            </a:r>
            <a:r>
              <a:rPr lang="en-GB" dirty="0" smtClean="0"/>
              <a:t>: direct electron transfer reaction between Cr</a:t>
            </a:r>
            <a:r>
              <a:rPr lang="en-GB" baseline="30000" dirty="0" smtClean="0"/>
              <a:t>2+</a:t>
            </a:r>
            <a:r>
              <a:rPr lang="en-GB" dirty="0" smtClean="0"/>
              <a:t> and Fe</a:t>
            </a:r>
            <a:r>
              <a:rPr lang="en-GB" baseline="30000" dirty="0" smtClean="0"/>
              <a:t>3+</a:t>
            </a:r>
            <a:r>
              <a:rPr lang="en-GB" dirty="0" smtClean="0"/>
              <a:t>, but pH dependent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1381806" y="3007752"/>
            <a:ext cx="622798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2</a:t>
            </a:r>
            <a:r>
              <a:rPr lang="en-GB" b="1" baseline="30000" dirty="0" smtClean="0"/>
              <a:t>nd</a:t>
            </a:r>
            <a:r>
              <a:rPr lang="en-GB" b="1" dirty="0" smtClean="0"/>
              <a:t> term</a:t>
            </a:r>
            <a:r>
              <a:rPr lang="en-GB" dirty="0" smtClean="0"/>
              <a:t>: chloride mediated reaction but no pH dependency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1379574" y="3595045"/>
            <a:ext cx="694613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The mechanism of the 2</a:t>
            </a:r>
            <a:r>
              <a:rPr lang="en-GB" baseline="30000" dirty="0" smtClean="0"/>
              <a:t>nd</a:t>
            </a:r>
            <a:r>
              <a:rPr lang="en-GB" dirty="0" smtClean="0"/>
              <a:t> term is </a:t>
            </a:r>
            <a:r>
              <a:rPr lang="en-GB" b="1" dirty="0" smtClean="0"/>
              <a:t>not unambiguously</a:t>
            </a:r>
            <a:r>
              <a:rPr lang="en-GB" dirty="0" smtClean="0"/>
              <a:t> clear since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415906" y="4235922"/>
            <a:ext cx="278634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Fe</a:t>
            </a:r>
            <a:r>
              <a:rPr lang="en-GB" baseline="30000" dirty="0" smtClean="0"/>
              <a:t>3+</a:t>
            </a:r>
            <a:r>
              <a:rPr lang="en-GB" dirty="0" smtClean="0"/>
              <a:t> + Cl</a:t>
            </a:r>
            <a:r>
              <a:rPr lang="en-GB" baseline="30000" dirty="0" smtClean="0"/>
              <a:t>-   </a:t>
            </a:r>
            <a:r>
              <a:rPr lang="en-GB" dirty="0" smtClean="0"/>
              <a:t>           [</a:t>
            </a:r>
            <a:r>
              <a:rPr lang="en-GB" dirty="0" err="1" smtClean="0"/>
              <a:t>FeCl</a:t>
            </a:r>
            <a:r>
              <a:rPr lang="en-GB" dirty="0" smtClean="0"/>
              <a:t>]</a:t>
            </a:r>
            <a:r>
              <a:rPr lang="en-GB" baseline="30000" dirty="0" smtClean="0"/>
              <a:t>2+</a:t>
            </a:r>
            <a:endParaRPr lang="en-GB" baseline="-25000" dirty="0"/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>
            <a:off x="1715846" y="4382942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29" name="Line 6"/>
          <p:cNvSpPr>
            <a:spLocks noChangeShapeType="1"/>
          </p:cNvSpPr>
          <p:nvPr/>
        </p:nvSpPr>
        <p:spPr bwMode="auto">
          <a:xfrm flipH="1">
            <a:off x="1715846" y="4459142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30" name="Textfeld 29"/>
          <p:cNvSpPr txBox="1"/>
          <p:nvPr/>
        </p:nvSpPr>
        <p:spPr>
          <a:xfrm>
            <a:off x="2207378" y="4583464"/>
            <a:ext cx="388760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</a:t>
            </a:r>
            <a:r>
              <a:rPr lang="en-GB" dirty="0" err="1" smtClean="0"/>
              <a:t>FeCl</a:t>
            </a:r>
            <a:r>
              <a:rPr lang="en-GB" dirty="0" smtClean="0"/>
              <a:t>]</a:t>
            </a:r>
            <a:r>
              <a:rPr lang="en-GB" baseline="30000" dirty="0" smtClean="0"/>
              <a:t>2+</a:t>
            </a:r>
            <a:r>
              <a:rPr lang="en-GB" dirty="0" smtClean="0"/>
              <a:t> + Cr</a:t>
            </a:r>
            <a:r>
              <a:rPr lang="en-GB" baseline="30000" dirty="0"/>
              <a:t>2</a:t>
            </a:r>
            <a:r>
              <a:rPr lang="en-GB" baseline="30000" dirty="0" smtClean="0"/>
              <a:t>+</a:t>
            </a:r>
            <a:r>
              <a:rPr lang="en-GB" dirty="0" smtClean="0"/>
              <a:t> 	     Fe</a:t>
            </a:r>
            <a:r>
              <a:rPr lang="en-GB" baseline="30000" dirty="0" smtClean="0"/>
              <a:t>2+</a:t>
            </a:r>
            <a:r>
              <a:rPr lang="en-GB" dirty="0" smtClean="0"/>
              <a:t>  + [</a:t>
            </a:r>
            <a:r>
              <a:rPr lang="en-GB" dirty="0" err="1" smtClean="0"/>
              <a:t>CrCl</a:t>
            </a:r>
            <a:r>
              <a:rPr lang="en-GB" dirty="0" smtClean="0"/>
              <a:t>]</a:t>
            </a:r>
            <a:r>
              <a:rPr lang="en-GB" baseline="30000" dirty="0" smtClean="0"/>
              <a:t>2+</a:t>
            </a:r>
            <a:endParaRPr lang="en-GB" baseline="-25000" dirty="0"/>
          </a:p>
        </p:txBody>
      </p:sp>
      <p:sp>
        <p:nvSpPr>
          <p:cNvPr id="31" name="Line 5"/>
          <p:cNvSpPr>
            <a:spLocks noChangeShapeType="1"/>
          </p:cNvSpPr>
          <p:nvPr/>
        </p:nvSpPr>
        <p:spPr bwMode="auto">
          <a:xfrm>
            <a:off x="3781529" y="4788646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11" name="Textfeld 10"/>
          <p:cNvSpPr txBox="1"/>
          <p:nvPr/>
        </p:nvSpPr>
        <p:spPr>
          <a:xfrm>
            <a:off x="3853687" y="4453883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sp>
        <p:nvSpPr>
          <p:cNvPr id="12" name="Rechteck 11"/>
          <p:cNvSpPr/>
          <p:nvPr/>
        </p:nvSpPr>
        <p:spPr>
          <a:xfrm>
            <a:off x="1611919" y="3978201"/>
            <a:ext cx="662361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 err="1"/>
              <a:t>K</a:t>
            </a:r>
            <a:r>
              <a:rPr lang="en-GB" baseline="-25000" dirty="0" err="1"/>
              <a:t>FeCl</a:t>
            </a:r>
            <a:endParaRPr lang="en-GB" baseline="-25000" dirty="0"/>
          </a:p>
        </p:txBody>
      </p:sp>
      <p:sp>
        <p:nvSpPr>
          <p:cNvPr id="34" name="Textfeld 33"/>
          <p:cNvSpPr txBox="1"/>
          <p:nvPr/>
        </p:nvSpPr>
        <p:spPr>
          <a:xfrm>
            <a:off x="381574" y="5808470"/>
            <a:ext cx="273504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Cr</a:t>
            </a:r>
            <a:r>
              <a:rPr lang="en-GB" baseline="30000" dirty="0"/>
              <a:t>2</a:t>
            </a:r>
            <a:r>
              <a:rPr lang="en-GB" baseline="30000" dirty="0" smtClean="0"/>
              <a:t>+</a:t>
            </a:r>
            <a:r>
              <a:rPr lang="en-GB" dirty="0" smtClean="0"/>
              <a:t> + Cl</a:t>
            </a:r>
            <a:r>
              <a:rPr lang="en-GB" baseline="30000" dirty="0" smtClean="0"/>
              <a:t>-   </a:t>
            </a:r>
            <a:r>
              <a:rPr lang="en-GB" dirty="0" smtClean="0"/>
              <a:t>           [</a:t>
            </a:r>
            <a:r>
              <a:rPr lang="en-GB" dirty="0" err="1" smtClean="0"/>
              <a:t>CrCl</a:t>
            </a:r>
            <a:r>
              <a:rPr lang="en-GB" dirty="0" smtClean="0"/>
              <a:t>]</a:t>
            </a:r>
            <a:r>
              <a:rPr lang="en-GB" baseline="30000" dirty="0" smtClean="0"/>
              <a:t>+</a:t>
            </a:r>
            <a:endParaRPr lang="en-GB" baseline="-25000" dirty="0"/>
          </a:p>
        </p:txBody>
      </p:sp>
      <p:sp>
        <p:nvSpPr>
          <p:cNvPr id="35" name="Line 5"/>
          <p:cNvSpPr>
            <a:spLocks noChangeShapeType="1"/>
          </p:cNvSpPr>
          <p:nvPr/>
        </p:nvSpPr>
        <p:spPr bwMode="auto">
          <a:xfrm>
            <a:off x="1681514" y="595549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36" name="Line 6"/>
          <p:cNvSpPr>
            <a:spLocks noChangeShapeType="1"/>
          </p:cNvSpPr>
          <p:nvPr/>
        </p:nvSpPr>
        <p:spPr bwMode="auto">
          <a:xfrm flipH="1">
            <a:off x="1681514" y="603169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37" name="Textfeld 36"/>
          <p:cNvSpPr txBox="1"/>
          <p:nvPr/>
        </p:nvSpPr>
        <p:spPr>
          <a:xfrm>
            <a:off x="2173046" y="6156012"/>
            <a:ext cx="388760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</a:t>
            </a:r>
            <a:r>
              <a:rPr lang="en-GB" dirty="0" err="1" smtClean="0"/>
              <a:t>CrCl</a:t>
            </a:r>
            <a:r>
              <a:rPr lang="en-GB" dirty="0" smtClean="0"/>
              <a:t>]</a:t>
            </a:r>
            <a:r>
              <a:rPr lang="en-GB" baseline="30000" dirty="0" smtClean="0"/>
              <a:t>+</a:t>
            </a:r>
            <a:r>
              <a:rPr lang="en-GB" dirty="0" smtClean="0"/>
              <a:t> + Fe</a:t>
            </a:r>
            <a:r>
              <a:rPr lang="en-GB" baseline="30000" dirty="0"/>
              <a:t>3</a:t>
            </a:r>
            <a:r>
              <a:rPr lang="en-GB" baseline="30000" dirty="0" smtClean="0"/>
              <a:t>+</a:t>
            </a:r>
            <a:r>
              <a:rPr lang="en-GB" dirty="0" smtClean="0"/>
              <a:t> 	     Fe</a:t>
            </a:r>
            <a:r>
              <a:rPr lang="en-GB" baseline="30000" dirty="0" smtClean="0"/>
              <a:t>2+</a:t>
            </a:r>
            <a:r>
              <a:rPr lang="en-GB" dirty="0" smtClean="0"/>
              <a:t>  + [</a:t>
            </a:r>
            <a:r>
              <a:rPr lang="en-GB" dirty="0" err="1" smtClean="0"/>
              <a:t>CrCl</a:t>
            </a:r>
            <a:r>
              <a:rPr lang="en-GB" dirty="0" smtClean="0"/>
              <a:t>]</a:t>
            </a:r>
            <a:r>
              <a:rPr lang="en-GB" baseline="30000" dirty="0" smtClean="0"/>
              <a:t>2+</a:t>
            </a:r>
            <a:endParaRPr lang="en-GB" baseline="-25000" dirty="0"/>
          </a:p>
        </p:txBody>
      </p:sp>
      <p:sp>
        <p:nvSpPr>
          <p:cNvPr id="38" name="Line 5"/>
          <p:cNvSpPr>
            <a:spLocks noChangeShapeType="1"/>
          </p:cNvSpPr>
          <p:nvPr/>
        </p:nvSpPr>
        <p:spPr bwMode="auto">
          <a:xfrm>
            <a:off x="3747197" y="6361194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39" name="Textfeld 38"/>
          <p:cNvSpPr txBox="1"/>
          <p:nvPr/>
        </p:nvSpPr>
        <p:spPr>
          <a:xfrm>
            <a:off x="3819355" y="6026431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/>
              <a:t>2</a:t>
            </a:r>
          </a:p>
        </p:txBody>
      </p:sp>
      <p:sp>
        <p:nvSpPr>
          <p:cNvPr id="40" name="Rechteck 39"/>
          <p:cNvSpPr/>
          <p:nvPr/>
        </p:nvSpPr>
        <p:spPr>
          <a:xfrm>
            <a:off x="1577587" y="5550749"/>
            <a:ext cx="662361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 err="1"/>
              <a:t>K</a:t>
            </a:r>
            <a:r>
              <a:rPr lang="en-GB" baseline="-25000" dirty="0" err="1"/>
              <a:t>FeCl</a:t>
            </a:r>
            <a:endParaRPr lang="en-GB" baseline="-25000" dirty="0"/>
          </a:p>
        </p:txBody>
      </p:sp>
      <p:sp>
        <p:nvSpPr>
          <p:cNvPr id="13" name="Textfeld 12"/>
          <p:cNvSpPr txBox="1"/>
          <p:nvPr/>
        </p:nvSpPr>
        <p:spPr>
          <a:xfrm>
            <a:off x="2411760" y="5115672"/>
            <a:ext cx="41549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or</a:t>
            </a:r>
            <a:endParaRPr lang="en-GB" b="1" dirty="0"/>
          </a:p>
        </p:txBody>
      </p:sp>
      <p:sp>
        <p:nvSpPr>
          <p:cNvPr id="14" name="Textfeld 13"/>
          <p:cNvSpPr txBox="1"/>
          <p:nvPr/>
        </p:nvSpPr>
        <p:spPr>
          <a:xfrm>
            <a:off x="6228184" y="5023339"/>
            <a:ext cx="2322111" cy="9233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rate laws ?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how to differentiate ?</a:t>
            </a:r>
            <a:endParaRPr lang="en-GB" dirty="0"/>
          </a:p>
        </p:txBody>
      </p:sp>
      <p:sp>
        <p:nvSpPr>
          <p:cNvPr id="43" name="AutoShape 25"/>
          <p:cNvSpPr>
            <a:spLocks noChangeArrowheads="1"/>
          </p:cNvSpPr>
          <p:nvPr/>
        </p:nvSpPr>
        <p:spPr bwMode="auto">
          <a:xfrm>
            <a:off x="6061948" y="5631405"/>
            <a:ext cx="214312" cy="150813"/>
          </a:xfrm>
          <a:prstGeom prst="rightArrow">
            <a:avLst>
              <a:gd name="adj1" fmla="val 50000"/>
              <a:gd name="adj2" fmla="val 7436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44" name="AutoShape 25"/>
          <p:cNvSpPr>
            <a:spLocks noChangeArrowheads="1"/>
          </p:cNvSpPr>
          <p:nvPr/>
        </p:nvSpPr>
        <p:spPr bwMode="auto">
          <a:xfrm>
            <a:off x="6053574" y="5211048"/>
            <a:ext cx="214312" cy="150813"/>
          </a:xfrm>
          <a:prstGeom prst="rightArrow">
            <a:avLst>
              <a:gd name="adj1" fmla="val 50000"/>
              <a:gd name="adj2" fmla="val 7436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/>
            <a:endParaRPr lang="de-DE"/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/>
          <p:nvPr/>
        </p:nvSpPr>
        <p:spPr bwMode="auto">
          <a:xfrm>
            <a:off x="3003550" y="5229200"/>
            <a:ext cx="3060700" cy="80724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2411760" y="2663011"/>
            <a:ext cx="4320480" cy="10087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561" name="Text Box 6"/>
          <p:cNvSpPr txBox="1">
            <a:spLocks noChangeArrowheads="1"/>
          </p:cNvSpPr>
          <p:nvPr/>
        </p:nvSpPr>
        <p:spPr bwMode="auto">
          <a:xfrm>
            <a:off x="4427984" y="2767962"/>
            <a:ext cx="243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[AH</a:t>
            </a:r>
            <a:r>
              <a:rPr lang="de-DE" sz="2000" baseline="30000"/>
              <a:t>+</a:t>
            </a:r>
            <a:r>
              <a:rPr lang="de-DE" sz="2000"/>
              <a:t>]            A + H</a:t>
            </a:r>
            <a:r>
              <a:rPr lang="de-DE" sz="2000" baseline="30000"/>
              <a:t>+</a:t>
            </a:r>
          </a:p>
        </p:txBody>
      </p:sp>
      <p:sp>
        <p:nvSpPr>
          <p:cNvPr id="23562" name="Line 7"/>
          <p:cNvSpPr>
            <a:spLocks noChangeShapeType="1"/>
          </p:cNvSpPr>
          <p:nvPr/>
        </p:nvSpPr>
        <p:spPr bwMode="auto">
          <a:xfrm>
            <a:off x="5266184" y="2974337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23563" name="Line 8"/>
          <p:cNvSpPr>
            <a:spLocks noChangeShapeType="1"/>
          </p:cNvSpPr>
          <p:nvPr/>
        </p:nvSpPr>
        <p:spPr bwMode="auto">
          <a:xfrm flipH="1">
            <a:off x="5266184" y="3050537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23564" name="Text Box 10"/>
          <p:cNvSpPr txBox="1">
            <a:spLocks noChangeArrowheads="1"/>
          </p:cNvSpPr>
          <p:nvPr/>
        </p:nvSpPr>
        <p:spPr bwMode="auto">
          <a:xfrm>
            <a:off x="5266184" y="2615562"/>
            <a:ext cx="4572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a</a:t>
            </a:r>
            <a:endParaRPr lang="en-GB" sz="1600" baseline="-25000"/>
          </a:p>
        </p:txBody>
      </p:sp>
      <p:sp>
        <p:nvSpPr>
          <p:cNvPr id="23565" name="Text Box 11"/>
          <p:cNvSpPr txBox="1">
            <a:spLocks noChangeArrowheads="1"/>
          </p:cNvSpPr>
          <p:nvPr/>
        </p:nvSpPr>
        <p:spPr bwMode="auto">
          <a:xfrm>
            <a:off x="4427984" y="3291021"/>
            <a:ext cx="243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 dirty="0"/>
              <a:t>[AH</a:t>
            </a:r>
            <a:r>
              <a:rPr lang="de-DE" sz="2000" baseline="30000" dirty="0"/>
              <a:t>+</a:t>
            </a:r>
            <a:r>
              <a:rPr lang="de-DE" sz="2000" dirty="0"/>
              <a:t>]            P</a:t>
            </a:r>
            <a:endParaRPr lang="de-DE" sz="2000" baseline="30000" dirty="0"/>
          </a:p>
        </p:txBody>
      </p:sp>
      <p:sp>
        <p:nvSpPr>
          <p:cNvPr id="23566" name="Line 12"/>
          <p:cNvSpPr>
            <a:spLocks noChangeShapeType="1"/>
          </p:cNvSpPr>
          <p:nvPr/>
        </p:nvSpPr>
        <p:spPr bwMode="auto">
          <a:xfrm>
            <a:off x="5189984" y="354199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3567" name="Text Box 13"/>
          <p:cNvSpPr txBox="1">
            <a:spLocks noChangeArrowheads="1"/>
          </p:cNvSpPr>
          <p:nvPr/>
        </p:nvSpPr>
        <p:spPr bwMode="auto">
          <a:xfrm>
            <a:off x="5189984" y="323719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1</a:t>
            </a:r>
            <a:endParaRPr lang="en-GB" sz="1600" baseline="-25000"/>
          </a:p>
        </p:txBody>
      </p:sp>
      <p:graphicFrame>
        <p:nvGraphicFramePr>
          <p:cNvPr id="23554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4397203"/>
              </p:ext>
            </p:extLst>
          </p:nvPr>
        </p:nvGraphicFramePr>
        <p:xfrm>
          <a:off x="3003550" y="5229200"/>
          <a:ext cx="306070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70" name="Equation" r:id="rId4" imgW="3060360" imgH="736560" progId="Equation.3">
                  <p:embed/>
                </p:oleObj>
              </mc:Choice>
              <mc:Fallback>
                <p:oleObj name="Equation" r:id="rId4" imgW="3060360" imgH="73656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3550" y="5229200"/>
                        <a:ext cx="3060700" cy="73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89B8C3A-F4F5-4174-8DE2-1EB0A4BE1CAB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109</a:t>
            </a:fld>
            <a:endParaRPr lang="en-GB" dirty="0"/>
          </a:p>
        </p:txBody>
      </p:sp>
      <p:sp>
        <p:nvSpPr>
          <p:cNvPr id="23" name="Titel 1"/>
          <p:cNvSpPr>
            <a:spLocks noGrp="1"/>
          </p:cNvSpPr>
          <p:nvPr>
            <p:ph type="title"/>
          </p:nvPr>
        </p:nvSpPr>
        <p:spPr>
          <a:xfrm>
            <a:off x="0" y="269526"/>
            <a:ext cx="9149680" cy="360040"/>
          </a:xfrm>
        </p:spPr>
        <p:txBody>
          <a:bodyPr/>
          <a:lstStyle/>
          <a:p>
            <a:r>
              <a:rPr lang="en-GB" sz="2400" dirty="0" smtClean="0"/>
              <a:t>Deduction of Mechanisms</a:t>
            </a:r>
            <a:endParaRPr lang="en-GB" sz="2400" dirty="0"/>
          </a:p>
        </p:txBody>
      </p:sp>
      <p:sp>
        <p:nvSpPr>
          <p:cNvPr id="6" name="Textfeld 5"/>
          <p:cNvSpPr txBox="1"/>
          <p:nvPr/>
        </p:nvSpPr>
        <p:spPr>
          <a:xfrm>
            <a:off x="3389625" y="916302"/>
            <a:ext cx="248016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4.1 pH dependencies</a:t>
            </a:r>
            <a:endParaRPr lang="en-GB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-36512" y="1402693"/>
            <a:ext cx="925766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Many reactions </a:t>
            </a:r>
            <a:r>
              <a:rPr lang="en-GB" b="1" dirty="0" smtClean="0"/>
              <a:t>are pH dependent</a:t>
            </a:r>
            <a:r>
              <a:rPr lang="en-GB" dirty="0" smtClean="0"/>
              <a:t>, although [H</a:t>
            </a:r>
            <a:r>
              <a:rPr lang="en-GB" baseline="30000" dirty="0" smtClean="0"/>
              <a:t>+</a:t>
            </a:r>
            <a:r>
              <a:rPr lang="en-GB" dirty="0" smtClean="0"/>
              <a:t>] or [OH</a:t>
            </a:r>
            <a:r>
              <a:rPr lang="en-GB" baseline="30000" dirty="0" smtClean="0"/>
              <a:t>-</a:t>
            </a:r>
            <a:r>
              <a:rPr lang="en-GB" dirty="0" smtClean="0"/>
              <a:t>] do not show up in the equation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1431296" y="2009063"/>
            <a:ext cx="716093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only protonated or deprotonated form are active (see previous page)</a:t>
            </a:r>
            <a:endParaRPr lang="en-GB" dirty="0"/>
          </a:p>
        </p:txBody>
      </p:sp>
      <p:sp>
        <p:nvSpPr>
          <p:cNvPr id="27" name="AutoShape 25"/>
          <p:cNvSpPr>
            <a:spLocks noChangeArrowheads="1"/>
          </p:cNvSpPr>
          <p:nvPr/>
        </p:nvSpPr>
        <p:spPr bwMode="auto">
          <a:xfrm>
            <a:off x="1240332" y="2112709"/>
            <a:ext cx="214312" cy="150813"/>
          </a:xfrm>
          <a:prstGeom prst="rightArrow">
            <a:avLst>
              <a:gd name="adj1" fmla="val 50000"/>
              <a:gd name="adj2" fmla="val 7436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2423321" y="2775549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simple scheme:</a:t>
            </a:r>
            <a:endParaRPr lang="en-GB" b="1" dirty="0"/>
          </a:p>
        </p:txBody>
      </p:sp>
      <p:sp>
        <p:nvSpPr>
          <p:cNvPr id="11" name="Textfeld 10"/>
          <p:cNvSpPr txBox="1"/>
          <p:nvPr/>
        </p:nvSpPr>
        <p:spPr>
          <a:xfrm>
            <a:off x="2423321" y="3789040"/>
            <a:ext cx="441659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here, only t</a:t>
            </a:r>
            <a:r>
              <a:rPr lang="en-GB" b="1" dirty="0" smtClean="0"/>
              <a:t>he protonated form is active</a:t>
            </a:r>
            <a:endParaRPr lang="en-GB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1975616" y="4264102"/>
            <a:ext cx="532709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the amount of active species is defined by the p</a:t>
            </a:r>
            <a:r>
              <a:rPr lang="en-GB" i="1" dirty="0" smtClean="0"/>
              <a:t>K</a:t>
            </a:r>
            <a:r>
              <a:rPr lang="en-GB" baseline="-25000" dirty="0" smtClean="0"/>
              <a:t>a</a:t>
            </a:r>
            <a:endParaRPr lang="en-GB" baseline="-25000" dirty="0"/>
          </a:p>
        </p:txBody>
      </p:sp>
      <p:sp>
        <p:nvSpPr>
          <p:cNvPr id="13" name="Textfeld 12"/>
          <p:cNvSpPr txBox="1"/>
          <p:nvPr/>
        </p:nvSpPr>
        <p:spPr>
          <a:xfrm>
            <a:off x="829360" y="4764740"/>
            <a:ext cx="740908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We think in distribution coefficients as in the case of complex formation</a:t>
            </a:r>
            <a:endParaRPr lang="en-GB" dirty="0"/>
          </a:p>
        </p:txBody>
      </p:sp>
      <p:sp>
        <p:nvSpPr>
          <p:cNvPr id="14" name="Textfeld 13"/>
          <p:cNvSpPr txBox="1"/>
          <p:nvPr/>
        </p:nvSpPr>
        <p:spPr>
          <a:xfrm>
            <a:off x="6732240" y="5412834"/>
            <a:ext cx="107818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buffers !!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725514" y="6219947"/>
            <a:ext cx="589732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if [H</a:t>
            </a:r>
            <a:r>
              <a:rPr lang="en-GB" baseline="30000" dirty="0" smtClean="0"/>
              <a:t>+</a:t>
            </a:r>
            <a:r>
              <a:rPr lang="en-GB" dirty="0" smtClean="0"/>
              <a:t>] is large, </a:t>
            </a:r>
            <a:r>
              <a:rPr lang="en-GB" dirty="0" err="1" smtClean="0"/>
              <a:t>f</a:t>
            </a:r>
            <a:r>
              <a:rPr lang="en-GB" baseline="-25000" dirty="0" err="1" smtClean="0"/>
              <a:t>HA</a:t>
            </a:r>
            <a:r>
              <a:rPr lang="en-GB" dirty="0" smtClean="0"/>
              <a:t> = 1 and </a:t>
            </a:r>
            <a:r>
              <a:rPr lang="en-GB" b="1" dirty="0" smtClean="0"/>
              <a:t>everything is present as HA</a:t>
            </a:r>
            <a:endParaRPr lang="en-GB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Text Box 2050"/>
          <p:cNvSpPr txBox="1">
            <a:spLocks noChangeArrowheads="1"/>
          </p:cNvSpPr>
          <p:nvPr/>
        </p:nvSpPr>
        <p:spPr bwMode="auto">
          <a:xfrm>
            <a:off x="838200" y="2087835"/>
            <a:ext cx="743030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GB" b="1" dirty="0" smtClean="0"/>
              <a:t>1) Electron Transfer Reaction</a:t>
            </a:r>
            <a:r>
              <a:rPr lang="en-GB" dirty="0" smtClean="0"/>
              <a:t> (without bond break or bond formation)</a:t>
            </a:r>
          </a:p>
          <a:p>
            <a:pPr eaLnBrk="0" hangingPunct="0"/>
            <a:endParaRPr lang="en-GB" dirty="0" smtClean="0"/>
          </a:p>
          <a:p>
            <a:pPr eaLnBrk="0" hangingPunct="0"/>
            <a:r>
              <a:rPr lang="en-GB" dirty="0" smtClean="0"/>
              <a:t>	Fe(bpy)</a:t>
            </a:r>
            <a:r>
              <a:rPr lang="en-GB" baseline="-25000" dirty="0" smtClean="0"/>
              <a:t>3</a:t>
            </a:r>
            <a:r>
              <a:rPr lang="en-GB" baseline="30000" dirty="0" smtClean="0"/>
              <a:t>2+</a:t>
            </a:r>
            <a:r>
              <a:rPr lang="en-GB" dirty="0" smtClean="0"/>
              <a:t>  +  Ru(bpy)</a:t>
            </a:r>
            <a:r>
              <a:rPr lang="en-GB" baseline="-25000" dirty="0" smtClean="0"/>
              <a:t>3</a:t>
            </a:r>
            <a:r>
              <a:rPr lang="en-GB" baseline="30000" dirty="0" smtClean="0"/>
              <a:t>3+</a:t>
            </a:r>
            <a:r>
              <a:rPr lang="en-GB" dirty="0" smtClean="0"/>
              <a:t>  </a:t>
            </a:r>
            <a:r>
              <a:rPr lang="en-GB" dirty="0" smtClean="0">
                <a:sym typeface="Symbol" pitchFamily="18" charset="2"/>
              </a:rPr>
              <a:t></a:t>
            </a:r>
            <a:r>
              <a:rPr lang="en-GB" dirty="0" smtClean="0"/>
              <a:t>  Fe(bpy)</a:t>
            </a:r>
            <a:r>
              <a:rPr lang="en-GB" baseline="-25000" dirty="0" smtClean="0"/>
              <a:t>3</a:t>
            </a:r>
            <a:r>
              <a:rPr lang="en-GB" baseline="30000" dirty="0" smtClean="0"/>
              <a:t>3+</a:t>
            </a:r>
            <a:r>
              <a:rPr lang="en-GB" dirty="0" smtClean="0"/>
              <a:t>  +  Ru(bpy)</a:t>
            </a:r>
            <a:r>
              <a:rPr lang="en-GB" baseline="-25000" dirty="0" smtClean="0"/>
              <a:t>3</a:t>
            </a:r>
            <a:r>
              <a:rPr lang="en-GB" baseline="30000" dirty="0" smtClean="0"/>
              <a:t>2+</a:t>
            </a:r>
            <a:endParaRPr lang="en-GB" dirty="0" smtClean="0"/>
          </a:p>
          <a:p>
            <a:pPr eaLnBrk="0" hangingPunct="0"/>
            <a:endParaRPr lang="en-GB" dirty="0" smtClean="0"/>
          </a:p>
          <a:p>
            <a:pPr eaLnBrk="0" hangingPunct="0"/>
            <a:r>
              <a:rPr lang="en-GB" b="1" dirty="0" smtClean="0"/>
              <a:t>2) Bond formation of bond breaking</a:t>
            </a:r>
            <a:r>
              <a:rPr lang="en-GB" dirty="0" smtClean="0"/>
              <a:t>:	H</a:t>
            </a:r>
            <a:r>
              <a:rPr lang="en-GB" baseline="30000" dirty="0" smtClean="0"/>
              <a:t>+</a:t>
            </a:r>
            <a:r>
              <a:rPr lang="en-GB" dirty="0" smtClean="0"/>
              <a:t>  +  H</a:t>
            </a:r>
            <a:r>
              <a:rPr lang="en-GB" baseline="30000" dirty="0" smtClean="0"/>
              <a:t>-</a:t>
            </a:r>
            <a:r>
              <a:rPr lang="en-GB" dirty="0" smtClean="0"/>
              <a:t>  /  H—H</a:t>
            </a:r>
          </a:p>
          <a:p>
            <a:pPr eaLnBrk="0" hangingPunct="0"/>
            <a:endParaRPr lang="en-GB" dirty="0" smtClean="0"/>
          </a:p>
          <a:p>
            <a:pPr eaLnBrk="0" hangingPunct="0"/>
            <a:r>
              <a:rPr lang="en-GB" dirty="0" smtClean="0"/>
              <a:t>	Homolytic:	I — I  </a:t>
            </a:r>
            <a:r>
              <a:rPr lang="en-GB" dirty="0" smtClean="0">
                <a:sym typeface="Symbol" pitchFamily="18" charset="2"/>
              </a:rPr>
              <a:t></a:t>
            </a:r>
            <a:r>
              <a:rPr lang="en-GB" dirty="0" smtClean="0"/>
              <a:t>  I·  +  I·</a:t>
            </a:r>
          </a:p>
          <a:p>
            <a:pPr eaLnBrk="0" hangingPunct="0"/>
            <a:r>
              <a:rPr lang="en-GB" dirty="0" smtClean="0"/>
              <a:t>	</a:t>
            </a:r>
          </a:p>
          <a:p>
            <a:pPr eaLnBrk="0" hangingPunct="0"/>
            <a:endParaRPr lang="en-GB" dirty="0" smtClean="0"/>
          </a:p>
          <a:p>
            <a:pPr eaLnBrk="0" hangingPunct="0"/>
            <a:r>
              <a:rPr lang="en-GB" dirty="0" smtClean="0"/>
              <a:t>	Heterolytic:	Me</a:t>
            </a:r>
            <a:r>
              <a:rPr lang="en-GB" baseline="-25000" dirty="0" smtClean="0"/>
              <a:t>3</a:t>
            </a:r>
            <a:r>
              <a:rPr lang="en-GB" dirty="0" smtClean="0"/>
              <a:t>N — BF</a:t>
            </a:r>
            <a:r>
              <a:rPr lang="en-GB" baseline="-25000" dirty="0" smtClean="0"/>
              <a:t>3</a:t>
            </a:r>
            <a:r>
              <a:rPr lang="en-GB" dirty="0" smtClean="0"/>
              <a:t> </a:t>
            </a:r>
            <a:r>
              <a:rPr lang="en-GB" dirty="0" smtClean="0">
                <a:sym typeface="Symbol" pitchFamily="18" charset="2"/>
              </a:rPr>
              <a:t></a:t>
            </a:r>
            <a:r>
              <a:rPr lang="en-GB" dirty="0" smtClean="0"/>
              <a:t>   Me</a:t>
            </a:r>
            <a:r>
              <a:rPr lang="en-GB" baseline="-25000" dirty="0" smtClean="0"/>
              <a:t>3</a:t>
            </a:r>
            <a:r>
              <a:rPr lang="en-GB" dirty="0" smtClean="0"/>
              <a:t>N</a:t>
            </a:r>
            <a:r>
              <a:rPr lang="en-GB" dirty="0" smtClean="0">
                <a:sym typeface="Symbol" pitchFamily="18" charset="2"/>
              </a:rPr>
              <a:t></a:t>
            </a:r>
            <a:r>
              <a:rPr lang="en-GB" dirty="0" smtClean="0"/>
              <a:t>  +  BF</a:t>
            </a:r>
            <a:r>
              <a:rPr lang="en-GB" baseline="-25000" dirty="0" smtClean="0"/>
              <a:t>3</a:t>
            </a:r>
            <a:r>
              <a:rPr lang="en-GB" dirty="0" smtClean="0"/>
              <a:t>	</a:t>
            </a:r>
            <a:endParaRPr lang="en-GB" baseline="-25000" dirty="0"/>
          </a:p>
        </p:txBody>
      </p:sp>
      <p:sp>
        <p:nvSpPr>
          <p:cNvPr id="6" name="Rechteck 7"/>
          <p:cNvSpPr>
            <a:spLocks noChangeArrowheads="1"/>
          </p:cNvSpPr>
          <p:nvPr/>
        </p:nvSpPr>
        <p:spPr bwMode="auto">
          <a:xfrm>
            <a:off x="833285" y="5373216"/>
            <a:ext cx="756126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GB" b="1" dirty="0" smtClean="0"/>
              <a:t>3) Simultaneous </a:t>
            </a:r>
            <a:r>
              <a:rPr lang="en-GB" b="1" dirty="0"/>
              <a:t>b</a:t>
            </a:r>
            <a:r>
              <a:rPr lang="en-GB" b="1" dirty="0" smtClean="0"/>
              <a:t>ond breaking and bond making</a:t>
            </a:r>
          </a:p>
          <a:p>
            <a:pPr eaLnBrk="0" hangingPunct="0"/>
            <a:endParaRPr lang="en-GB" dirty="0" smtClean="0"/>
          </a:p>
          <a:p>
            <a:pPr eaLnBrk="0" hangingPunct="0"/>
            <a:r>
              <a:rPr lang="en-GB" dirty="0" smtClean="0"/>
              <a:t>			R—H  +  OH  </a:t>
            </a:r>
            <a:r>
              <a:rPr lang="en-GB" dirty="0" smtClean="0">
                <a:sym typeface="Symbol" pitchFamily="18" charset="2"/>
              </a:rPr>
              <a:t></a:t>
            </a:r>
            <a:r>
              <a:rPr lang="en-GB" dirty="0" smtClean="0"/>
              <a:t>  R + H</a:t>
            </a:r>
            <a:r>
              <a:rPr lang="en-GB" baseline="-25000" dirty="0" smtClean="0"/>
              <a:t>2</a:t>
            </a:r>
            <a:r>
              <a:rPr lang="en-GB" dirty="0" smtClean="0"/>
              <a:t>O</a:t>
            </a:r>
            <a:endParaRPr lang="en-GB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err="1" smtClean="0"/>
              <a:t>Some</a:t>
            </a:r>
            <a:r>
              <a:rPr lang="de-CH" dirty="0" smtClean="0"/>
              <a:t> Basic </a:t>
            </a:r>
            <a:r>
              <a:rPr lang="de-CH" dirty="0" err="1" smtClean="0"/>
              <a:t>Concepts</a:t>
            </a:r>
            <a:endParaRPr lang="de-CH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72052" y="1005483"/>
            <a:ext cx="79944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algn="ctr" eaLnBrk="0" hangingPunct="0"/>
            <a:r>
              <a:rPr lang="en-GB" b="1" dirty="0" smtClean="0"/>
              <a:t>Elementary step</a:t>
            </a:r>
            <a:r>
              <a:rPr lang="en-GB" dirty="0" smtClean="0"/>
              <a:t>: smallest unit of a chemical reaction on the molecular level</a:t>
            </a:r>
          </a:p>
        </p:txBody>
      </p:sp>
    </p:spTree>
    <p:extLst>
      <p:ext uri="{BB962C8B-B14F-4D97-AF65-F5344CB8AC3E}">
        <p14:creationId xmlns:p14="http://schemas.microsoft.com/office/powerpoint/2010/main" val="565963883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auto">
          <a:xfrm>
            <a:off x="755576" y="3515040"/>
            <a:ext cx="7522284" cy="70604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19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1506538"/>
            <a:ext cx="2959100" cy="6985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1926" name="Text Box 7"/>
          <p:cNvSpPr txBox="1">
            <a:spLocks noChangeArrowheads="1"/>
          </p:cNvSpPr>
          <p:nvPr/>
        </p:nvSpPr>
        <p:spPr bwMode="auto">
          <a:xfrm>
            <a:off x="755576" y="3732354"/>
            <a:ext cx="35795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en-BZ" dirty="0" smtClean="0"/>
              <a:t>gives for </a:t>
            </a:r>
            <a:r>
              <a:rPr lang="en-BZ" dirty="0" err="1" smtClean="0"/>
              <a:t>k</a:t>
            </a:r>
            <a:r>
              <a:rPr lang="en-BZ" baseline="-25000" dirty="0" err="1" smtClean="0"/>
              <a:t>obs</a:t>
            </a:r>
            <a:r>
              <a:rPr lang="en-BZ" dirty="0" smtClean="0"/>
              <a:t> in the simplest case</a:t>
            </a:r>
            <a:endParaRPr lang="en-BZ" baseline="-25000" dirty="0"/>
          </a:p>
        </p:txBody>
      </p:sp>
      <p:pic>
        <p:nvPicPr>
          <p:cNvPr id="81927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22899" y="3515040"/>
            <a:ext cx="1665288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30" name="AutoShape 14"/>
          <p:cNvSpPr>
            <a:spLocks noChangeArrowheads="1"/>
          </p:cNvSpPr>
          <p:nvPr/>
        </p:nvSpPr>
        <p:spPr bwMode="auto">
          <a:xfrm>
            <a:off x="2709255" y="3167899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81931" name="AutoShape 15"/>
          <p:cNvSpPr>
            <a:spLocks noChangeArrowheads="1"/>
          </p:cNvSpPr>
          <p:nvPr/>
        </p:nvSpPr>
        <p:spPr bwMode="auto">
          <a:xfrm>
            <a:off x="4476824" y="3819840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81933" name="Textfeld 16"/>
          <p:cNvSpPr txBox="1">
            <a:spLocks noChangeArrowheads="1"/>
          </p:cNvSpPr>
          <p:nvPr/>
        </p:nvSpPr>
        <p:spPr bwMode="auto">
          <a:xfrm>
            <a:off x="3060395" y="2891407"/>
            <a:ext cx="595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d[P]</a:t>
            </a:r>
          </a:p>
        </p:txBody>
      </p:sp>
      <p:sp>
        <p:nvSpPr>
          <p:cNvPr id="81934" name="Textfeld 17"/>
          <p:cNvSpPr txBox="1">
            <a:spLocks noChangeArrowheads="1"/>
          </p:cNvSpPr>
          <p:nvPr/>
        </p:nvSpPr>
        <p:spPr bwMode="auto">
          <a:xfrm>
            <a:off x="3152470" y="3202557"/>
            <a:ext cx="376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dt</a:t>
            </a:r>
          </a:p>
        </p:txBody>
      </p:sp>
      <p:cxnSp>
        <p:nvCxnSpPr>
          <p:cNvPr id="81935" name="Gerade Verbindung 19"/>
          <p:cNvCxnSpPr>
            <a:cxnSpLocks noChangeShapeType="1"/>
          </p:cNvCxnSpPr>
          <p:nvPr/>
        </p:nvCxnSpPr>
        <p:spPr bwMode="auto">
          <a:xfrm>
            <a:off x="2872800" y="3256533"/>
            <a:ext cx="287337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81936" name="Textfeld 22"/>
          <p:cNvSpPr txBox="1">
            <a:spLocks noChangeArrowheads="1"/>
          </p:cNvSpPr>
          <p:nvPr/>
        </p:nvSpPr>
        <p:spPr bwMode="auto">
          <a:xfrm>
            <a:off x="4644720" y="3061269"/>
            <a:ext cx="16176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dirty="0"/>
              <a:t>= k</a:t>
            </a:r>
            <a:r>
              <a:rPr lang="en-US" baseline="-25000" dirty="0"/>
              <a:t>1</a:t>
            </a:r>
            <a:r>
              <a:rPr lang="en-US" dirty="0"/>
              <a:t>·[HA]</a:t>
            </a:r>
            <a:r>
              <a:rPr lang="en-US" baseline="-25000" dirty="0"/>
              <a:t>T</a:t>
            </a:r>
            <a:r>
              <a:rPr lang="en-US" baseline="30000" dirty="0"/>
              <a:t>*</a:t>
            </a:r>
            <a:r>
              <a:rPr lang="en-US" dirty="0"/>
              <a:t>·</a:t>
            </a:r>
            <a:r>
              <a:rPr lang="en-US" dirty="0" err="1"/>
              <a:t>f</a:t>
            </a:r>
            <a:r>
              <a:rPr lang="en-US" baseline="-25000" dirty="0" err="1"/>
              <a:t>HA</a:t>
            </a:r>
            <a:endParaRPr lang="en-US" baseline="-25000" dirty="0"/>
          </a:p>
        </p:txBody>
      </p:sp>
      <p:sp>
        <p:nvSpPr>
          <p:cNvPr id="81937" name="Textfeld 23"/>
          <p:cNvSpPr txBox="1">
            <a:spLocks noChangeArrowheads="1"/>
          </p:cNvSpPr>
          <p:nvPr/>
        </p:nvSpPr>
        <p:spPr bwMode="auto">
          <a:xfrm>
            <a:off x="3612845" y="3061269"/>
            <a:ext cx="1122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= k</a:t>
            </a:r>
            <a:r>
              <a:rPr lang="en-US" baseline="-25000"/>
              <a:t>1</a:t>
            </a:r>
            <a:r>
              <a:rPr lang="en-US"/>
              <a:t>[HA</a:t>
            </a:r>
            <a:r>
              <a:rPr lang="en-US" baseline="30000"/>
              <a:t>+</a:t>
            </a:r>
            <a:r>
              <a:rPr lang="en-US"/>
              <a:t>]</a:t>
            </a:r>
          </a:p>
        </p:txBody>
      </p:sp>
      <p:sp>
        <p:nvSpPr>
          <p:cNvPr id="81938" name="Textfeld 26"/>
          <p:cNvSpPr txBox="1">
            <a:spLocks noChangeArrowheads="1"/>
          </p:cNvSpPr>
          <p:nvPr/>
        </p:nvSpPr>
        <p:spPr bwMode="auto">
          <a:xfrm>
            <a:off x="6796162" y="3659502"/>
            <a:ext cx="1447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/>
              <a:t>[H</a:t>
            </a:r>
            <a:r>
              <a:rPr lang="de-DE" baseline="30000"/>
              <a:t>+</a:t>
            </a:r>
            <a:r>
              <a:rPr lang="de-DE"/>
              <a:t>] = konst.</a:t>
            </a:r>
            <a:endParaRPr lang="de-DE" baseline="-25000"/>
          </a:p>
        </p:txBody>
      </p:sp>
      <p:sp>
        <p:nvSpPr>
          <p:cNvPr id="81939" name="Textfeld 27"/>
          <p:cNvSpPr txBox="1">
            <a:spLocks noChangeArrowheads="1"/>
          </p:cNvSpPr>
          <p:nvPr/>
        </p:nvSpPr>
        <p:spPr bwMode="auto">
          <a:xfrm>
            <a:off x="2243112" y="5167582"/>
            <a:ext cx="46634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US" dirty="0" smtClean="0"/>
              <a:t>k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r>
              <a:rPr lang="en-US" dirty="0"/>
              <a:t>und </a:t>
            </a:r>
            <a:r>
              <a:rPr lang="en-US" dirty="0" err="1"/>
              <a:t>K</a:t>
            </a:r>
            <a:r>
              <a:rPr lang="en-US" baseline="-25000" dirty="0" err="1"/>
              <a:t>a</a:t>
            </a:r>
            <a:r>
              <a:rPr lang="en-US" dirty="0"/>
              <a:t> </a:t>
            </a:r>
            <a:r>
              <a:rPr lang="en-US" dirty="0" smtClean="0"/>
              <a:t>can be determined experimentally</a:t>
            </a:r>
            <a:endParaRPr lang="en-US" dirty="0"/>
          </a:p>
        </p:txBody>
      </p:sp>
      <p:sp>
        <p:nvSpPr>
          <p:cNvPr id="81940" name="Textfeld 28"/>
          <p:cNvSpPr txBox="1">
            <a:spLocks noChangeArrowheads="1"/>
          </p:cNvSpPr>
          <p:nvPr/>
        </p:nvSpPr>
        <p:spPr bwMode="auto">
          <a:xfrm>
            <a:off x="887950" y="5844981"/>
            <a:ext cx="7074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US" baseline="30000" dirty="0"/>
              <a:t>*</a:t>
            </a:r>
            <a:r>
              <a:rPr lang="en-US" dirty="0"/>
              <a:t> [A]</a:t>
            </a:r>
            <a:r>
              <a:rPr lang="en-US" baseline="-25000" dirty="0"/>
              <a:t>T</a:t>
            </a:r>
            <a:r>
              <a:rPr lang="en-US" dirty="0"/>
              <a:t> = </a:t>
            </a:r>
            <a:r>
              <a:rPr lang="en-US" dirty="0" smtClean="0"/>
              <a:t>total concentration of particles with </a:t>
            </a:r>
            <a:r>
              <a:rPr lang="en-US" dirty="0"/>
              <a:t>A </a:t>
            </a:r>
            <a:r>
              <a:rPr lang="en-US" dirty="0" smtClean="0"/>
              <a:t>(including </a:t>
            </a:r>
            <a:r>
              <a:rPr lang="en-US" dirty="0"/>
              <a:t>HA) </a:t>
            </a:r>
            <a:r>
              <a:rPr lang="en-US" dirty="0" smtClean="0"/>
              <a:t>at time </a:t>
            </a:r>
            <a:r>
              <a:rPr lang="en-US" dirty="0"/>
              <a:t>t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BBBD7D1-619F-4A5D-A487-0425AA07BABD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110</a:t>
            </a:fld>
            <a:endParaRPr lang="en-GB" dirty="0"/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0" y="269526"/>
            <a:ext cx="9149680" cy="360040"/>
          </a:xfrm>
        </p:spPr>
        <p:txBody>
          <a:bodyPr/>
          <a:lstStyle/>
          <a:p>
            <a:r>
              <a:rPr lang="en-GB" sz="2400" dirty="0" smtClean="0"/>
              <a:t>Deduction of Mechanisms</a:t>
            </a:r>
            <a:endParaRPr lang="en-GB" sz="2400" dirty="0"/>
          </a:p>
        </p:txBody>
      </p:sp>
      <p:sp>
        <p:nvSpPr>
          <p:cNvPr id="26" name="Textfeld 25"/>
          <p:cNvSpPr txBox="1"/>
          <p:nvPr/>
        </p:nvSpPr>
        <p:spPr>
          <a:xfrm>
            <a:off x="3389625" y="916302"/>
            <a:ext cx="248016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4.1 pH dependencies</a:t>
            </a:r>
            <a:endParaRPr lang="en-GB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4776793" y="2310359"/>
            <a:ext cx="341311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deprotonated form "A" is active: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400234" y="3038154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respective rate law:</a:t>
            </a:r>
            <a:endParaRPr lang="en-GB" b="1" dirty="0"/>
          </a:p>
        </p:txBody>
      </p:sp>
      <p:sp>
        <p:nvSpPr>
          <p:cNvPr id="28" name="Rechteck 27"/>
          <p:cNvSpPr/>
          <p:nvPr/>
        </p:nvSpPr>
        <p:spPr bwMode="auto">
          <a:xfrm>
            <a:off x="899592" y="1438611"/>
            <a:ext cx="3060700" cy="80724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29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2696016"/>
              </p:ext>
            </p:extLst>
          </p:nvPr>
        </p:nvGraphicFramePr>
        <p:xfrm>
          <a:off x="899592" y="1438611"/>
          <a:ext cx="306070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56" name="Equation" r:id="rId6" imgW="3060360" imgH="736560" progId="Equation.3">
                  <p:embed/>
                </p:oleObj>
              </mc:Choice>
              <mc:Fallback>
                <p:oleObj name="Equation" r:id="rId6" imgW="3060360" imgH="736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1438611"/>
                        <a:ext cx="3060700" cy="73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1625573" y="2312704"/>
            <a:ext cx="133562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"HA" active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6452492" y="3049155"/>
            <a:ext cx="1492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 HA active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2051720" y="4582896"/>
            <a:ext cx="534806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reaction </a:t>
            </a:r>
            <a:r>
              <a:rPr lang="en-GB" b="1" dirty="0" smtClean="0"/>
              <a:t>pseudo 1</a:t>
            </a:r>
            <a:r>
              <a:rPr lang="en-GB" b="1" baseline="30000" dirty="0" smtClean="0"/>
              <a:t>st</a:t>
            </a:r>
            <a:r>
              <a:rPr lang="en-GB" b="1" dirty="0" smtClean="0"/>
              <a:t> order</a:t>
            </a:r>
            <a:r>
              <a:rPr lang="en-GB" dirty="0" smtClean="0"/>
              <a:t> if we can follow A or HA</a:t>
            </a:r>
            <a:endParaRPr lang="en-GB" dirty="0"/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89" name="Rectangle 21"/>
          <p:cNvSpPr>
            <a:spLocks noChangeArrowheads="1"/>
          </p:cNvSpPr>
          <p:nvPr/>
        </p:nvSpPr>
        <p:spPr bwMode="auto">
          <a:xfrm>
            <a:off x="2212640" y="4437507"/>
            <a:ext cx="4724400" cy="685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pic>
        <p:nvPicPr>
          <p:cNvPr id="58373" name="Picture 5" descr="C:\Dokumente und Einstellungen\Administrator\Desktop\Ohne Titel-1.t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7375" y="1271728"/>
            <a:ext cx="2438400" cy="219233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585" name="Text Box 7"/>
          <p:cNvSpPr txBox="1">
            <a:spLocks noChangeArrowheads="1"/>
          </p:cNvSpPr>
          <p:nvPr/>
        </p:nvSpPr>
        <p:spPr bwMode="auto">
          <a:xfrm>
            <a:off x="2212640" y="4629595"/>
            <a:ext cx="243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[AH</a:t>
            </a:r>
            <a:r>
              <a:rPr lang="de-DE" sz="2000" baseline="30000"/>
              <a:t>+</a:t>
            </a:r>
            <a:r>
              <a:rPr lang="de-DE" sz="2000"/>
              <a:t>]            H</a:t>
            </a:r>
            <a:r>
              <a:rPr lang="de-DE" sz="2000" baseline="30000"/>
              <a:t>+ </a:t>
            </a:r>
            <a:r>
              <a:rPr lang="de-DE" sz="2000"/>
              <a:t>+ A</a:t>
            </a:r>
          </a:p>
        </p:txBody>
      </p:sp>
      <p:sp>
        <p:nvSpPr>
          <p:cNvPr id="24586" name="Line 8"/>
          <p:cNvSpPr>
            <a:spLocks noChangeShapeType="1"/>
          </p:cNvSpPr>
          <p:nvPr/>
        </p:nvSpPr>
        <p:spPr bwMode="auto">
          <a:xfrm>
            <a:off x="3050840" y="4781995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4587" name="Line 9"/>
          <p:cNvSpPr>
            <a:spLocks noChangeShapeType="1"/>
          </p:cNvSpPr>
          <p:nvPr/>
        </p:nvSpPr>
        <p:spPr bwMode="auto">
          <a:xfrm flipH="1">
            <a:off x="3050840" y="4858195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4588" name="Text Box 10"/>
          <p:cNvSpPr txBox="1">
            <a:spLocks noChangeArrowheads="1"/>
          </p:cNvSpPr>
          <p:nvPr/>
        </p:nvSpPr>
        <p:spPr bwMode="auto">
          <a:xfrm>
            <a:off x="3027028" y="4450207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a</a:t>
            </a:r>
            <a:endParaRPr lang="en-GB" sz="1600" baseline="-25000"/>
          </a:p>
        </p:txBody>
      </p:sp>
      <p:sp>
        <p:nvSpPr>
          <p:cNvPr id="24589" name="Text Box 11"/>
          <p:cNvSpPr txBox="1">
            <a:spLocks noChangeArrowheads="1"/>
          </p:cNvSpPr>
          <p:nvPr/>
        </p:nvSpPr>
        <p:spPr bwMode="auto">
          <a:xfrm>
            <a:off x="4879640" y="4629595"/>
            <a:ext cx="243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 dirty="0"/>
              <a:t>A + B</a:t>
            </a:r>
            <a:r>
              <a:rPr lang="de-DE" sz="2000" dirty="0" smtClean="0"/>
              <a:t>            </a:t>
            </a:r>
            <a:r>
              <a:rPr lang="de-DE" sz="2000" dirty="0"/>
              <a:t>P</a:t>
            </a:r>
            <a:endParaRPr lang="de-DE" sz="2000" baseline="30000" dirty="0"/>
          </a:p>
        </p:txBody>
      </p:sp>
      <p:sp>
        <p:nvSpPr>
          <p:cNvPr id="24590" name="Line 12"/>
          <p:cNvSpPr>
            <a:spLocks noChangeShapeType="1"/>
          </p:cNvSpPr>
          <p:nvPr/>
        </p:nvSpPr>
        <p:spPr bwMode="auto">
          <a:xfrm>
            <a:off x="5870240" y="484232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4591" name="Text Box 13"/>
          <p:cNvSpPr txBox="1">
            <a:spLocks noChangeArrowheads="1"/>
          </p:cNvSpPr>
          <p:nvPr/>
        </p:nvSpPr>
        <p:spPr bwMode="auto">
          <a:xfrm>
            <a:off x="5825790" y="4513707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2</a:t>
            </a:r>
            <a:endParaRPr lang="en-GB" sz="1600" baseline="-25000"/>
          </a:p>
        </p:txBody>
      </p:sp>
      <p:graphicFrame>
        <p:nvGraphicFramePr>
          <p:cNvPr id="24578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0892014"/>
              </p:ext>
            </p:extLst>
          </p:nvPr>
        </p:nvGraphicFramePr>
        <p:xfrm>
          <a:off x="4211960" y="5391747"/>
          <a:ext cx="172720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92" name="Equation" r:id="rId5" imgW="1726920" imgH="736560" progId="Equation.3">
                  <p:embed/>
                </p:oleObj>
              </mc:Choice>
              <mc:Fallback>
                <p:oleObj name="Equation" r:id="rId5" imgW="1726920" imgH="73656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5391747"/>
                        <a:ext cx="1727200" cy="73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4" name="AutoShape 20"/>
          <p:cNvSpPr>
            <a:spLocks noChangeArrowheads="1"/>
          </p:cNvSpPr>
          <p:nvPr/>
        </p:nvSpPr>
        <p:spPr bwMode="auto">
          <a:xfrm>
            <a:off x="3803973" y="5685435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9912201-BFB2-433F-BEC6-8F4182ED2195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111</a:t>
            </a:fld>
            <a:endParaRPr lang="en-GB" dirty="0"/>
          </a:p>
        </p:txBody>
      </p:sp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0" y="269526"/>
            <a:ext cx="9149680" cy="360040"/>
          </a:xfrm>
        </p:spPr>
        <p:txBody>
          <a:bodyPr/>
          <a:lstStyle/>
          <a:p>
            <a:r>
              <a:rPr lang="en-GB" sz="2400" dirty="0" smtClean="0"/>
              <a:t>Deduction of Mechanisms</a:t>
            </a:r>
            <a:endParaRPr lang="en-GB" sz="2400" dirty="0"/>
          </a:p>
        </p:txBody>
      </p:sp>
      <p:sp>
        <p:nvSpPr>
          <p:cNvPr id="23" name="Textfeld 22"/>
          <p:cNvSpPr txBox="1"/>
          <p:nvPr/>
        </p:nvSpPr>
        <p:spPr>
          <a:xfrm>
            <a:off x="3389625" y="916302"/>
            <a:ext cx="248016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4.1 pH dependencies</a:t>
            </a:r>
            <a:endParaRPr lang="en-GB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3557198" y="1572370"/>
            <a:ext cx="205703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if only HA is active</a:t>
            </a:r>
            <a:endParaRPr lang="en-GB" dirty="0"/>
          </a:p>
        </p:txBody>
      </p:sp>
      <p:sp>
        <p:nvSpPr>
          <p:cNvPr id="6" name="Pfeil nach rechts 5"/>
          <p:cNvSpPr/>
          <p:nvPr/>
        </p:nvSpPr>
        <p:spPr bwMode="auto">
          <a:xfrm rot="10800000">
            <a:off x="3270300" y="1639260"/>
            <a:ext cx="269776" cy="235552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238423" y="2316352"/>
            <a:ext cx="541366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how does the curve looks like if only "A" is active ?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3220490" y="2877772"/>
            <a:ext cx="250581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determination of p</a:t>
            </a:r>
            <a:r>
              <a:rPr lang="en-GB" i="1" dirty="0" smtClean="0"/>
              <a:t>K</a:t>
            </a:r>
            <a:r>
              <a:rPr lang="en-GB" baseline="-25000" dirty="0" smtClean="0"/>
              <a:t>a</a:t>
            </a:r>
            <a:r>
              <a:rPr lang="en-GB" dirty="0" smtClean="0"/>
              <a:t> ?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2239642" y="3833714"/>
            <a:ext cx="517321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rate law</a:t>
            </a:r>
            <a:r>
              <a:rPr lang="en-GB" dirty="0" smtClean="0"/>
              <a:t> if the conjugated base is the active form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3115086" y="5575381"/>
            <a:ext cx="63350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then</a:t>
            </a:r>
            <a:endParaRPr lang="en-GB" dirty="0"/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 bwMode="auto">
          <a:xfrm>
            <a:off x="4195245" y="4926080"/>
            <a:ext cx="2897035" cy="86895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3449433" y="3284538"/>
            <a:ext cx="4671547" cy="100806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9399" name="Picture 7" descr="A:\Fig. 6-2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2743200"/>
            <a:ext cx="2438400" cy="216693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5609" name="Text Box 11"/>
          <p:cNvSpPr txBox="1">
            <a:spLocks noChangeArrowheads="1"/>
          </p:cNvSpPr>
          <p:nvPr/>
        </p:nvSpPr>
        <p:spPr bwMode="auto">
          <a:xfrm>
            <a:off x="3505200" y="3284538"/>
            <a:ext cx="16049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2000"/>
              <a:t>2 C</a:t>
            </a:r>
            <a:r>
              <a:rPr lang="de-CH" sz="2000" baseline="-25000"/>
              <a:t>6</a:t>
            </a:r>
            <a:r>
              <a:rPr lang="de-CH" sz="2000"/>
              <a:t>H</a:t>
            </a:r>
            <a:r>
              <a:rPr lang="de-CH" sz="2000" baseline="-25000"/>
              <a:t>5</a:t>
            </a:r>
            <a:r>
              <a:rPr lang="de-CH" sz="2000"/>
              <a:t>CO</a:t>
            </a:r>
            <a:r>
              <a:rPr lang="de-CH" sz="2000" baseline="-25000"/>
              <a:t>3</a:t>
            </a:r>
            <a:r>
              <a:rPr lang="de-CH" sz="2000"/>
              <a:t>H</a:t>
            </a:r>
            <a:endParaRPr lang="en-GB" sz="2000"/>
          </a:p>
        </p:txBody>
      </p:sp>
      <p:sp>
        <p:nvSpPr>
          <p:cNvPr id="25610" name="Text Box 12"/>
          <p:cNvSpPr txBox="1">
            <a:spLocks noChangeArrowheads="1"/>
          </p:cNvSpPr>
          <p:nvPr/>
        </p:nvSpPr>
        <p:spPr bwMode="auto">
          <a:xfrm>
            <a:off x="5791200" y="3284538"/>
            <a:ext cx="2320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2000"/>
              <a:t>2 C</a:t>
            </a:r>
            <a:r>
              <a:rPr lang="de-CH" sz="2000" baseline="-25000"/>
              <a:t>6</a:t>
            </a:r>
            <a:r>
              <a:rPr lang="de-CH" sz="2000"/>
              <a:t>H</a:t>
            </a:r>
            <a:r>
              <a:rPr lang="de-CH" sz="2000" baseline="-25000"/>
              <a:t>5</a:t>
            </a:r>
            <a:r>
              <a:rPr lang="de-CH" sz="2000"/>
              <a:t>CO</a:t>
            </a:r>
            <a:r>
              <a:rPr lang="de-CH" sz="2000" baseline="-25000"/>
              <a:t>2</a:t>
            </a:r>
            <a:r>
              <a:rPr lang="de-CH" sz="2000"/>
              <a:t>H  +  O</a:t>
            </a:r>
            <a:r>
              <a:rPr lang="de-CH" sz="2000" baseline="-25000"/>
              <a:t>2</a:t>
            </a:r>
            <a:endParaRPr lang="en-GB" sz="2000" baseline="-25000"/>
          </a:p>
        </p:txBody>
      </p:sp>
      <p:sp>
        <p:nvSpPr>
          <p:cNvPr id="25611" name="Line 13"/>
          <p:cNvSpPr>
            <a:spLocks noChangeShapeType="1"/>
          </p:cNvSpPr>
          <p:nvPr/>
        </p:nvSpPr>
        <p:spPr bwMode="auto">
          <a:xfrm>
            <a:off x="5162550" y="3500438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5612" name="Text Box 16"/>
          <p:cNvSpPr txBox="1">
            <a:spLocks noChangeArrowheads="1"/>
          </p:cNvSpPr>
          <p:nvPr/>
        </p:nvSpPr>
        <p:spPr bwMode="auto">
          <a:xfrm>
            <a:off x="3492500" y="3819525"/>
            <a:ext cx="3070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2000"/>
              <a:t>[C</a:t>
            </a:r>
            <a:r>
              <a:rPr lang="de-CH" sz="2000" baseline="-25000"/>
              <a:t>6</a:t>
            </a:r>
            <a:r>
              <a:rPr lang="de-CH" sz="2000"/>
              <a:t>H</a:t>
            </a:r>
            <a:r>
              <a:rPr lang="de-CH" sz="2000" baseline="-25000"/>
              <a:t>5</a:t>
            </a:r>
            <a:r>
              <a:rPr lang="de-CH" sz="2000"/>
              <a:t>CO</a:t>
            </a:r>
            <a:r>
              <a:rPr lang="de-CH" sz="2000" baseline="-25000"/>
              <a:t>3</a:t>
            </a:r>
            <a:r>
              <a:rPr lang="de-CH" sz="2000"/>
              <a:t>]-  +  C</a:t>
            </a:r>
            <a:r>
              <a:rPr lang="de-CH" sz="2000" baseline="-25000"/>
              <a:t>6</a:t>
            </a:r>
            <a:r>
              <a:rPr lang="de-CH" sz="2000"/>
              <a:t>H</a:t>
            </a:r>
            <a:r>
              <a:rPr lang="de-CH" sz="2000" baseline="-25000"/>
              <a:t>5</a:t>
            </a:r>
            <a:r>
              <a:rPr lang="de-CH" sz="2000"/>
              <a:t>CO</a:t>
            </a:r>
            <a:r>
              <a:rPr lang="de-CH" sz="2000" baseline="-25000"/>
              <a:t>3</a:t>
            </a:r>
            <a:r>
              <a:rPr lang="de-CH" sz="2000"/>
              <a:t>H</a:t>
            </a:r>
            <a:endParaRPr lang="en-GB" sz="2000"/>
          </a:p>
        </p:txBody>
      </p:sp>
      <p:sp>
        <p:nvSpPr>
          <p:cNvPr id="25613" name="Line 18"/>
          <p:cNvSpPr>
            <a:spLocks noChangeShapeType="1"/>
          </p:cNvSpPr>
          <p:nvPr/>
        </p:nvSpPr>
        <p:spPr bwMode="auto">
          <a:xfrm>
            <a:off x="6540500" y="4048125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5614" name="Text Box 19"/>
          <p:cNvSpPr txBox="1">
            <a:spLocks noChangeArrowheads="1"/>
          </p:cNvSpPr>
          <p:nvPr/>
        </p:nvSpPr>
        <p:spPr bwMode="auto">
          <a:xfrm>
            <a:off x="7607300" y="3895725"/>
            <a:ext cx="354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2000"/>
              <a:t>P</a:t>
            </a:r>
            <a:endParaRPr lang="en-GB" sz="2000"/>
          </a:p>
        </p:txBody>
      </p:sp>
      <p:sp>
        <p:nvSpPr>
          <p:cNvPr id="25615" name="Text Box 20"/>
          <p:cNvSpPr txBox="1">
            <a:spLocks noChangeArrowheads="1"/>
          </p:cNvSpPr>
          <p:nvPr/>
        </p:nvSpPr>
        <p:spPr bwMode="auto">
          <a:xfrm>
            <a:off x="6845300" y="3667125"/>
            <a:ext cx="403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2000"/>
              <a:t>k</a:t>
            </a:r>
            <a:r>
              <a:rPr lang="de-CH" sz="2000" baseline="-25000"/>
              <a:t>1</a:t>
            </a:r>
            <a:endParaRPr lang="en-GB" sz="2000" baseline="-25000"/>
          </a:p>
        </p:txBody>
      </p:sp>
      <p:graphicFrame>
        <p:nvGraphicFramePr>
          <p:cNvPr id="2560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0836805"/>
              </p:ext>
            </p:extLst>
          </p:nvPr>
        </p:nvGraphicFramePr>
        <p:xfrm>
          <a:off x="4671007" y="5008986"/>
          <a:ext cx="233680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17" name="Equation" r:id="rId5" imgW="2336760" imgH="736560" progId="Equation.3">
                  <p:embed/>
                </p:oleObj>
              </mc:Choice>
              <mc:Fallback>
                <p:oleObj name="Equation" r:id="rId5" imgW="2336760" imgH="73656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1007" y="5008986"/>
                        <a:ext cx="2336800" cy="73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6" name="Text Box 22"/>
          <p:cNvSpPr txBox="1">
            <a:spLocks noChangeArrowheads="1"/>
          </p:cNvSpPr>
          <p:nvPr/>
        </p:nvSpPr>
        <p:spPr bwMode="auto">
          <a:xfrm>
            <a:off x="4195245" y="4458255"/>
            <a:ext cx="31686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de-DE" dirty="0" err="1" smtClean="0"/>
              <a:t>With</a:t>
            </a:r>
            <a:r>
              <a:rPr lang="de-DE" dirty="0" smtClean="0"/>
              <a:t> [C</a:t>
            </a:r>
            <a:r>
              <a:rPr lang="de-DE" dirty="0"/>
              <a:t>] = [HA] + [A] </a:t>
            </a:r>
            <a:r>
              <a:rPr lang="de-DE" dirty="0" err="1" smtClean="0"/>
              <a:t>we</a:t>
            </a:r>
            <a:r>
              <a:rPr lang="de-DE" dirty="0" smtClean="0"/>
              <a:t> find</a:t>
            </a:r>
            <a:endParaRPr lang="de-DE" dirty="0"/>
          </a:p>
        </p:txBody>
      </p:sp>
      <p:sp>
        <p:nvSpPr>
          <p:cNvPr id="25617" name="AutoShape 23"/>
          <p:cNvSpPr>
            <a:spLocks noChangeArrowheads="1"/>
          </p:cNvSpPr>
          <p:nvPr/>
        </p:nvSpPr>
        <p:spPr bwMode="auto">
          <a:xfrm>
            <a:off x="4264607" y="5285211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25621" name="AutoShape 23"/>
          <p:cNvSpPr>
            <a:spLocks noChangeArrowheads="1"/>
          </p:cNvSpPr>
          <p:nvPr/>
        </p:nvSpPr>
        <p:spPr bwMode="auto">
          <a:xfrm>
            <a:off x="2051720" y="2159752"/>
            <a:ext cx="249238" cy="174625"/>
          </a:xfrm>
          <a:prstGeom prst="rightArrow">
            <a:avLst>
              <a:gd name="adj1" fmla="val 50000"/>
              <a:gd name="adj2" fmla="val 4983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3FDC270-66F4-4A7E-A443-3A7F6DDD2AE1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112</a:t>
            </a:fld>
            <a:endParaRPr lang="en-GB" dirty="0"/>
          </a:p>
        </p:txBody>
      </p:sp>
      <p:sp>
        <p:nvSpPr>
          <p:cNvPr id="24" name="Titel 1"/>
          <p:cNvSpPr>
            <a:spLocks noGrp="1"/>
          </p:cNvSpPr>
          <p:nvPr>
            <p:ph type="title"/>
          </p:nvPr>
        </p:nvSpPr>
        <p:spPr>
          <a:xfrm>
            <a:off x="0" y="269526"/>
            <a:ext cx="9149680" cy="360040"/>
          </a:xfrm>
        </p:spPr>
        <p:txBody>
          <a:bodyPr/>
          <a:lstStyle/>
          <a:p>
            <a:r>
              <a:rPr lang="en-GB" sz="2400" dirty="0" smtClean="0"/>
              <a:t>Deduction of Mechanisms</a:t>
            </a:r>
            <a:endParaRPr lang="en-GB" sz="2400" dirty="0"/>
          </a:p>
        </p:txBody>
      </p:sp>
      <p:sp>
        <p:nvSpPr>
          <p:cNvPr id="25" name="Textfeld 24"/>
          <p:cNvSpPr txBox="1"/>
          <p:nvPr/>
        </p:nvSpPr>
        <p:spPr>
          <a:xfrm>
            <a:off x="3389625" y="916302"/>
            <a:ext cx="248016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4.1 pH dependencies</a:t>
            </a:r>
            <a:endParaRPr lang="en-GB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1403648" y="1412776"/>
            <a:ext cx="712246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if both "A" and "HA"</a:t>
            </a:r>
            <a:r>
              <a:rPr lang="en-GB" dirty="0" smtClean="0"/>
              <a:t> are active as frequently found in real systems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2483797" y="2025135"/>
            <a:ext cx="454483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pH vs. </a:t>
            </a:r>
            <a:r>
              <a:rPr lang="en-GB" dirty="0" err="1" smtClean="0"/>
              <a:t>k</a:t>
            </a:r>
            <a:r>
              <a:rPr lang="en-GB" baseline="-25000" dirty="0" err="1" smtClean="0"/>
              <a:t>obs</a:t>
            </a:r>
            <a:r>
              <a:rPr lang="en-GB" dirty="0" smtClean="0"/>
              <a:t> gives a curve with a maximum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449433" y="2622551"/>
            <a:ext cx="466025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example</a:t>
            </a:r>
            <a:r>
              <a:rPr lang="en-GB" dirty="0" smtClean="0"/>
              <a:t>: decomposition of </a:t>
            </a:r>
            <a:r>
              <a:rPr lang="en-GB" dirty="0" err="1" smtClean="0"/>
              <a:t>perbenzoic</a:t>
            </a:r>
            <a:r>
              <a:rPr lang="en-GB" dirty="0" smtClean="0"/>
              <a:t> acid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1187624" y="6072254"/>
            <a:ext cx="725390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The reaction is </a:t>
            </a:r>
            <a:r>
              <a:rPr lang="en-GB" b="1" dirty="0" smtClean="0"/>
              <a:t>2</a:t>
            </a:r>
            <a:r>
              <a:rPr lang="en-GB" b="1" baseline="30000" dirty="0" smtClean="0"/>
              <a:t>nd</a:t>
            </a:r>
            <a:r>
              <a:rPr lang="en-GB" b="1" dirty="0" smtClean="0"/>
              <a:t> order </a:t>
            </a:r>
            <a:r>
              <a:rPr lang="en-GB" dirty="0" smtClean="0"/>
              <a:t>and implies a mechanism with "A" and "HA"</a:t>
            </a:r>
            <a:endParaRPr lang="en-GB" dirty="0"/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 bwMode="auto">
          <a:xfrm>
            <a:off x="1979712" y="1701222"/>
            <a:ext cx="5668263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113</a:t>
            </a:fld>
            <a:endParaRPr lang="en-GB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0" y="269526"/>
            <a:ext cx="9149680" cy="360040"/>
          </a:xfrm>
        </p:spPr>
        <p:txBody>
          <a:bodyPr/>
          <a:lstStyle/>
          <a:p>
            <a:r>
              <a:rPr lang="en-GB" sz="2400" dirty="0" smtClean="0"/>
              <a:t>Deduction of Mechanisms</a:t>
            </a:r>
            <a:endParaRPr lang="en-GB" sz="2400" dirty="0"/>
          </a:p>
        </p:txBody>
      </p:sp>
      <p:sp>
        <p:nvSpPr>
          <p:cNvPr id="6" name="Textfeld 5"/>
          <p:cNvSpPr txBox="1"/>
          <p:nvPr/>
        </p:nvSpPr>
        <p:spPr>
          <a:xfrm>
            <a:off x="1115616" y="980728"/>
            <a:ext cx="741741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nice example</a:t>
            </a:r>
            <a:r>
              <a:rPr lang="en-GB" dirty="0" smtClean="0"/>
              <a:t> from organometallic chemistry for mechanism deduction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1979712" y="1701222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</a:t>
            </a:r>
            <a:r>
              <a:rPr lang="en-GB" baseline="-25000" dirty="0" smtClean="0"/>
              <a:t>2</a:t>
            </a:r>
            <a:r>
              <a:rPr lang="en-GB" dirty="0" smtClean="0"/>
              <a:t>(CO)</a:t>
            </a:r>
            <a:r>
              <a:rPr lang="en-GB" baseline="-25000" dirty="0" smtClean="0"/>
              <a:t>8</a:t>
            </a:r>
            <a:r>
              <a:rPr lang="en-GB" dirty="0" smtClean="0"/>
              <a:t> + Ph</a:t>
            </a:r>
            <a:r>
              <a:rPr lang="en-GB" baseline="-25000" dirty="0" smtClean="0"/>
              <a:t>2</a:t>
            </a:r>
            <a:r>
              <a:rPr lang="en-GB" dirty="0" smtClean="0"/>
              <a:t>C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sp>
        <p:nvSpPr>
          <p:cNvPr id="8" name="Textfeld 7"/>
          <p:cNvSpPr txBox="1"/>
          <p:nvPr/>
        </p:nvSpPr>
        <p:spPr>
          <a:xfrm>
            <a:off x="4860032" y="1701222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[Co</a:t>
            </a:r>
            <a:r>
              <a:rPr lang="en-GB" baseline="-25000" dirty="0" smtClean="0"/>
              <a:t>2</a:t>
            </a:r>
            <a:r>
              <a:rPr lang="en-GB" dirty="0" smtClean="0"/>
              <a:t>(CO)</a:t>
            </a:r>
            <a:r>
              <a:rPr lang="en-GB" baseline="-25000" dirty="0" smtClean="0"/>
              <a:t>6</a:t>
            </a:r>
            <a:r>
              <a:rPr lang="en-GB" dirty="0" smtClean="0"/>
              <a:t>(Ph</a:t>
            </a:r>
            <a:r>
              <a:rPr lang="en-GB" baseline="-25000" dirty="0" smtClean="0"/>
              <a:t>2</a:t>
            </a:r>
            <a:r>
              <a:rPr lang="en-GB" dirty="0" smtClean="0"/>
              <a:t>C</a:t>
            </a:r>
            <a:r>
              <a:rPr lang="en-GB" baseline="-25000" dirty="0" smtClean="0"/>
              <a:t>2</a:t>
            </a:r>
            <a:r>
              <a:rPr lang="en-GB" dirty="0" smtClean="0"/>
              <a:t>)] + 2 CO</a:t>
            </a:r>
            <a:endParaRPr lang="en-GB" dirty="0"/>
          </a:p>
        </p:txBody>
      </p:sp>
      <p:cxnSp>
        <p:nvCxnSpPr>
          <p:cNvPr id="10" name="Gerade Verbindung mit Pfeil 9"/>
          <p:cNvCxnSpPr/>
          <p:nvPr/>
        </p:nvCxnSpPr>
        <p:spPr bwMode="auto">
          <a:xfrm>
            <a:off x="4139952" y="1885888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feld 11"/>
          <p:cNvSpPr txBox="1"/>
          <p:nvPr/>
        </p:nvSpPr>
        <p:spPr>
          <a:xfrm>
            <a:off x="1747641" y="2314783"/>
            <a:ext cx="622478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these are 18 e</a:t>
            </a:r>
            <a:r>
              <a:rPr lang="en-GB" baseline="30000" dirty="0" smtClean="0"/>
              <a:t>-</a:t>
            </a:r>
            <a:r>
              <a:rPr lang="en-GB" dirty="0" smtClean="0"/>
              <a:t> species, associative mechanism is unlikely</a:t>
            </a:r>
            <a:endParaRPr lang="en-GB" dirty="0"/>
          </a:p>
        </p:txBody>
      </p:sp>
      <p:sp>
        <p:nvSpPr>
          <p:cNvPr id="13" name="Textfeld 12"/>
          <p:cNvSpPr txBox="1"/>
          <p:nvPr/>
        </p:nvSpPr>
        <p:spPr>
          <a:xfrm>
            <a:off x="537231" y="2920790"/>
            <a:ext cx="95410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Path 1:</a:t>
            </a:r>
            <a:endParaRPr lang="en-GB" dirty="0"/>
          </a:p>
        </p:txBody>
      </p:sp>
      <p:sp>
        <p:nvSpPr>
          <p:cNvPr id="15" name="Textfeld 14"/>
          <p:cNvSpPr txBox="1"/>
          <p:nvPr/>
        </p:nvSpPr>
        <p:spPr>
          <a:xfrm>
            <a:off x="1536100" y="2923254"/>
            <a:ext cx="114967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Co</a:t>
            </a:r>
            <a:r>
              <a:rPr lang="en-GB" baseline="-25000" dirty="0" smtClean="0"/>
              <a:t>2</a:t>
            </a:r>
            <a:r>
              <a:rPr lang="en-GB" dirty="0" smtClean="0"/>
              <a:t>(CO)</a:t>
            </a:r>
            <a:r>
              <a:rPr lang="en-GB" baseline="-25000" dirty="0" smtClean="0"/>
              <a:t>8</a:t>
            </a:r>
            <a:endParaRPr lang="en-GB" baseline="-25000" dirty="0"/>
          </a:p>
        </p:txBody>
      </p:sp>
      <p:sp>
        <p:nvSpPr>
          <p:cNvPr id="16" name="Textfeld 15"/>
          <p:cNvSpPr txBox="1"/>
          <p:nvPr/>
        </p:nvSpPr>
        <p:spPr>
          <a:xfrm>
            <a:off x="3486113" y="2923254"/>
            <a:ext cx="188705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[Co</a:t>
            </a:r>
            <a:r>
              <a:rPr lang="en-GB" baseline="-25000" dirty="0" smtClean="0"/>
              <a:t>2</a:t>
            </a:r>
            <a:r>
              <a:rPr lang="en-GB" dirty="0" smtClean="0"/>
              <a:t>(CO)</a:t>
            </a:r>
            <a:r>
              <a:rPr lang="en-GB" baseline="-25000" dirty="0"/>
              <a:t>7</a:t>
            </a:r>
            <a:r>
              <a:rPr lang="en-GB" dirty="0" smtClean="0"/>
              <a:t> +  CO</a:t>
            </a:r>
            <a:endParaRPr lang="en-GB" dirty="0"/>
          </a:p>
        </p:txBody>
      </p:sp>
      <p:cxnSp>
        <p:nvCxnSpPr>
          <p:cNvPr id="17" name="Gerade Verbindung mit Pfeil 16"/>
          <p:cNvCxnSpPr/>
          <p:nvPr/>
        </p:nvCxnSpPr>
        <p:spPr bwMode="auto">
          <a:xfrm>
            <a:off x="2775337" y="3107920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cxnSp>
        <p:nvCxnSpPr>
          <p:cNvPr id="19" name="Gerade Verbindung mit Pfeil 18"/>
          <p:cNvCxnSpPr/>
          <p:nvPr/>
        </p:nvCxnSpPr>
        <p:spPr bwMode="auto">
          <a:xfrm flipH="1">
            <a:off x="2676528" y="3189982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20" name="Textfeld 19"/>
          <p:cNvSpPr txBox="1"/>
          <p:nvPr/>
        </p:nvSpPr>
        <p:spPr>
          <a:xfrm>
            <a:off x="2880584" y="2743678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sp>
        <p:nvSpPr>
          <p:cNvPr id="21" name="Textfeld 20"/>
          <p:cNvSpPr txBox="1"/>
          <p:nvPr/>
        </p:nvSpPr>
        <p:spPr>
          <a:xfrm>
            <a:off x="5669202" y="3233026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/>
              <a:t>2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2888262" y="3145766"/>
            <a:ext cx="43633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-1</a:t>
            </a:r>
            <a:endParaRPr lang="en-GB" baseline="-25000" dirty="0"/>
          </a:p>
        </p:txBody>
      </p:sp>
      <p:sp>
        <p:nvSpPr>
          <p:cNvPr id="23" name="Rechteck 22"/>
          <p:cNvSpPr/>
          <p:nvPr/>
        </p:nvSpPr>
        <p:spPr>
          <a:xfrm>
            <a:off x="3486796" y="3421311"/>
            <a:ext cx="2159566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Co</a:t>
            </a:r>
            <a:r>
              <a:rPr lang="en-GB" baseline="-25000" dirty="0" smtClean="0"/>
              <a:t>2</a:t>
            </a:r>
            <a:r>
              <a:rPr lang="en-GB" dirty="0" smtClean="0"/>
              <a:t>(CO)</a:t>
            </a:r>
            <a:r>
              <a:rPr lang="en-GB" baseline="-25000" dirty="0" smtClean="0"/>
              <a:t>7</a:t>
            </a:r>
            <a:r>
              <a:rPr lang="en-GB" dirty="0" smtClean="0"/>
              <a:t>] + </a:t>
            </a:r>
            <a:r>
              <a:rPr lang="en-GB" dirty="0"/>
              <a:t>Ph</a:t>
            </a:r>
            <a:r>
              <a:rPr lang="en-GB" baseline="-25000" dirty="0"/>
              <a:t>2</a:t>
            </a:r>
            <a:r>
              <a:rPr lang="en-GB" dirty="0"/>
              <a:t>C</a:t>
            </a:r>
            <a:r>
              <a:rPr lang="en-GB" baseline="-25000" dirty="0"/>
              <a:t>2</a:t>
            </a:r>
          </a:p>
        </p:txBody>
      </p:sp>
      <p:cxnSp>
        <p:nvCxnSpPr>
          <p:cNvPr id="24" name="Gerade Verbindung mit Pfeil 23"/>
          <p:cNvCxnSpPr/>
          <p:nvPr/>
        </p:nvCxnSpPr>
        <p:spPr bwMode="auto">
          <a:xfrm>
            <a:off x="5561403" y="3605977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25" name="Rechteck 24"/>
          <p:cNvSpPr/>
          <p:nvPr/>
        </p:nvSpPr>
        <p:spPr>
          <a:xfrm>
            <a:off x="6209475" y="3417692"/>
            <a:ext cx="2659702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/>
              <a:t>[Co</a:t>
            </a:r>
            <a:r>
              <a:rPr lang="en-GB" baseline="-25000" dirty="0"/>
              <a:t>2</a:t>
            </a:r>
            <a:r>
              <a:rPr lang="en-GB" dirty="0"/>
              <a:t>(CO)</a:t>
            </a:r>
            <a:r>
              <a:rPr lang="en-GB" baseline="-25000" dirty="0"/>
              <a:t>6</a:t>
            </a:r>
            <a:r>
              <a:rPr lang="en-GB" dirty="0"/>
              <a:t>(Ph</a:t>
            </a:r>
            <a:r>
              <a:rPr lang="en-GB" baseline="-25000" dirty="0"/>
              <a:t>2</a:t>
            </a:r>
            <a:r>
              <a:rPr lang="en-GB" dirty="0"/>
              <a:t>C</a:t>
            </a:r>
            <a:r>
              <a:rPr lang="en-GB" baseline="-25000" dirty="0"/>
              <a:t>2</a:t>
            </a:r>
            <a:r>
              <a:rPr lang="en-GB" dirty="0" smtClean="0"/>
              <a:t>)] + CO</a:t>
            </a:r>
            <a:endParaRPr lang="en-GB" dirty="0"/>
          </a:p>
        </p:txBody>
      </p:sp>
      <p:sp>
        <p:nvSpPr>
          <p:cNvPr id="28" name="Textfeld 27"/>
          <p:cNvSpPr txBox="1"/>
          <p:nvPr/>
        </p:nvSpPr>
        <p:spPr>
          <a:xfrm>
            <a:off x="3581424" y="4378969"/>
            <a:ext cx="272382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[Co</a:t>
            </a:r>
            <a:r>
              <a:rPr lang="en-GB" baseline="-25000" dirty="0" smtClean="0"/>
              <a:t>2</a:t>
            </a:r>
            <a:r>
              <a:rPr lang="en-GB" dirty="0" smtClean="0"/>
              <a:t>(CO)</a:t>
            </a:r>
            <a:r>
              <a:rPr lang="en-GB" baseline="-25000" dirty="0" smtClean="0"/>
              <a:t>7</a:t>
            </a:r>
            <a:r>
              <a:rPr lang="en-GB" dirty="0"/>
              <a:t>(Ph</a:t>
            </a:r>
            <a:r>
              <a:rPr lang="en-GB" baseline="-25000" dirty="0"/>
              <a:t>2</a:t>
            </a:r>
            <a:r>
              <a:rPr lang="en-GB" dirty="0"/>
              <a:t>C</a:t>
            </a:r>
            <a:r>
              <a:rPr lang="en-GB" baseline="-25000" dirty="0"/>
              <a:t>2</a:t>
            </a:r>
            <a:r>
              <a:rPr lang="en-GB" dirty="0"/>
              <a:t>)</a:t>
            </a:r>
            <a:r>
              <a:rPr lang="en-GB" dirty="0" smtClean="0"/>
              <a:t>] +  CO</a:t>
            </a:r>
            <a:endParaRPr lang="en-GB" dirty="0"/>
          </a:p>
        </p:txBody>
      </p:sp>
      <p:cxnSp>
        <p:nvCxnSpPr>
          <p:cNvPr id="29" name="Gerade Verbindung mit Pfeil 28"/>
          <p:cNvCxnSpPr/>
          <p:nvPr/>
        </p:nvCxnSpPr>
        <p:spPr bwMode="auto">
          <a:xfrm>
            <a:off x="2870648" y="4563635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cxnSp>
        <p:nvCxnSpPr>
          <p:cNvPr id="30" name="Gerade Verbindung mit Pfeil 29"/>
          <p:cNvCxnSpPr/>
          <p:nvPr/>
        </p:nvCxnSpPr>
        <p:spPr bwMode="auto">
          <a:xfrm flipH="1">
            <a:off x="2771839" y="4645697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31" name="Textfeld 30"/>
          <p:cNvSpPr txBox="1"/>
          <p:nvPr/>
        </p:nvSpPr>
        <p:spPr>
          <a:xfrm>
            <a:off x="2975895" y="4199393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sp>
        <p:nvSpPr>
          <p:cNvPr id="32" name="Textfeld 31"/>
          <p:cNvSpPr txBox="1"/>
          <p:nvPr/>
        </p:nvSpPr>
        <p:spPr>
          <a:xfrm>
            <a:off x="5764513" y="4688741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/>
              <a:t>2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2983573" y="4601481"/>
            <a:ext cx="43633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-1</a:t>
            </a:r>
            <a:endParaRPr lang="en-GB" baseline="-25000" dirty="0"/>
          </a:p>
        </p:txBody>
      </p:sp>
      <p:cxnSp>
        <p:nvCxnSpPr>
          <p:cNvPr id="35" name="Gerade Verbindung mit Pfeil 34"/>
          <p:cNvCxnSpPr/>
          <p:nvPr/>
        </p:nvCxnSpPr>
        <p:spPr bwMode="auto">
          <a:xfrm>
            <a:off x="5656714" y="5061692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36" name="Rechteck 35"/>
          <p:cNvSpPr/>
          <p:nvPr/>
        </p:nvSpPr>
        <p:spPr>
          <a:xfrm>
            <a:off x="6304786" y="4873407"/>
            <a:ext cx="2659702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/>
              <a:t>[Co</a:t>
            </a:r>
            <a:r>
              <a:rPr lang="en-GB" baseline="-25000" dirty="0"/>
              <a:t>2</a:t>
            </a:r>
            <a:r>
              <a:rPr lang="en-GB" dirty="0"/>
              <a:t>(CO)</a:t>
            </a:r>
            <a:r>
              <a:rPr lang="en-GB" baseline="-25000" dirty="0"/>
              <a:t>6</a:t>
            </a:r>
            <a:r>
              <a:rPr lang="en-GB" dirty="0"/>
              <a:t>(Ph</a:t>
            </a:r>
            <a:r>
              <a:rPr lang="en-GB" baseline="-25000" dirty="0"/>
              <a:t>2</a:t>
            </a:r>
            <a:r>
              <a:rPr lang="en-GB" dirty="0"/>
              <a:t>C</a:t>
            </a:r>
            <a:r>
              <a:rPr lang="en-GB" baseline="-25000" dirty="0"/>
              <a:t>2</a:t>
            </a:r>
            <a:r>
              <a:rPr lang="en-GB" dirty="0" smtClean="0"/>
              <a:t>)] + CO</a:t>
            </a:r>
            <a:endParaRPr lang="en-GB" dirty="0"/>
          </a:p>
        </p:txBody>
      </p:sp>
      <p:sp>
        <p:nvSpPr>
          <p:cNvPr id="37" name="Rechteck 36"/>
          <p:cNvSpPr/>
          <p:nvPr/>
        </p:nvSpPr>
        <p:spPr>
          <a:xfrm>
            <a:off x="658459" y="4368897"/>
            <a:ext cx="2159566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Co</a:t>
            </a:r>
            <a:r>
              <a:rPr lang="en-GB" baseline="-25000" dirty="0" smtClean="0"/>
              <a:t>2</a:t>
            </a:r>
            <a:r>
              <a:rPr lang="en-GB" dirty="0" smtClean="0"/>
              <a:t>(CO)</a:t>
            </a:r>
            <a:r>
              <a:rPr lang="en-GB" baseline="-25000" dirty="0"/>
              <a:t>8</a:t>
            </a:r>
            <a:r>
              <a:rPr lang="en-GB" dirty="0" smtClean="0"/>
              <a:t>] + </a:t>
            </a:r>
            <a:r>
              <a:rPr lang="en-GB" dirty="0"/>
              <a:t>Ph</a:t>
            </a:r>
            <a:r>
              <a:rPr lang="en-GB" baseline="-25000" dirty="0"/>
              <a:t>2</a:t>
            </a:r>
            <a:r>
              <a:rPr lang="en-GB" dirty="0"/>
              <a:t>C</a:t>
            </a:r>
            <a:r>
              <a:rPr lang="en-GB" baseline="-25000" dirty="0"/>
              <a:t>2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3660052" y="4902261"/>
            <a:ext cx="205056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[Co</a:t>
            </a:r>
            <a:r>
              <a:rPr lang="en-GB" baseline="-25000" dirty="0" smtClean="0"/>
              <a:t>2</a:t>
            </a:r>
            <a:r>
              <a:rPr lang="en-GB" dirty="0" smtClean="0"/>
              <a:t>(CO)</a:t>
            </a:r>
            <a:r>
              <a:rPr lang="en-GB" baseline="-25000" dirty="0" smtClean="0"/>
              <a:t>7</a:t>
            </a:r>
            <a:r>
              <a:rPr lang="en-GB" dirty="0"/>
              <a:t>(Ph</a:t>
            </a:r>
            <a:r>
              <a:rPr lang="en-GB" baseline="-25000" dirty="0"/>
              <a:t>2</a:t>
            </a:r>
            <a:r>
              <a:rPr lang="en-GB" dirty="0"/>
              <a:t>C</a:t>
            </a:r>
            <a:r>
              <a:rPr lang="en-GB" baseline="-25000" dirty="0"/>
              <a:t>2</a:t>
            </a:r>
            <a:r>
              <a:rPr lang="en-GB" dirty="0" smtClean="0"/>
              <a:t>)]</a:t>
            </a:r>
            <a:endParaRPr lang="en-GB" dirty="0"/>
          </a:p>
        </p:txBody>
      </p:sp>
      <p:sp>
        <p:nvSpPr>
          <p:cNvPr id="39" name="Textfeld 38"/>
          <p:cNvSpPr txBox="1"/>
          <p:nvPr/>
        </p:nvSpPr>
        <p:spPr>
          <a:xfrm>
            <a:off x="537230" y="3950450"/>
            <a:ext cx="95410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Path 2:</a:t>
            </a:r>
            <a:endParaRPr lang="en-GB" dirty="0"/>
          </a:p>
        </p:txBody>
      </p:sp>
      <p:sp>
        <p:nvSpPr>
          <p:cNvPr id="41" name="Textfeld 40"/>
          <p:cNvSpPr txBox="1"/>
          <p:nvPr/>
        </p:nvSpPr>
        <p:spPr>
          <a:xfrm>
            <a:off x="1972570" y="5556463"/>
            <a:ext cx="542552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can we kinetically differentiate the two possibilities?</a:t>
            </a:r>
            <a:endParaRPr lang="en-GB" dirty="0"/>
          </a:p>
        </p:txBody>
      </p:sp>
      <p:sp>
        <p:nvSpPr>
          <p:cNvPr id="42" name="Textfeld 41"/>
          <p:cNvSpPr txBox="1"/>
          <p:nvPr/>
        </p:nvSpPr>
        <p:spPr>
          <a:xfrm>
            <a:off x="4072812" y="6025044"/>
            <a:ext cx="130035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rate laws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7423893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114</a:t>
            </a:fld>
            <a:endParaRPr lang="en-GB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0" y="269526"/>
            <a:ext cx="9149680" cy="360040"/>
          </a:xfrm>
        </p:spPr>
        <p:txBody>
          <a:bodyPr/>
          <a:lstStyle/>
          <a:p>
            <a:r>
              <a:rPr lang="en-GB" sz="2400" dirty="0" smtClean="0"/>
              <a:t>Deduction of Mechanisms</a:t>
            </a:r>
            <a:endParaRPr lang="en-GB" sz="2400" dirty="0"/>
          </a:p>
        </p:txBody>
      </p:sp>
      <p:sp>
        <p:nvSpPr>
          <p:cNvPr id="6" name="Textfeld 5"/>
          <p:cNvSpPr txBox="1"/>
          <p:nvPr/>
        </p:nvSpPr>
        <p:spPr>
          <a:xfrm>
            <a:off x="542998" y="1194288"/>
            <a:ext cx="95410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Path 1: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1541867" y="1196752"/>
            <a:ext cx="114967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Co</a:t>
            </a:r>
            <a:r>
              <a:rPr lang="en-GB" baseline="-25000" dirty="0" smtClean="0"/>
              <a:t>2</a:t>
            </a:r>
            <a:r>
              <a:rPr lang="en-GB" dirty="0" smtClean="0"/>
              <a:t>(CO)</a:t>
            </a:r>
            <a:r>
              <a:rPr lang="en-GB" baseline="-25000" dirty="0" smtClean="0"/>
              <a:t>8</a:t>
            </a:r>
            <a:endParaRPr lang="en-GB" baseline="-25000" dirty="0"/>
          </a:p>
        </p:txBody>
      </p:sp>
      <p:sp>
        <p:nvSpPr>
          <p:cNvPr id="8" name="Textfeld 7"/>
          <p:cNvSpPr txBox="1"/>
          <p:nvPr/>
        </p:nvSpPr>
        <p:spPr>
          <a:xfrm>
            <a:off x="3491880" y="1196752"/>
            <a:ext cx="188705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[Co</a:t>
            </a:r>
            <a:r>
              <a:rPr lang="en-GB" baseline="-25000" dirty="0" smtClean="0"/>
              <a:t>2</a:t>
            </a:r>
            <a:r>
              <a:rPr lang="en-GB" dirty="0" smtClean="0"/>
              <a:t>(CO)</a:t>
            </a:r>
            <a:r>
              <a:rPr lang="en-GB" baseline="-25000" dirty="0"/>
              <a:t>7</a:t>
            </a:r>
            <a:r>
              <a:rPr lang="en-GB" dirty="0" smtClean="0"/>
              <a:t> +  CO</a:t>
            </a:r>
            <a:endParaRPr lang="en-GB" dirty="0"/>
          </a:p>
        </p:txBody>
      </p:sp>
      <p:cxnSp>
        <p:nvCxnSpPr>
          <p:cNvPr id="9" name="Gerade Verbindung mit Pfeil 8"/>
          <p:cNvCxnSpPr/>
          <p:nvPr/>
        </p:nvCxnSpPr>
        <p:spPr bwMode="auto">
          <a:xfrm>
            <a:off x="2781104" y="1381418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cxnSp>
        <p:nvCxnSpPr>
          <p:cNvPr id="10" name="Gerade Verbindung mit Pfeil 9"/>
          <p:cNvCxnSpPr/>
          <p:nvPr/>
        </p:nvCxnSpPr>
        <p:spPr bwMode="auto">
          <a:xfrm flipH="1">
            <a:off x="2682295" y="1463480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11" name="Textfeld 10"/>
          <p:cNvSpPr txBox="1"/>
          <p:nvPr/>
        </p:nvSpPr>
        <p:spPr>
          <a:xfrm>
            <a:off x="2886351" y="1017176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sp>
        <p:nvSpPr>
          <p:cNvPr id="12" name="Textfeld 11"/>
          <p:cNvSpPr txBox="1"/>
          <p:nvPr/>
        </p:nvSpPr>
        <p:spPr>
          <a:xfrm>
            <a:off x="5674969" y="1506524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/>
              <a:t>2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894029" y="1419264"/>
            <a:ext cx="43633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-1</a:t>
            </a:r>
            <a:endParaRPr lang="en-GB" baseline="-25000" dirty="0"/>
          </a:p>
        </p:txBody>
      </p:sp>
      <p:sp>
        <p:nvSpPr>
          <p:cNvPr id="14" name="Rechteck 13"/>
          <p:cNvSpPr/>
          <p:nvPr/>
        </p:nvSpPr>
        <p:spPr>
          <a:xfrm>
            <a:off x="3492563" y="1694809"/>
            <a:ext cx="2159566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Co</a:t>
            </a:r>
            <a:r>
              <a:rPr lang="en-GB" baseline="-25000" dirty="0" smtClean="0"/>
              <a:t>2</a:t>
            </a:r>
            <a:r>
              <a:rPr lang="en-GB" dirty="0" smtClean="0"/>
              <a:t>(CO)</a:t>
            </a:r>
            <a:r>
              <a:rPr lang="en-GB" baseline="-25000" dirty="0" smtClean="0"/>
              <a:t>7</a:t>
            </a:r>
            <a:r>
              <a:rPr lang="en-GB" dirty="0" smtClean="0"/>
              <a:t>] + </a:t>
            </a:r>
            <a:r>
              <a:rPr lang="en-GB" dirty="0"/>
              <a:t>Ph</a:t>
            </a:r>
            <a:r>
              <a:rPr lang="en-GB" baseline="-25000" dirty="0"/>
              <a:t>2</a:t>
            </a:r>
            <a:r>
              <a:rPr lang="en-GB" dirty="0"/>
              <a:t>C</a:t>
            </a:r>
            <a:r>
              <a:rPr lang="en-GB" baseline="-25000" dirty="0"/>
              <a:t>2</a:t>
            </a:r>
          </a:p>
        </p:txBody>
      </p:sp>
      <p:cxnSp>
        <p:nvCxnSpPr>
          <p:cNvPr id="15" name="Gerade Verbindung mit Pfeil 14"/>
          <p:cNvCxnSpPr/>
          <p:nvPr/>
        </p:nvCxnSpPr>
        <p:spPr bwMode="auto">
          <a:xfrm>
            <a:off x="5567170" y="1879475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16" name="Rechteck 15"/>
          <p:cNvSpPr/>
          <p:nvPr/>
        </p:nvSpPr>
        <p:spPr>
          <a:xfrm>
            <a:off x="6215242" y="1691190"/>
            <a:ext cx="2659702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/>
              <a:t>[Co</a:t>
            </a:r>
            <a:r>
              <a:rPr lang="en-GB" baseline="-25000" dirty="0"/>
              <a:t>2</a:t>
            </a:r>
            <a:r>
              <a:rPr lang="en-GB" dirty="0"/>
              <a:t>(CO)</a:t>
            </a:r>
            <a:r>
              <a:rPr lang="en-GB" baseline="-25000" dirty="0"/>
              <a:t>6</a:t>
            </a:r>
            <a:r>
              <a:rPr lang="en-GB" dirty="0"/>
              <a:t>(Ph</a:t>
            </a:r>
            <a:r>
              <a:rPr lang="en-GB" baseline="-25000" dirty="0"/>
              <a:t>2</a:t>
            </a:r>
            <a:r>
              <a:rPr lang="en-GB" dirty="0"/>
              <a:t>C</a:t>
            </a:r>
            <a:r>
              <a:rPr lang="en-GB" baseline="-25000" dirty="0"/>
              <a:t>2</a:t>
            </a:r>
            <a:r>
              <a:rPr lang="en-GB" dirty="0" smtClean="0"/>
              <a:t>)] + CO</a:t>
            </a:r>
            <a:endParaRPr lang="en-GB" dirty="0"/>
          </a:p>
        </p:txBody>
      </p:sp>
      <p:sp>
        <p:nvSpPr>
          <p:cNvPr id="17" name="Textfeld 16"/>
          <p:cNvSpPr txBox="1"/>
          <p:nvPr/>
        </p:nvSpPr>
        <p:spPr>
          <a:xfrm>
            <a:off x="3587191" y="2652467"/>
            <a:ext cx="272382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[Co</a:t>
            </a:r>
            <a:r>
              <a:rPr lang="en-GB" baseline="-25000" dirty="0" smtClean="0"/>
              <a:t>2</a:t>
            </a:r>
            <a:r>
              <a:rPr lang="en-GB" dirty="0" smtClean="0"/>
              <a:t>(CO)</a:t>
            </a:r>
            <a:r>
              <a:rPr lang="en-GB" baseline="-25000" dirty="0" smtClean="0"/>
              <a:t>7</a:t>
            </a:r>
            <a:r>
              <a:rPr lang="en-GB" dirty="0"/>
              <a:t>(Ph</a:t>
            </a:r>
            <a:r>
              <a:rPr lang="en-GB" baseline="-25000" dirty="0"/>
              <a:t>2</a:t>
            </a:r>
            <a:r>
              <a:rPr lang="en-GB" dirty="0"/>
              <a:t>C</a:t>
            </a:r>
            <a:r>
              <a:rPr lang="en-GB" baseline="-25000" dirty="0"/>
              <a:t>2</a:t>
            </a:r>
            <a:r>
              <a:rPr lang="en-GB" dirty="0"/>
              <a:t>)</a:t>
            </a:r>
            <a:r>
              <a:rPr lang="en-GB" dirty="0" smtClean="0"/>
              <a:t>] +  CO</a:t>
            </a:r>
            <a:endParaRPr lang="en-GB" dirty="0"/>
          </a:p>
        </p:txBody>
      </p:sp>
      <p:cxnSp>
        <p:nvCxnSpPr>
          <p:cNvPr id="18" name="Gerade Verbindung mit Pfeil 17"/>
          <p:cNvCxnSpPr/>
          <p:nvPr/>
        </p:nvCxnSpPr>
        <p:spPr bwMode="auto">
          <a:xfrm>
            <a:off x="2876415" y="2837133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cxnSp>
        <p:nvCxnSpPr>
          <p:cNvPr id="19" name="Gerade Verbindung mit Pfeil 18"/>
          <p:cNvCxnSpPr/>
          <p:nvPr/>
        </p:nvCxnSpPr>
        <p:spPr bwMode="auto">
          <a:xfrm flipH="1">
            <a:off x="2777606" y="2919195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20" name="Textfeld 19"/>
          <p:cNvSpPr txBox="1"/>
          <p:nvPr/>
        </p:nvSpPr>
        <p:spPr>
          <a:xfrm>
            <a:off x="2981662" y="2472891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sp>
        <p:nvSpPr>
          <p:cNvPr id="21" name="Textfeld 20"/>
          <p:cNvSpPr txBox="1"/>
          <p:nvPr/>
        </p:nvSpPr>
        <p:spPr>
          <a:xfrm>
            <a:off x="5770280" y="2962239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/>
              <a:t>2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2989340" y="2874979"/>
            <a:ext cx="43633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-1</a:t>
            </a:r>
            <a:endParaRPr lang="en-GB" baseline="-25000" dirty="0"/>
          </a:p>
        </p:txBody>
      </p:sp>
      <p:cxnSp>
        <p:nvCxnSpPr>
          <p:cNvPr id="23" name="Gerade Verbindung mit Pfeil 22"/>
          <p:cNvCxnSpPr/>
          <p:nvPr/>
        </p:nvCxnSpPr>
        <p:spPr bwMode="auto">
          <a:xfrm>
            <a:off x="5662481" y="3335190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24" name="Rechteck 23"/>
          <p:cNvSpPr/>
          <p:nvPr/>
        </p:nvSpPr>
        <p:spPr>
          <a:xfrm>
            <a:off x="6310553" y="3146905"/>
            <a:ext cx="2659702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/>
              <a:t>[Co</a:t>
            </a:r>
            <a:r>
              <a:rPr lang="en-GB" baseline="-25000" dirty="0"/>
              <a:t>2</a:t>
            </a:r>
            <a:r>
              <a:rPr lang="en-GB" dirty="0"/>
              <a:t>(CO)</a:t>
            </a:r>
            <a:r>
              <a:rPr lang="en-GB" baseline="-25000" dirty="0"/>
              <a:t>6</a:t>
            </a:r>
            <a:r>
              <a:rPr lang="en-GB" dirty="0"/>
              <a:t>(Ph</a:t>
            </a:r>
            <a:r>
              <a:rPr lang="en-GB" baseline="-25000" dirty="0"/>
              <a:t>2</a:t>
            </a:r>
            <a:r>
              <a:rPr lang="en-GB" dirty="0"/>
              <a:t>C</a:t>
            </a:r>
            <a:r>
              <a:rPr lang="en-GB" baseline="-25000" dirty="0"/>
              <a:t>2</a:t>
            </a:r>
            <a:r>
              <a:rPr lang="en-GB" dirty="0" smtClean="0"/>
              <a:t>)] + CO</a:t>
            </a:r>
            <a:endParaRPr lang="en-GB" dirty="0"/>
          </a:p>
        </p:txBody>
      </p:sp>
      <p:sp>
        <p:nvSpPr>
          <p:cNvPr id="25" name="Rechteck 24"/>
          <p:cNvSpPr/>
          <p:nvPr/>
        </p:nvSpPr>
        <p:spPr>
          <a:xfrm>
            <a:off x="664226" y="2642395"/>
            <a:ext cx="2159566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Co</a:t>
            </a:r>
            <a:r>
              <a:rPr lang="en-GB" baseline="-25000" dirty="0" smtClean="0"/>
              <a:t>2</a:t>
            </a:r>
            <a:r>
              <a:rPr lang="en-GB" dirty="0" smtClean="0"/>
              <a:t>(CO)</a:t>
            </a:r>
            <a:r>
              <a:rPr lang="en-GB" baseline="-25000" dirty="0"/>
              <a:t>8</a:t>
            </a:r>
            <a:r>
              <a:rPr lang="en-GB" dirty="0" smtClean="0"/>
              <a:t>] + </a:t>
            </a:r>
            <a:r>
              <a:rPr lang="en-GB" dirty="0"/>
              <a:t>Ph</a:t>
            </a:r>
            <a:r>
              <a:rPr lang="en-GB" baseline="-25000" dirty="0"/>
              <a:t>2</a:t>
            </a:r>
            <a:r>
              <a:rPr lang="en-GB" dirty="0"/>
              <a:t>C</a:t>
            </a:r>
            <a:r>
              <a:rPr lang="en-GB" baseline="-25000" dirty="0"/>
              <a:t>2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3665819" y="3175759"/>
            <a:ext cx="205056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[Co</a:t>
            </a:r>
            <a:r>
              <a:rPr lang="en-GB" baseline="-25000" dirty="0" smtClean="0"/>
              <a:t>2</a:t>
            </a:r>
            <a:r>
              <a:rPr lang="en-GB" dirty="0" smtClean="0"/>
              <a:t>(CO)</a:t>
            </a:r>
            <a:r>
              <a:rPr lang="en-GB" baseline="-25000" dirty="0" smtClean="0"/>
              <a:t>7</a:t>
            </a:r>
            <a:r>
              <a:rPr lang="en-GB" dirty="0"/>
              <a:t>(Ph</a:t>
            </a:r>
            <a:r>
              <a:rPr lang="en-GB" baseline="-25000" dirty="0"/>
              <a:t>2</a:t>
            </a:r>
            <a:r>
              <a:rPr lang="en-GB" dirty="0"/>
              <a:t>C</a:t>
            </a:r>
            <a:r>
              <a:rPr lang="en-GB" baseline="-25000" dirty="0"/>
              <a:t>2</a:t>
            </a:r>
            <a:r>
              <a:rPr lang="en-GB" dirty="0" smtClean="0"/>
              <a:t>)]</a:t>
            </a:r>
            <a:endParaRPr lang="en-GB" dirty="0"/>
          </a:p>
        </p:txBody>
      </p:sp>
      <p:sp>
        <p:nvSpPr>
          <p:cNvPr id="27" name="Textfeld 26"/>
          <p:cNvSpPr txBox="1"/>
          <p:nvPr/>
        </p:nvSpPr>
        <p:spPr>
          <a:xfrm>
            <a:off x="542997" y="2223948"/>
            <a:ext cx="95410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Path 2:</a:t>
            </a:r>
            <a:endParaRPr lang="en-GB" dirty="0"/>
          </a:p>
        </p:txBody>
      </p:sp>
      <p:sp>
        <p:nvSpPr>
          <p:cNvPr id="28" name="Textfeld 27"/>
          <p:cNvSpPr txBox="1"/>
          <p:nvPr/>
        </p:nvSpPr>
        <p:spPr>
          <a:xfrm>
            <a:off x="3031232" y="4890844"/>
            <a:ext cx="318548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experimental observations:</a:t>
            </a:r>
            <a:endParaRPr lang="en-GB" b="1" dirty="0"/>
          </a:p>
        </p:txBody>
      </p:sp>
      <p:pic>
        <p:nvPicPr>
          <p:cNvPr id="29" name="Grafik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585" y="3526518"/>
            <a:ext cx="2774853" cy="31929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5295" y="3615361"/>
            <a:ext cx="2732736" cy="30947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7122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 bwMode="auto">
          <a:xfrm>
            <a:off x="1023020" y="1699409"/>
            <a:ext cx="6357292" cy="93186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err="1" smtClean="0"/>
              <a:t>Some</a:t>
            </a:r>
            <a:r>
              <a:rPr lang="de-CH" dirty="0" smtClean="0"/>
              <a:t> Basic </a:t>
            </a:r>
            <a:r>
              <a:rPr lang="de-CH" dirty="0" err="1" smtClean="0"/>
              <a:t>Concepts</a:t>
            </a:r>
            <a:endParaRPr lang="de-CH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801395" y="1115452"/>
            <a:ext cx="65069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GB" b="1" dirty="0" smtClean="0"/>
              <a:t>4) Simultaneous </a:t>
            </a:r>
            <a:r>
              <a:rPr lang="en-GB" b="1" dirty="0"/>
              <a:t>b</a:t>
            </a:r>
            <a:r>
              <a:rPr lang="en-GB" b="1" dirty="0" smtClean="0"/>
              <a:t>reaking and making of two bonds (rare)</a:t>
            </a:r>
            <a:endParaRPr lang="en-GB" b="1" dirty="0"/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5071487"/>
              </p:ext>
            </p:extLst>
          </p:nvPr>
        </p:nvGraphicFramePr>
        <p:xfrm>
          <a:off x="1159822" y="1699409"/>
          <a:ext cx="6121400" cy="93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36" name="CS ChemDraw Drawing" r:id="rId3" imgW="4903952" imgH="746309" progId="ChemDraw.Document.6.0">
                  <p:embed/>
                </p:oleObj>
              </mc:Choice>
              <mc:Fallback>
                <p:oleObj name="CS ChemDraw Drawing" r:id="rId3" imgW="4903952" imgH="746309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9822" y="1699409"/>
                        <a:ext cx="6121400" cy="931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800225" y="3060759"/>
            <a:ext cx="6657975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GB" b="1" dirty="0" smtClean="0"/>
              <a:t>Characteristics</a:t>
            </a:r>
            <a:r>
              <a:rPr lang="en-GB" dirty="0" smtClean="0"/>
              <a:t> of elementary reactions:</a:t>
            </a:r>
          </a:p>
          <a:p>
            <a:pPr eaLnBrk="0" hangingPunct="0"/>
            <a:endParaRPr lang="en-GB" b="1" dirty="0" smtClean="0"/>
          </a:p>
          <a:p>
            <a:pPr eaLnBrk="0" hangingPunct="0"/>
            <a:r>
              <a:rPr lang="en-GB" b="1" dirty="0" smtClean="0"/>
              <a:t>Molecularity</a:t>
            </a:r>
            <a:r>
              <a:rPr lang="en-GB" dirty="0" smtClean="0"/>
              <a:t> rarely exceeds 3 (</a:t>
            </a:r>
            <a:r>
              <a:rPr lang="en-GB" dirty="0"/>
              <a:t>see also below)</a:t>
            </a:r>
            <a:endParaRPr lang="en-GB" dirty="0" smtClean="0"/>
          </a:p>
          <a:p>
            <a:pPr eaLnBrk="0" hangingPunct="0"/>
            <a:endParaRPr lang="en-GB" dirty="0" smtClean="0"/>
          </a:p>
          <a:p>
            <a:pPr eaLnBrk="0" hangingPunct="0"/>
            <a:r>
              <a:rPr lang="en-GB" dirty="0" smtClean="0"/>
              <a:t>	4 I</a:t>
            </a:r>
            <a:r>
              <a:rPr lang="en-GB" baseline="-25000" dirty="0" smtClean="0"/>
              <a:t>2</a:t>
            </a:r>
            <a:r>
              <a:rPr lang="en-GB" dirty="0" smtClean="0"/>
              <a:t> + S</a:t>
            </a:r>
            <a:r>
              <a:rPr lang="en-GB" baseline="-25000" dirty="0" smtClean="0"/>
              <a:t>2</a:t>
            </a:r>
            <a:r>
              <a:rPr lang="en-GB" dirty="0" smtClean="0"/>
              <a:t>O</a:t>
            </a:r>
            <a:r>
              <a:rPr lang="en-GB" baseline="-25000" dirty="0" smtClean="0"/>
              <a:t>3</a:t>
            </a:r>
            <a:r>
              <a:rPr lang="en-GB" baseline="30000" dirty="0" smtClean="0"/>
              <a:t>2-</a:t>
            </a:r>
            <a:r>
              <a:rPr lang="en-GB" dirty="0" smtClean="0"/>
              <a:t> + 10 OH</a:t>
            </a:r>
            <a:r>
              <a:rPr lang="en-GB" baseline="30000" dirty="0" smtClean="0"/>
              <a:t>- </a:t>
            </a:r>
            <a:r>
              <a:rPr lang="en-GB" dirty="0" smtClean="0"/>
              <a:t> </a:t>
            </a:r>
            <a:r>
              <a:rPr lang="en-GB" dirty="0" smtClean="0">
                <a:sym typeface="Symbol" pitchFamily="18" charset="2"/>
              </a:rPr>
              <a:t></a:t>
            </a:r>
            <a:r>
              <a:rPr lang="en-GB" dirty="0" smtClean="0"/>
              <a:t>  8 I</a:t>
            </a:r>
            <a:r>
              <a:rPr lang="en-GB" baseline="30000" dirty="0" smtClean="0"/>
              <a:t>-</a:t>
            </a:r>
            <a:r>
              <a:rPr lang="en-GB" dirty="0" smtClean="0"/>
              <a:t> + 2 SO</a:t>
            </a:r>
            <a:r>
              <a:rPr lang="en-GB" baseline="-25000" dirty="0" smtClean="0"/>
              <a:t>4</a:t>
            </a:r>
            <a:r>
              <a:rPr lang="en-GB" baseline="30000" dirty="0" smtClean="0"/>
              <a:t>2-</a:t>
            </a:r>
            <a:r>
              <a:rPr lang="en-GB" dirty="0" smtClean="0"/>
              <a:t> + 5 H</a:t>
            </a:r>
            <a:r>
              <a:rPr lang="en-GB" baseline="-25000" dirty="0" smtClean="0"/>
              <a:t>2</a:t>
            </a:r>
            <a:r>
              <a:rPr lang="en-GB" dirty="0" smtClean="0"/>
              <a:t>O</a:t>
            </a:r>
          </a:p>
          <a:p>
            <a:pPr eaLnBrk="0" hangingPunct="0"/>
            <a:r>
              <a:rPr lang="en-GB" dirty="0" smtClean="0"/>
              <a:t>	</a:t>
            </a:r>
          </a:p>
          <a:p>
            <a:pPr eaLnBrk="0" hangingPunct="0"/>
            <a:r>
              <a:rPr lang="en-GB" dirty="0" smtClean="0"/>
              <a:t>	no an elementary reaction, multi-step</a:t>
            </a:r>
            <a:endParaRPr lang="en-GB" b="1" dirty="0" smtClean="0"/>
          </a:p>
        </p:txBody>
      </p:sp>
      <p:sp>
        <p:nvSpPr>
          <p:cNvPr id="9" name="Pfeil nach rechts 8"/>
          <p:cNvSpPr>
            <a:spLocks noChangeArrowheads="1"/>
          </p:cNvSpPr>
          <p:nvPr/>
        </p:nvSpPr>
        <p:spPr bwMode="auto">
          <a:xfrm>
            <a:off x="807120" y="5566969"/>
            <a:ext cx="215900" cy="142875"/>
          </a:xfrm>
          <a:prstGeom prst="rightArrow">
            <a:avLst>
              <a:gd name="adj1" fmla="val 50000"/>
              <a:gd name="adj2" fmla="val 5037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/>
          <a:lstStyle/>
          <a:p>
            <a:pPr eaLnBrk="0" hangingPunct="0"/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1023020" y="5453740"/>
            <a:ext cx="784060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Structural and electronic changes</a:t>
            </a:r>
            <a:r>
              <a:rPr lang="en-GB" dirty="0" smtClean="0"/>
              <a:t> in an elementary step should be small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77755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err="1" smtClean="0"/>
              <a:t>Some</a:t>
            </a:r>
            <a:r>
              <a:rPr lang="de-CH" dirty="0" smtClean="0"/>
              <a:t> Basic </a:t>
            </a:r>
            <a:r>
              <a:rPr lang="de-CH" dirty="0" err="1" smtClean="0"/>
              <a:t>Concepts</a:t>
            </a:r>
            <a:endParaRPr lang="de-CH" dirty="0"/>
          </a:p>
        </p:txBody>
      </p:sp>
      <p:sp>
        <p:nvSpPr>
          <p:cNvPr id="8" name="Textfeld 7"/>
          <p:cNvSpPr txBox="1"/>
          <p:nvPr/>
        </p:nvSpPr>
        <p:spPr>
          <a:xfrm>
            <a:off x="418735" y="822681"/>
            <a:ext cx="5942717" cy="133882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 smtClean="0"/>
              <a:t>Reaction profile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The reaction profile describes the potential energy of a 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chemical system as a function of the reaction coordinate</a:t>
            </a:r>
            <a:endParaRPr lang="en-GB" dirty="0"/>
          </a:p>
        </p:txBody>
      </p:sp>
      <p:grpSp>
        <p:nvGrpSpPr>
          <p:cNvPr id="44" name="Gruppieren 43"/>
          <p:cNvGrpSpPr/>
          <p:nvPr/>
        </p:nvGrpSpPr>
        <p:grpSpPr>
          <a:xfrm>
            <a:off x="5956686" y="2060848"/>
            <a:ext cx="2791778" cy="2764028"/>
            <a:chOff x="5594414" y="2296834"/>
            <a:chExt cx="2791778" cy="2764028"/>
          </a:xfrm>
        </p:grpSpPr>
        <p:sp>
          <p:nvSpPr>
            <p:cNvPr id="40" name="Rechteck 39"/>
            <p:cNvSpPr/>
            <p:nvPr/>
          </p:nvSpPr>
          <p:spPr bwMode="auto">
            <a:xfrm>
              <a:off x="5652120" y="2296834"/>
              <a:ext cx="2734072" cy="27284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39" name="Gruppieren 38"/>
            <p:cNvGrpSpPr/>
            <p:nvPr/>
          </p:nvGrpSpPr>
          <p:grpSpPr>
            <a:xfrm>
              <a:off x="5832140" y="2400921"/>
              <a:ext cx="2520280" cy="2520280"/>
              <a:chOff x="4501950" y="1196752"/>
              <a:chExt cx="2520280" cy="2520280"/>
            </a:xfrm>
            <a:noFill/>
          </p:grpSpPr>
          <p:sp>
            <p:nvSpPr>
              <p:cNvPr id="26" name="Freihandform 25"/>
              <p:cNvSpPr/>
              <p:nvPr/>
            </p:nvSpPr>
            <p:spPr bwMode="auto">
              <a:xfrm>
                <a:off x="4606734" y="1340768"/>
                <a:ext cx="2085654" cy="2124692"/>
              </a:xfrm>
              <a:custGeom>
                <a:avLst/>
                <a:gdLst>
                  <a:gd name="connsiteX0" fmla="*/ 0 w 2085654"/>
                  <a:gd name="connsiteY0" fmla="*/ 1039531 h 2124692"/>
                  <a:gd name="connsiteX1" fmla="*/ 482885 w 2085654"/>
                  <a:gd name="connsiteY1" fmla="*/ 905967 h 2124692"/>
                  <a:gd name="connsiteX2" fmla="*/ 976045 w 2085654"/>
                  <a:gd name="connsiteY2" fmla="*/ 1841 h 2124692"/>
                  <a:gd name="connsiteX3" fmla="*/ 1315092 w 2085654"/>
                  <a:gd name="connsiteY3" fmla="*/ 1173095 h 2124692"/>
                  <a:gd name="connsiteX4" fmla="*/ 1705510 w 2085654"/>
                  <a:gd name="connsiteY4" fmla="*/ 1984754 h 2124692"/>
                  <a:gd name="connsiteX5" fmla="*/ 2085654 w 2085654"/>
                  <a:gd name="connsiteY5" fmla="*/ 2118318 h 212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85654" h="2124692">
                    <a:moveTo>
                      <a:pt x="0" y="1039531"/>
                    </a:moveTo>
                    <a:cubicBezTo>
                      <a:pt x="160105" y="1059223"/>
                      <a:pt x="320211" y="1078915"/>
                      <a:pt x="482885" y="905967"/>
                    </a:cubicBezTo>
                    <a:cubicBezTo>
                      <a:pt x="645559" y="733019"/>
                      <a:pt x="837344" y="-42680"/>
                      <a:pt x="976045" y="1841"/>
                    </a:cubicBezTo>
                    <a:cubicBezTo>
                      <a:pt x="1114746" y="46362"/>
                      <a:pt x="1193515" y="842609"/>
                      <a:pt x="1315092" y="1173095"/>
                    </a:cubicBezTo>
                    <a:cubicBezTo>
                      <a:pt x="1436670" y="1503581"/>
                      <a:pt x="1577083" y="1827217"/>
                      <a:pt x="1705510" y="1984754"/>
                    </a:cubicBezTo>
                    <a:cubicBezTo>
                      <a:pt x="1833937" y="2142291"/>
                      <a:pt x="1959795" y="2130304"/>
                      <a:pt x="2085654" y="2118318"/>
                    </a:cubicBezTo>
                  </a:path>
                </a:pathLst>
              </a:custGeom>
              <a:grp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31" name="Gerader Verbinder 30"/>
              <p:cNvCxnSpPr/>
              <p:nvPr/>
            </p:nvCxnSpPr>
            <p:spPr bwMode="auto">
              <a:xfrm>
                <a:off x="4572000" y="1196752"/>
                <a:ext cx="0" cy="2520280"/>
              </a:xfrm>
              <a:prstGeom prst="line">
                <a:avLst/>
              </a:prstGeom>
              <a:grp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" name="Gerader Verbinder 31"/>
              <p:cNvCxnSpPr/>
              <p:nvPr/>
            </p:nvCxnSpPr>
            <p:spPr bwMode="auto">
              <a:xfrm rot="16200000">
                <a:off x="5762090" y="2376568"/>
                <a:ext cx="0" cy="2520280"/>
              </a:xfrm>
              <a:prstGeom prst="line">
                <a:avLst/>
              </a:prstGeom>
              <a:grp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" name="Gerader Verbinder 33"/>
              <p:cNvCxnSpPr/>
              <p:nvPr/>
            </p:nvCxnSpPr>
            <p:spPr bwMode="auto">
              <a:xfrm>
                <a:off x="6476364" y="3452528"/>
                <a:ext cx="432048" cy="0"/>
              </a:xfrm>
              <a:prstGeom prst="line">
                <a:avLst/>
              </a:prstGeom>
              <a:grpFill/>
              <a:ln w="635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Gerader Verbinder 34"/>
              <p:cNvCxnSpPr/>
              <p:nvPr/>
            </p:nvCxnSpPr>
            <p:spPr bwMode="auto">
              <a:xfrm>
                <a:off x="4572000" y="2381265"/>
                <a:ext cx="288032" cy="11575"/>
              </a:xfrm>
              <a:prstGeom prst="line">
                <a:avLst/>
              </a:prstGeom>
              <a:grpFill/>
              <a:ln w="635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7" name="Textfeld 36"/>
              <p:cNvSpPr txBox="1"/>
              <p:nvPr/>
            </p:nvSpPr>
            <p:spPr>
              <a:xfrm>
                <a:off x="4501950" y="2370752"/>
                <a:ext cx="529312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A+B</a:t>
                </a:r>
                <a:endParaRPr lang="en-GB" sz="1400" dirty="0"/>
              </a:p>
            </p:txBody>
          </p:sp>
          <p:sp>
            <p:nvSpPr>
              <p:cNvPr id="38" name="Textfeld 37"/>
              <p:cNvSpPr txBox="1"/>
              <p:nvPr/>
            </p:nvSpPr>
            <p:spPr>
              <a:xfrm>
                <a:off x="6427732" y="3157683"/>
                <a:ext cx="548548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C+D</a:t>
                </a:r>
                <a:endParaRPr lang="en-GB" sz="1400" dirty="0"/>
              </a:p>
            </p:txBody>
          </p:sp>
        </p:grpSp>
        <p:sp>
          <p:nvSpPr>
            <p:cNvPr id="41" name="Textfeld 40"/>
            <p:cNvSpPr txBox="1"/>
            <p:nvPr/>
          </p:nvSpPr>
          <p:spPr>
            <a:xfrm rot="16200000">
              <a:off x="5019578" y="3481151"/>
              <a:ext cx="14574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p</a:t>
              </a:r>
              <a:r>
                <a:rPr lang="en-GB" sz="1400" dirty="0" smtClean="0">
                  <a:solidFill>
                    <a:srgbClr val="FF0000"/>
                  </a:solidFill>
                </a:rPr>
                <a:t>otential energy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6361452" y="4753085"/>
              <a:ext cx="17059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r</a:t>
              </a:r>
              <a:r>
                <a:rPr lang="en-GB" sz="1400" dirty="0" smtClean="0">
                  <a:solidFill>
                    <a:srgbClr val="FF0000"/>
                  </a:solidFill>
                </a:rPr>
                <a:t>eaction coordinate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3" name="Textfeld 42"/>
          <p:cNvSpPr txBox="1"/>
          <p:nvPr/>
        </p:nvSpPr>
        <p:spPr>
          <a:xfrm>
            <a:off x="437473" y="2627874"/>
            <a:ext cx="5429692" cy="133882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 smtClean="0"/>
              <a:t>Reaction coordinate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Describes the atomic movement during a reaction</a:t>
            </a:r>
          </a:p>
          <a:p>
            <a:pPr>
              <a:lnSpc>
                <a:spcPct val="150000"/>
              </a:lnSpc>
            </a:pPr>
            <a:r>
              <a:rPr lang="en-GB" dirty="0"/>
              <a:t>o</a:t>
            </a:r>
            <a:r>
              <a:rPr lang="en-GB" dirty="0" smtClean="0"/>
              <a:t>f reactants and products along the reaction profile</a:t>
            </a:r>
            <a:endParaRPr lang="en-GB" dirty="0"/>
          </a:p>
        </p:txBody>
      </p:sp>
      <p:sp>
        <p:nvSpPr>
          <p:cNvPr id="45" name="Freihandform 44"/>
          <p:cNvSpPr/>
          <p:nvPr/>
        </p:nvSpPr>
        <p:spPr bwMode="auto">
          <a:xfrm>
            <a:off x="1715406" y="4368641"/>
            <a:ext cx="1674687" cy="1417386"/>
          </a:xfrm>
          <a:custGeom>
            <a:avLst/>
            <a:gdLst>
              <a:gd name="connsiteX0" fmla="*/ 0 w 1674687"/>
              <a:gd name="connsiteY0" fmla="*/ 955018 h 1417386"/>
              <a:gd name="connsiteX1" fmla="*/ 400692 w 1674687"/>
              <a:gd name="connsiteY1" fmla="*/ 862551 h 1417386"/>
              <a:gd name="connsiteX2" fmla="*/ 750013 w 1674687"/>
              <a:gd name="connsiteY2" fmla="*/ 318021 h 1417386"/>
              <a:gd name="connsiteX3" fmla="*/ 945222 w 1674687"/>
              <a:gd name="connsiteY3" fmla="*/ 626245 h 1417386"/>
              <a:gd name="connsiteX4" fmla="*/ 1191802 w 1674687"/>
              <a:gd name="connsiteY4" fmla="*/ 9796 h 1417386"/>
              <a:gd name="connsiteX5" fmla="*/ 1458930 w 1674687"/>
              <a:gd name="connsiteY5" fmla="*/ 1211872 h 1417386"/>
              <a:gd name="connsiteX6" fmla="*/ 1674687 w 1674687"/>
              <a:gd name="connsiteY6" fmla="*/ 1407081 h 1417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4687" h="1417386">
                <a:moveTo>
                  <a:pt x="0" y="955018"/>
                </a:moveTo>
                <a:cubicBezTo>
                  <a:pt x="137845" y="961867"/>
                  <a:pt x="275690" y="968717"/>
                  <a:pt x="400692" y="862551"/>
                </a:cubicBezTo>
                <a:cubicBezTo>
                  <a:pt x="525694" y="756385"/>
                  <a:pt x="659258" y="357405"/>
                  <a:pt x="750013" y="318021"/>
                </a:cubicBezTo>
                <a:cubicBezTo>
                  <a:pt x="840768" y="278637"/>
                  <a:pt x="871591" y="677616"/>
                  <a:pt x="945222" y="626245"/>
                </a:cubicBezTo>
                <a:cubicBezTo>
                  <a:pt x="1018854" y="574874"/>
                  <a:pt x="1106184" y="-87808"/>
                  <a:pt x="1191802" y="9796"/>
                </a:cubicBezTo>
                <a:cubicBezTo>
                  <a:pt x="1277420" y="107400"/>
                  <a:pt x="1378449" y="978991"/>
                  <a:pt x="1458930" y="1211872"/>
                </a:cubicBezTo>
                <a:cubicBezTo>
                  <a:pt x="1539411" y="1444753"/>
                  <a:pt x="1607049" y="1425917"/>
                  <a:pt x="1674687" y="1407081"/>
                </a:cubicBezTo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7" name="Gerader Verbinder 46"/>
          <p:cNvCxnSpPr/>
          <p:nvPr/>
        </p:nvCxnSpPr>
        <p:spPr bwMode="auto">
          <a:xfrm>
            <a:off x="1557938" y="5322556"/>
            <a:ext cx="28803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Gerader Verbinder 47"/>
          <p:cNvCxnSpPr/>
          <p:nvPr/>
        </p:nvCxnSpPr>
        <p:spPr bwMode="auto">
          <a:xfrm>
            <a:off x="3333655" y="5783181"/>
            <a:ext cx="28803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Gerader Verbinder 49"/>
          <p:cNvCxnSpPr/>
          <p:nvPr/>
        </p:nvCxnSpPr>
        <p:spPr bwMode="auto">
          <a:xfrm>
            <a:off x="1557938" y="4125866"/>
            <a:ext cx="0" cy="194718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Gerader Verbinder 50"/>
          <p:cNvCxnSpPr/>
          <p:nvPr/>
        </p:nvCxnSpPr>
        <p:spPr bwMode="auto">
          <a:xfrm flipV="1">
            <a:off x="1474636" y="5948737"/>
            <a:ext cx="2172690" cy="54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feld 52"/>
          <p:cNvSpPr txBox="1"/>
          <p:nvPr/>
        </p:nvSpPr>
        <p:spPr>
          <a:xfrm rot="16200000">
            <a:off x="664277" y="4940527"/>
            <a:ext cx="1457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p</a:t>
            </a:r>
            <a:r>
              <a:rPr lang="en-GB" sz="1400" dirty="0" smtClean="0">
                <a:solidFill>
                  <a:srgbClr val="FF0000"/>
                </a:solidFill>
              </a:rPr>
              <a:t>otential energy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1708023" y="5895976"/>
            <a:ext cx="17059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r</a:t>
            </a:r>
            <a:r>
              <a:rPr lang="en-GB" sz="1400" dirty="0" smtClean="0">
                <a:solidFill>
                  <a:srgbClr val="FF0000"/>
                </a:solidFill>
              </a:rPr>
              <a:t>eaction coordinate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1522408" y="5012318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A+B</a:t>
            </a:r>
            <a:endParaRPr lang="en-GB" sz="1400" dirty="0"/>
          </a:p>
        </p:txBody>
      </p:sp>
      <p:sp>
        <p:nvSpPr>
          <p:cNvPr id="56" name="Textfeld 55"/>
          <p:cNvSpPr txBox="1"/>
          <p:nvPr/>
        </p:nvSpPr>
        <p:spPr>
          <a:xfrm>
            <a:off x="3226569" y="5515364"/>
            <a:ext cx="548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C+D</a:t>
            </a:r>
            <a:endParaRPr lang="en-GB" sz="1400" dirty="0"/>
          </a:p>
        </p:txBody>
      </p:sp>
      <p:sp>
        <p:nvSpPr>
          <p:cNvPr id="57" name="Textfeld 56"/>
          <p:cNvSpPr txBox="1"/>
          <p:nvPr/>
        </p:nvSpPr>
        <p:spPr>
          <a:xfrm>
            <a:off x="532614" y="6277770"/>
            <a:ext cx="4131131" cy="338554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600" dirty="0" smtClean="0"/>
              <a:t>A reaction profile with two elementary steps</a:t>
            </a:r>
            <a:endParaRPr lang="en-GB" sz="1600" dirty="0"/>
          </a:p>
        </p:txBody>
      </p:sp>
      <p:sp>
        <p:nvSpPr>
          <p:cNvPr id="58" name="Textfeld 57"/>
          <p:cNvSpPr txBox="1"/>
          <p:nvPr/>
        </p:nvSpPr>
        <p:spPr>
          <a:xfrm>
            <a:off x="4006612" y="5131619"/>
            <a:ext cx="195598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[Fe(CO)</a:t>
            </a:r>
            <a:r>
              <a:rPr lang="en-GB" baseline="-25000" dirty="0" smtClean="0"/>
              <a:t>5</a:t>
            </a:r>
            <a:r>
              <a:rPr lang="en-GB" dirty="0" smtClean="0"/>
              <a:t>] + [</a:t>
            </a:r>
            <a:r>
              <a:rPr lang="en-GB" baseline="30000" dirty="0" smtClean="0"/>
              <a:t>-</a:t>
            </a:r>
            <a:r>
              <a:rPr lang="en-GB" dirty="0" smtClean="0"/>
              <a:t>OH]</a:t>
            </a:r>
            <a:endParaRPr lang="en-GB" dirty="0"/>
          </a:p>
        </p:txBody>
      </p:sp>
      <p:cxnSp>
        <p:nvCxnSpPr>
          <p:cNvPr id="59" name="Gerade Verbindung mit Pfeil 58"/>
          <p:cNvCxnSpPr/>
          <p:nvPr/>
        </p:nvCxnSpPr>
        <p:spPr bwMode="auto">
          <a:xfrm>
            <a:off x="5958453" y="5316285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cxnSp>
        <p:nvCxnSpPr>
          <p:cNvPr id="60" name="Gerade Verbindung mit Pfeil 59"/>
          <p:cNvCxnSpPr/>
          <p:nvPr/>
        </p:nvCxnSpPr>
        <p:spPr bwMode="auto">
          <a:xfrm flipH="1">
            <a:off x="6020418" y="5388298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61" name="Textfeld 60"/>
          <p:cNvSpPr txBox="1"/>
          <p:nvPr/>
        </p:nvSpPr>
        <p:spPr>
          <a:xfrm>
            <a:off x="6876256" y="5130795"/>
            <a:ext cx="212910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[Fe(CO)</a:t>
            </a:r>
            <a:r>
              <a:rPr lang="en-GB" baseline="-25000" dirty="0" smtClean="0"/>
              <a:t>4</a:t>
            </a:r>
            <a:r>
              <a:rPr lang="en-GB" dirty="0" smtClean="0"/>
              <a:t>(COOH)]</a:t>
            </a:r>
            <a:r>
              <a:rPr lang="en-GB" baseline="30000" dirty="0" smtClean="0"/>
              <a:t>-</a:t>
            </a:r>
            <a:endParaRPr lang="en-GB" dirty="0"/>
          </a:p>
        </p:txBody>
      </p:sp>
      <p:cxnSp>
        <p:nvCxnSpPr>
          <p:cNvPr id="62" name="Gerade Verbindung mit Pfeil 61"/>
          <p:cNvCxnSpPr/>
          <p:nvPr/>
        </p:nvCxnSpPr>
        <p:spPr bwMode="auto">
          <a:xfrm>
            <a:off x="6045436" y="5950291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cxnSp>
        <p:nvCxnSpPr>
          <p:cNvPr id="63" name="Gerade Verbindung mit Pfeil 62"/>
          <p:cNvCxnSpPr/>
          <p:nvPr/>
        </p:nvCxnSpPr>
        <p:spPr bwMode="auto">
          <a:xfrm flipH="1">
            <a:off x="6107401" y="6022304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64" name="Textfeld 63"/>
          <p:cNvSpPr txBox="1"/>
          <p:nvPr/>
        </p:nvSpPr>
        <p:spPr>
          <a:xfrm>
            <a:off x="6230138" y="5049035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*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5" name="Textfeld 64"/>
          <p:cNvSpPr txBox="1"/>
          <p:nvPr/>
        </p:nvSpPr>
        <p:spPr>
          <a:xfrm>
            <a:off x="6338210" y="568274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*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66" name="Textfeld 65"/>
          <p:cNvSpPr txBox="1"/>
          <p:nvPr/>
        </p:nvSpPr>
        <p:spPr>
          <a:xfrm>
            <a:off x="4018014" y="5756991"/>
            <a:ext cx="212910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[Fe(CO)</a:t>
            </a:r>
            <a:r>
              <a:rPr lang="en-GB" baseline="-25000" dirty="0" smtClean="0"/>
              <a:t>4</a:t>
            </a:r>
            <a:r>
              <a:rPr lang="en-GB" dirty="0" smtClean="0"/>
              <a:t>(COOH)]</a:t>
            </a:r>
            <a:r>
              <a:rPr lang="en-GB" baseline="30000" dirty="0" smtClean="0"/>
              <a:t>-</a:t>
            </a:r>
            <a:endParaRPr lang="en-GB" dirty="0"/>
          </a:p>
        </p:txBody>
      </p:sp>
      <p:sp>
        <p:nvSpPr>
          <p:cNvPr id="67" name="Textfeld 66"/>
          <p:cNvSpPr txBox="1"/>
          <p:nvPr/>
        </p:nvSpPr>
        <p:spPr>
          <a:xfrm>
            <a:off x="6899144" y="5756991"/>
            <a:ext cx="212269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</a:t>
            </a:r>
            <a:r>
              <a:rPr lang="en-GB" dirty="0" err="1" smtClean="0"/>
              <a:t>FeH</a:t>
            </a:r>
            <a:r>
              <a:rPr lang="en-GB" dirty="0" smtClean="0"/>
              <a:t>(CO)</a:t>
            </a:r>
            <a:r>
              <a:rPr lang="en-GB" baseline="-25000" dirty="0" smtClean="0"/>
              <a:t>4</a:t>
            </a:r>
            <a:r>
              <a:rPr lang="en-GB" dirty="0" smtClean="0"/>
              <a:t>]</a:t>
            </a:r>
            <a:r>
              <a:rPr lang="en-GB" baseline="30000" dirty="0" smtClean="0"/>
              <a:t>-</a:t>
            </a:r>
            <a:r>
              <a:rPr lang="en-GB" dirty="0" smtClean="0"/>
              <a:t> + CO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sp>
        <p:nvSpPr>
          <p:cNvPr id="68" name="Textfeld 67"/>
          <p:cNvSpPr txBox="1"/>
          <p:nvPr/>
        </p:nvSpPr>
        <p:spPr>
          <a:xfrm>
            <a:off x="2762310" y="4120178"/>
            <a:ext cx="284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2060"/>
                </a:solidFill>
              </a:rPr>
              <a:t>*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69" name="Textfeld 68"/>
          <p:cNvSpPr txBox="1"/>
          <p:nvPr/>
        </p:nvSpPr>
        <p:spPr>
          <a:xfrm>
            <a:off x="2334963" y="4453686"/>
            <a:ext cx="284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*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0041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/>
          <p:cNvSpPr/>
          <p:nvPr/>
        </p:nvSpPr>
        <p:spPr bwMode="auto">
          <a:xfrm>
            <a:off x="1744507" y="4044332"/>
            <a:ext cx="5131749" cy="60880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err="1" smtClean="0"/>
              <a:t>Some</a:t>
            </a:r>
            <a:r>
              <a:rPr lang="de-CH" dirty="0" smtClean="0"/>
              <a:t> Basic </a:t>
            </a:r>
            <a:r>
              <a:rPr lang="de-CH" dirty="0" err="1" smtClean="0"/>
              <a:t>Concepts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395536" y="980728"/>
            <a:ext cx="5852884" cy="133882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 smtClean="0"/>
              <a:t>Molecularity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Describes the </a:t>
            </a:r>
            <a:r>
              <a:rPr lang="en-GB" b="1" dirty="0" smtClean="0"/>
              <a:t>number of molecules</a:t>
            </a:r>
            <a:r>
              <a:rPr lang="en-GB" dirty="0" smtClean="0"/>
              <a:t> which form the 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transition state of or participate in in an elementary step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1526178" y="2347268"/>
            <a:ext cx="4571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2483768" y="2347268"/>
            <a:ext cx="33855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  <p:cxnSp>
        <p:nvCxnSpPr>
          <p:cNvPr id="11" name="Gerade Verbindung mit Pfeil 10"/>
          <p:cNvCxnSpPr/>
          <p:nvPr/>
        </p:nvCxnSpPr>
        <p:spPr bwMode="auto">
          <a:xfrm>
            <a:off x="1744507" y="2532558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13" name="Textfeld 12"/>
          <p:cNvSpPr txBox="1"/>
          <p:nvPr/>
        </p:nvSpPr>
        <p:spPr>
          <a:xfrm>
            <a:off x="3203848" y="2347268"/>
            <a:ext cx="269817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  <a:r>
              <a:rPr lang="en-GB" dirty="0" smtClean="0"/>
              <a:t> </a:t>
            </a:r>
            <a:r>
              <a:rPr lang="en-GB" b="1" dirty="0" smtClean="0"/>
              <a:t>unimolecular</a:t>
            </a:r>
            <a:r>
              <a:rPr lang="en-GB" dirty="0" smtClean="0"/>
              <a:t> reaction</a:t>
            </a:r>
            <a:endParaRPr lang="en-GB" dirty="0"/>
          </a:p>
        </p:txBody>
      </p:sp>
      <p:sp>
        <p:nvSpPr>
          <p:cNvPr id="15" name="Textfeld 14"/>
          <p:cNvSpPr txBox="1"/>
          <p:nvPr/>
        </p:nvSpPr>
        <p:spPr>
          <a:xfrm>
            <a:off x="2483768" y="2878062"/>
            <a:ext cx="33855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  <p:cxnSp>
        <p:nvCxnSpPr>
          <p:cNvPr id="16" name="Gerade Verbindung mit Pfeil 15"/>
          <p:cNvCxnSpPr/>
          <p:nvPr/>
        </p:nvCxnSpPr>
        <p:spPr bwMode="auto">
          <a:xfrm>
            <a:off x="1744507" y="3063352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17" name="Textfeld 16"/>
          <p:cNvSpPr txBox="1"/>
          <p:nvPr/>
        </p:nvSpPr>
        <p:spPr>
          <a:xfrm>
            <a:off x="1066412" y="2844262"/>
            <a:ext cx="72981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A + A</a:t>
            </a:r>
            <a:endParaRPr lang="en-GB" dirty="0"/>
          </a:p>
        </p:txBody>
      </p:sp>
      <p:sp>
        <p:nvSpPr>
          <p:cNvPr id="18" name="Textfeld 17"/>
          <p:cNvSpPr txBox="1"/>
          <p:nvPr/>
        </p:nvSpPr>
        <p:spPr>
          <a:xfrm>
            <a:off x="3222912" y="2879360"/>
            <a:ext cx="255711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  <a:r>
              <a:rPr lang="en-GB" dirty="0" smtClean="0"/>
              <a:t> </a:t>
            </a:r>
            <a:r>
              <a:rPr lang="en-GB" b="1" dirty="0" smtClean="0"/>
              <a:t>bimolecular</a:t>
            </a:r>
            <a:r>
              <a:rPr lang="en-GB" dirty="0" smtClean="0"/>
              <a:t> reaction</a:t>
            </a:r>
            <a:endParaRPr lang="en-GB" dirty="0"/>
          </a:p>
        </p:txBody>
      </p:sp>
      <p:sp>
        <p:nvSpPr>
          <p:cNvPr id="19" name="Textfeld 18"/>
          <p:cNvSpPr txBox="1"/>
          <p:nvPr/>
        </p:nvSpPr>
        <p:spPr>
          <a:xfrm>
            <a:off x="2483768" y="3461630"/>
            <a:ext cx="35137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D</a:t>
            </a:r>
          </a:p>
        </p:txBody>
      </p:sp>
      <p:cxnSp>
        <p:nvCxnSpPr>
          <p:cNvPr id="20" name="Gerade Verbindung mit Pfeil 19"/>
          <p:cNvCxnSpPr/>
          <p:nvPr/>
        </p:nvCxnSpPr>
        <p:spPr bwMode="auto">
          <a:xfrm>
            <a:off x="1744507" y="3646920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21" name="Textfeld 20"/>
          <p:cNvSpPr txBox="1"/>
          <p:nvPr/>
        </p:nvSpPr>
        <p:spPr>
          <a:xfrm>
            <a:off x="641395" y="3441659"/>
            <a:ext cx="117218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A + B + C</a:t>
            </a:r>
            <a:endParaRPr lang="en-GB" dirty="0"/>
          </a:p>
        </p:txBody>
      </p:sp>
      <p:sp>
        <p:nvSpPr>
          <p:cNvPr id="22" name="Textfeld 21"/>
          <p:cNvSpPr txBox="1"/>
          <p:nvPr/>
        </p:nvSpPr>
        <p:spPr>
          <a:xfrm>
            <a:off x="3222912" y="3462062"/>
            <a:ext cx="491031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  <a:r>
              <a:rPr lang="en-GB" dirty="0" smtClean="0"/>
              <a:t> </a:t>
            </a:r>
            <a:r>
              <a:rPr lang="en-GB" b="1" dirty="0" err="1" smtClean="0"/>
              <a:t>termolecular</a:t>
            </a:r>
            <a:r>
              <a:rPr lang="en-GB" dirty="0" smtClean="0"/>
              <a:t> reaction (almost not existing)</a:t>
            </a:r>
            <a:endParaRPr lang="en-GB" dirty="0"/>
          </a:p>
        </p:txBody>
      </p:sp>
      <p:sp>
        <p:nvSpPr>
          <p:cNvPr id="24" name="Textfeld 23"/>
          <p:cNvSpPr txBox="1"/>
          <p:nvPr/>
        </p:nvSpPr>
        <p:spPr>
          <a:xfrm>
            <a:off x="1745485" y="4190088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 [</a:t>
            </a:r>
            <a:r>
              <a:rPr lang="en-GB" dirty="0" err="1" smtClean="0"/>
              <a:t>ClO</a:t>
            </a:r>
            <a:r>
              <a:rPr lang="en-GB" dirty="0" smtClean="0"/>
              <a:t>]</a:t>
            </a:r>
            <a:r>
              <a:rPr lang="en-GB" baseline="30000" dirty="0" smtClean="0"/>
              <a:t>-</a:t>
            </a:r>
            <a:endParaRPr lang="en-GB" baseline="30000" dirty="0"/>
          </a:p>
        </p:txBody>
      </p:sp>
      <p:sp>
        <p:nvSpPr>
          <p:cNvPr id="25" name="Textfeld 24"/>
          <p:cNvSpPr txBox="1"/>
          <p:nvPr/>
        </p:nvSpPr>
        <p:spPr>
          <a:xfrm>
            <a:off x="3379615" y="4171002"/>
            <a:ext cx="1596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[ClO</a:t>
            </a:r>
            <a:r>
              <a:rPr lang="en-GB" baseline="-25000" dirty="0" smtClean="0"/>
              <a:t>3</a:t>
            </a:r>
            <a:r>
              <a:rPr lang="en-GB" dirty="0" smtClean="0"/>
              <a:t>]</a:t>
            </a:r>
            <a:r>
              <a:rPr lang="en-GB" baseline="30000" dirty="0" smtClean="0"/>
              <a:t>-</a:t>
            </a:r>
            <a:r>
              <a:rPr lang="en-GB" dirty="0" smtClean="0"/>
              <a:t> + 2 Cl</a:t>
            </a:r>
            <a:r>
              <a:rPr lang="en-GB" baseline="30000" dirty="0" smtClean="0"/>
              <a:t>-</a:t>
            </a:r>
            <a:endParaRPr lang="en-GB" baseline="30000" dirty="0"/>
          </a:p>
        </p:txBody>
      </p:sp>
      <p:cxnSp>
        <p:nvCxnSpPr>
          <p:cNvPr id="26" name="Gerade Verbindung mit Pfeil 25"/>
          <p:cNvCxnSpPr/>
          <p:nvPr/>
        </p:nvCxnSpPr>
        <p:spPr bwMode="auto">
          <a:xfrm>
            <a:off x="2639086" y="4375310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27" name="Textfeld 26"/>
          <p:cNvSpPr txBox="1"/>
          <p:nvPr/>
        </p:nvSpPr>
        <p:spPr>
          <a:xfrm>
            <a:off x="5458017" y="4171002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</a:t>
            </a:r>
            <a:r>
              <a:rPr lang="en-GB" dirty="0" smtClean="0"/>
              <a:t>=k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(</a:t>
            </a:r>
            <a:r>
              <a:rPr lang="en-GB" dirty="0" err="1" smtClean="0"/>
              <a:t>ClO</a:t>
            </a:r>
            <a:r>
              <a:rPr lang="en-GB" baseline="30000" dirty="0" smtClean="0"/>
              <a:t>-</a:t>
            </a:r>
            <a:r>
              <a:rPr lang="en-GB" dirty="0" smtClean="0"/>
              <a:t>)</a:t>
            </a:r>
            <a:r>
              <a:rPr lang="en-GB" baseline="30000" dirty="0" smtClean="0"/>
              <a:t>2</a:t>
            </a:r>
            <a:endParaRPr lang="en-GB" baseline="30000" dirty="0"/>
          </a:p>
        </p:txBody>
      </p:sp>
      <p:sp>
        <p:nvSpPr>
          <p:cNvPr id="29" name="Rechteck 28"/>
          <p:cNvSpPr/>
          <p:nvPr/>
        </p:nvSpPr>
        <p:spPr>
          <a:xfrm>
            <a:off x="954671" y="4871850"/>
            <a:ext cx="7444324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en-US" dirty="0">
                <a:latin typeface="ArialMT"/>
              </a:rPr>
              <a:t>the rate law generally </a:t>
            </a:r>
            <a:r>
              <a:rPr lang="en-US" b="1" dirty="0">
                <a:latin typeface="ArialMT"/>
              </a:rPr>
              <a:t>does not follow</a:t>
            </a:r>
            <a:r>
              <a:rPr lang="en-US" dirty="0">
                <a:latin typeface="ArialMT"/>
              </a:rPr>
              <a:t> </a:t>
            </a:r>
            <a:r>
              <a:rPr lang="en-US" dirty="0" smtClean="0">
                <a:latin typeface="ArialMT"/>
              </a:rPr>
              <a:t>the </a:t>
            </a:r>
            <a:r>
              <a:rPr lang="en-US" dirty="0">
                <a:latin typeface="ArialMT"/>
              </a:rPr>
              <a:t>overall reaction equation</a:t>
            </a:r>
            <a:endParaRPr lang="en-GB" dirty="0"/>
          </a:p>
        </p:txBody>
      </p:sp>
      <p:sp>
        <p:nvSpPr>
          <p:cNvPr id="30" name="Rechteck 29"/>
          <p:cNvSpPr/>
          <p:nvPr/>
        </p:nvSpPr>
        <p:spPr>
          <a:xfrm>
            <a:off x="467544" y="5693513"/>
            <a:ext cx="8564732" cy="92333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ArialMT"/>
              </a:rPr>
              <a:t>… the </a:t>
            </a:r>
            <a:r>
              <a:rPr lang="en-US" dirty="0">
                <a:latin typeface="ArialMT"/>
              </a:rPr>
              <a:t>overall reaction equation for a multi-step process is simply the </a:t>
            </a:r>
            <a:r>
              <a:rPr lang="en-US" dirty="0" smtClean="0">
                <a:latin typeface="ArialMT"/>
              </a:rPr>
              <a:t>net result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MT"/>
              </a:rPr>
              <a:t>     of all </a:t>
            </a:r>
            <a:r>
              <a:rPr lang="en-US" dirty="0">
                <a:latin typeface="ArialMT"/>
              </a:rPr>
              <a:t>of the </a:t>
            </a:r>
            <a:r>
              <a:rPr lang="en-US" b="1" dirty="0">
                <a:latin typeface="ArialMT"/>
              </a:rPr>
              <a:t>elementary reactions</a:t>
            </a:r>
            <a:r>
              <a:rPr lang="en-US" dirty="0">
                <a:latin typeface="ArialMT"/>
              </a:rPr>
              <a:t> in the mechanism</a:t>
            </a:r>
            <a:endParaRPr lang="en-GB" dirty="0"/>
          </a:p>
        </p:txBody>
      </p:sp>
      <p:sp>
        <p:nvSpPr>
          <p:cNvPr id="31" name="Textfeld 30"/>
          <p:cNvSpPr txBox="1"/>
          <p:nvPr/>
        </p:nvSpPr>
        <p:spPr>
          <a:xfrm>
            <a:off x="2822322" y="5321600"/>
            <a:ext cx="294183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This makes sense since 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817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6" name="Rechteck 5"/>
          <p:cNvSpPr/>
          <p:nvPr/>
        </p:nvSpPr>
        <p:spPr>
          <a:xfrm>
            <a:off x="124251" y="1124744"/>
            <a:ext cx="8276689" cy="133882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GB" b="1" dirty="0" smtClean="0"/>
              <a:t>Reaction Order</a:t>
            </a:r>
          </a:p>
          <a:p>
            <a:pPr eaLnBrk="0" hangingPunct="0">
              <a:lnSpc>
                <a:spcPct val="150000"/>
              </a:lnSpc>
            </a:pPr>
            <a:r>
              <a:rPr lang="en-GB" dirty="0" smtClean="0"/>
              <a:t>Is expressed by the exponent in the rate law. It describes how many molecules </a:t>
            </a:r>
          </a:p>
          <a:p>
            <a:pPr eaLnBrk="0" hangingPunct="0">
              <a:lnSpc>
                <a:spcPct val="150000"/>
              </a:lnSpc>
            </a:pPr>
            <a:r>
              <a:rPr lang="en-GB" dirty="0" smtClean="0"/>
              <a:t>of a reactant participate in an elementary step or in the overall reaction. </a:t>
            </a:r>
            <a:endParaRPr lang="en-GB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err="1" smtClean="0"/>
              <a:t>Some</a:t>
            </a:r>
            <a:r>
              <a:rPr lang="de-CH" dirty="0" smtClean="0"/>
              <a:t> Basic </a:t>
            </a:r>
            <a:r>
              <a:rPr lang="de-CH" dirty="0" err="1" smtClean="0"/>
              <a:t>Concepts</a:t>
            </a:r>
            <a:endParaRPr lang="de-CH" dirty="0"/>
          </a:p>
        </p:txBody>
      </p:sp>
      <p:sp>
        <p:nvSpPr>
          <p:cNvPr id="8" name="Rechteck 7"/>
          <p:cNvSpPr/>
          <p:nvPr/>
        </p:nvSpPr>
        <p:spPr bwMode="auto">
          <a:xfrm>
            <a:off x="1619672" y="2603052"/>
            <a:ext cx="5131749" cy="60880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620650" y="2748808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 [</a:t>
            </a:r>
            <a:r>
              <a:rPr lang="en-GB" dirty="0" err="1" smtClean="0"/>
              <a:t>ClO</a:t>
            </a:r>
            <a:r>
              <a:rPr lang="en-GB" dirty="0" smtClean="0"/>
              <a:t>]</a:t>
            </a:r>
            <a:r>
              <a:rPr lang="en-GB" baseline="30000" dirty="0" smtClean="0"/>
              <a:t>-</a:t>
            </a:r>
            <a:endParaRPr lang="en-GB" baseline="30000" dirty="0"/>
          </a:p>
        </p:txBody>
      </p:sp>
      <p:sp>
        <p:nvSpPr>
          <p:cNvPr id="10" name="Textfeld 9"/>
          <p:cNvSpPr txBox="1"/>
          <p:nvPr/>
        </p:nvSpPr>
        <p:spPr>
          <a:xfrm>
            <a:off x="3254780" y="2729722"/>
            <a:ext cx="1596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[ClO</a:t>
            </a:r>
            <a:r>
              <a:rPr lang="en-GB" baseline="-25000" dirty="0" smtClean="0"/>
              <a:t>3</a:t>
            </a:r>
            <a:r>
              <a:rPr lang="en-GB" dirty="0" smtClean="0"/>
              <a:t>]</a:t>
            </a:r>
            <a:r>
              <a:rPr lang="en-GB" baseline="30000" dirty="0" smtClean="0"/>
              <a:t>-</a:t>
            </a:r>
            <a:r>
              <a:rPr lang="en-GB" dirty="0" smtClean="0"/>
              <a:t> + 2 Cl</a:t>
            </a:r>
            <a:r>
              <a:rPr lang="en-GB" baseline="30000" dirty="0" smtClean="0"/>
              <a:t>-</a:t>
            </a:r>
            <a:endParaRPr lang="en-GB" baseline="30000" dirty="0"/>
          </a:p>
        </p:txBody>
      </p:sp>
      <p:cxnSp>
        <p:nvCxnSpPr>
          <p:cNvPr id="11" name="Gerade Verbindung mit Pfeil 10"/>
          <p:cNvCxnSpPr/>
          <p:nvPr/>
        </p:nvCxnSpPr>
        <p:spPr bwMode="auto">
          <a:xfrm>
            <a:off x="2514251" y="2934030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12" name="Textfeld 11"/>
          <p:cNvSpPr txBox="1"/>
          <p:nvPr/>
        </p:nvSpPr>
        <p:spPr>
          <a:xfrm>
            <a:off x="5333182" y="2729722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v</a:t>
            </a:r>
            <a:r>
              <a:rPr lang="en-GB" dirty="0" smtClean="0">
                <a:solidFill>
                  <a:srgbClr val="FF0000"/>
                </a:solidFill>
              </a:rPr>
              <a:t>=k</a:t>
            </a:r>
            <a:r>
              <a:rPr lang="en-GB" dirty="0" smtClean="0">
                <a:solidFill>
                  <a:srgbClr val="FF0000"/>
                </a:solidFill>
                <a:sym typeface="Symbol" panose="05050102010706020507" pitchFamily="18" charset="2"/>
              </a:rPr>
              <a:t>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dirty="0" err="1" smtClean="0">
                <a:solidFill>
                  <a:srgbClr val="FF0000"/>
                </a:solidFill>
              </a:rPr>
              <a:t>ClO</a:t>
            </a:r>
            <a:r>
              <a:rPr lang="en-GB" baseline="30000" dirty="0" smtClean="0">
                <a:solidFill>
                  <a:srgbClr val="FF0000"/>
                </a:solidFill>
              </a:rPr>
              <a:t>-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baseline="30000" dirty="0" smtClean="0">
                <a:solidFill>
                  <a:srgbClr val="FF0000"/>
                </a:solidFill>
              </a:rPr>
              <a:t>2</a:t>
            </a:r>
            <a:endParaRPr lang="en-GB" baseline="30000" dirty="0">
              <a:solidFill>
                <a:srgbClr val="FF000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120021" y="3449118"/>
            <a:ext cx="428514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The reaction is </a:t>
            </a:r>
            <a:r>
              <a:rPr lang="en-GB" b="1" dirty="0" smtClean="0"/>
              <a:t>2</a:t>
            </a:r>
            <a:r>
              <a:rPr lang="en-GB" b="1" baseline="30000" dirty="0" smtClean="0"/>
              <a:t>nd</a:t>
            </a:r>
            <a:r>
              <a:rPr lang="en-GB" b="1" dirty="0" smtClean="0"/>
              <a:t> order</a:t>
            </a:r>
            <a:r>
              <a:rPr lang="en-GB" dirty="0" smtClean="0"/>
              <a:t> in hypochlorite</a:t>
            </a:r>
            <a:endParaRPr lang="en-GB" dirty="0"/>
          </a:p>
        </p:txBody>
      </p:sp>
      <p:sp>
        <p:nvSpPr>
          <p:cNvPr id="14" name="Textfeld 13"/>
          <p:cNvSpPr txBox="1"/>
          <p:nvPr/>
        </p:nvSpPr>
        <p:spPr>
          <a:xfrm>
            <a:off x="2750363" y="4118258"/>
            <a:ext cx="121700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2 </a:t>
            </a:r>
            <a:r>
              <a:rPr lang="en-GB" dirty="0" err="1" smtClean="0"/>
              <a:t>ICl</a:t>
            </a:r>
            <a:r>
              <a:rPr lang="en-GB" dirty="0" smtClean="0"/>
              <a:t> + H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cxnSp>
        <p:nvCxnSpPr>
          <p:cNvPr id="15" name="Gerade Verbindung mit Pfeil 14"/>
          <p:cNvCxnSpPr/>
          <p:nvPr/>
        </p:nvCxnSpPr>
        <p:spPr bwMode="auto">
          <a:xfrm>
            <a:off x="3946814" y="4313198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16" name="Textfeld 15"/>
          <p:cNvSpPr txBox="1"/>
          <p:nvPr/>
        </p:nvSpPr>
        <p:spPr>
          <a:xfrm>
            <a:off x="4675237" y="4112479"/>
            <a:ext cx="121700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I</a:t>
            </a:r>
            <a:r>
              <a:rPr lang="en-GB" baseline="-25000" dirty="0" smtClean="0"/>
              <a:t>2</a:t>
            </a:r>
            <a:r>
              <a:rPr lang="en-GB" dirty="0" smtClean="0"/>
              <a:t> + 2 </a:t>
            </a:r>
            <a:r>
              <a:rPr lang="en-GB" dirty="0" err="1" smtClean="0"/>
              <a:t>HCl</a:t>
            </a:r>
            <a:endParaRPr lang="en-GB" dirty="0"/>
          </a:p>
        </p:txBody>
      </p:sp>
      <p:sp>
        <p:nvSpPr>
          <p:cNvPr id="17" name="Textfeld 16"/>
          <p:cNvSpPr txBox="1"/>
          <p:nvPr/>
        </p:nvSpPr>
        <p:spPr>
          <a:xfrm>
            <a:off x="1178127" y="4526249"/>
            <a:ext cx="633538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GB" dirty="0" smtClean="0"/>
              <a:t>mplies a rate law which is 2</a:t>
            </a:r>
            <a:r>
              <a:rPr lang="en-GB" baseline="30000" dirty="0" smtClean="0"/>
              <a:t>nd</a:t>
            </a:r>
            <a:r>
              <a:rPr lang="en-GB" dirty="0" smtClean="0"/>
              <a:t> order in </a:t>
            </a:r>
            <a:r>
              <a:rPr lang="en-GB" dirty="0" err="1" smtClean="0"/>
              <a:t>ICl</a:t>
            </a:r>
            <a:r>
              <a:rPr lang="en-GB" dirty="0" smtClean="0"/>
              <a:t> and 1</a:t>
            </a:r>
            <a:r>
              <a:rPr lang="en-GB" baseline="30000" dirty="0" smtClean="0"/>
              <a:t>st</a:t>
            </a:r>
            <a:r>
              <a:rPr lang="en-GB" dirty="0" smtClean="0"/>
              <a:t> order in H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sp>
        <p:nvSpPr>
          <p:cNvPr id="18" name="Textfeld 17"/>
          <p:cNvSpPr txBox="1"/>
          <p:nvPr/>
        </p:nvSpPr>
        <p:spPr>
          <a:xfrm>
            <a:off x="2168111" y="5072376"/>
            <a:ext cx="423705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In fact, the rate law follows the equation</a:t>
            </a:r>
            <a:endParaRPr lang="en-GB" dirty="0"/>
          </a:p>
        </p:txBody>
      </p:sp>
      <p:sp>
        <p:nvSpPr>
          <p:cNvPr id="19" name="Textfeld 18"/>
          <p:cNvSpPr txBox="1"/>
          <p:nvPr/>
        </p:nvSpPr>
        <p:spPr>
          <a:xfrm>
            <a:off x="3516236" y="5461761"/>
            <a:ext cx="149271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v</a:t>
            </a:r>
            <a:r>
              <a:rPr lang="en-GB" dirty="0" smtClean="0">
                <a:solidFill>
                  <a:srgbClr val="FF0000"/>
                </a:solidFill>
              </a:rPr>
              <a:t>=k</a:t>
            </a:r>
            <a:r>
              <a:rPr lang="en-GB" dirty="0" smtClean="0">
                <a:solidFill>
                  <a:srgbClr val="FF0000"/>
                </a:solidFill>
                <a:sym typeface="Symbol" panose="05050102010706020507" pitchFamily="18" charset="2"/>
              </a:rPr>
              <a:t>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dirty="0" err="1" smtClean="0">
                <a:solidFill>
                  <a:srgbClr val="FF0000"/>
                </a:solidFill>
              </a:rPr>
              <a:t>ICl</a:t>
            </a:r>
            <a:r>
              <a:rPr lang="en-GB" dirty="0" smtClean="0">
                <a:solidFill>
                  <a:srgbClr val="FF0000"/>
                </a:solidFill>
              </a:rPr>
              <a:t>)(H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endParaRPr lang="en-GB" baseline="30000" dirty="0">
              <a:solidFill>
                <a:srgbClr val="FF000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822843" y="5851146"/>
            <a:ext cx="5293437" cy="872034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This reaction is 1</a:t>
            </a:r>
            <a:r>
              <a:rPr lang="en-GB" baseline="30000" dirty="0" smtClean="0"/>
              <a:t>st</a:t>
            </a:r>
            <a:r>
              <a:rPr lang="en-GB" dirty="0" smtClean="0"/>
              <a:t> order in </a:t>
            </a:r>
            <a:r>
              <a:rPr lang="en-GB" dirty="0" err="1" smtClean="0"/>
              <a:t>ICl</a:t>
            </a:r>
            <a:r>
              <a:rPr lang="en-GB" dirty="0" smtClean="0"/>
              <a:t> and 1</a:t>
            </a:r>
            <a:r>
              <a:rPr lang="en-GB" baseline="30000" dirty="0" smtClean="0"/>
              <a:t>st</a:t>
            </a:r>
            <a:r>
              <a:rPr lang="en-GB" dirty="0" smtClean="0"/>
              <a:t> order in H</a:t>
            </a:r>
            <a:r>
              <a:rPr lang="en-GB" baseline="-25000" dirty="0" smtClean="0"/>
              <a:t>2</a:t>
            </a:r>
            <a:r>
              <a:rPr lang="en-GB" dirty="0" smtClean="0"/>
              <a:t>, 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overall, it is a 2</a:t>
            </a:r>
            <a:r>
              <a:rPr lang="en-GB" baseline="30000" dirty="0" smtClean="0"/>
              <a:t>nd</a:t>
            </a:r>
            <a:r>
              <a:rPr lang="en-GB" dirty="0" smtClean="0"/>
              <a:t> order (bimolecular) reaction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16938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hteck 41"/>
          <p:cNvSpPr/>
          <p:nvPr/>
        </p:nvSpPr>
        <p:spPr bwMode="auto">
          <a:xfrm>
            <a:off x="1475656" y="4160918"/>
            <a:ext cx="6519574" cy="78025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2198248" y="2391564"/>
            <a:ext cx="5135157" cy="70200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7094718" y="6492875"/>
            <a:ext cx="2057400" cy="365125"/>
          </a:xfrm>
        </p:spPr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err="1" smtClean="0"/>
              <a:t>Some</a:t>
            </a:r>
            <a:r>
              <a:rPr lang="de-CH" dirty="0" smtClean="0"/>
              <a:t> Basic </a:t>
            </a:r>
            <a:r>
              <a:rPr lang="de-CH" dirty="0" err="1" smtClean="0"/>
              <a:t>Concepts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288076" y="1052736"/>
            <a:ext cx="8828058" cy="133882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 smtClean="0"/>
              <a:t>Rate Law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The rate law describes the </a:t>
            </a:r>
            <a:r>
              <a:rPr lang="en-GB" b="1" dirty="0" smtClean="0"/>
              <a:t>concentration change</a:t>
            </a:r>
            <a:r>
              <a:rPr lang="en-GB" dirty="0" smtClean="0"/>
              <a:t> of a reactant as a function of time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In its most general form it looks like: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2198248" y="2568730"/>
            <a:ext cx="117218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A + B + C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4148790" y="2550341"/>
            <a:ext cx="33855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endParaRPr lang="en-GB" dirty="0"/>
          </a:p>
        </p:txBody>
      </p:sp>
      <p:cxnSp>
        <p:nvCxnSpPr>
          <p:cNvPr id="10" name="Gerade Verbindung mit Pfeil 9"/>
          <p:cNvCxnSpPr/>
          <p:nvPr/>
        </p:nvCxnSpPr>
        <p:spPr bwMode="auto">
          <a:xfrm>
            <a:off x="3344662" y="2734158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grpSp>
        <p:nvGrpSpPr>
          <p:cNvPr id="14" name="Gruppieren 13"/>
          <p:cNvGrpSpPr/>
          <p:nvPr/>
        </p:nvGrpSpPr>
        <p:grpSpPr>
          <a:xfrm>
            <a:off x="5055696" y="2395186"/>
            <a:ext cx="466794" cy="621579"/>
            <a:chOff x="3995936" y="2923844"/>
            <a:chExt cx="466794" cy="621579"/>
          </a:xfrm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grpSpPr>
        <p:sp>
          <p:nvSpPr>
            <p:cNvPr id="11" name="Textfeld 10"/>
            <p:cNvSpPr txBox="1"/>
            <p:nvPr/>
          </p:nvSpPr>
          <p:spPr>
            <a:xfrm>
              <a:off x="3995936" y="2923844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u="sng" dirty="0" err="1" smtClean="0"/>
                <a:t>dP</a:t>
              </a:r>
              <a:endParaRPr lang="en-GB" u="sng" dirty="0"/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4024411" y="3176091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dt</a:t>
              </a:r>
              <a:endParaRPr lang="en-GB" dirty="0"/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5461197" y="2521310"/>
            <a:ext cx="191911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= k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(A)</a:t>
            </a:r>
            <a:r>
              <a:rPr lang="en-GB" baseline="30000" dirty="0" smtClean="0"/>
              <a:t>a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(B)</a:t>
            </a:r>
            <a:r>
              <a:rPr lang="en-GB" baseline="30000" dirty="0" smtClean="0"/>
              <a:t>b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(C)</a:t>
            </a:r>
            <a:r>
              <a:rPr lang="en-GB" baseline="30000" dirty="0" smtClean="0"/>
              <a:t>c</a:t>
            </a:r>
            <a:endParaRPr lang="en-GB" baseline="30000" dirty="0"/>
          </a:p>
        </p:txBody>
      </p:sp>
      <p:sp>
        <p:nvSpPr>
          <p:cNvPr id="15" name="Textfeld 14"/>
          <p:cNvSpPr txBox="1"/>
          <p:nvPr/>
        </p:nvSpPr>
        <p:spPr>
          <a:xfrm>
            <a:off x="395536" y="3093572"/>
            <a:ext cx="6118021" cy="9233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a</a:t>
            </a:r>
            <a:r>
              <a:rPr lang="en-GB" dirty="0" smtClean="0"/>
              <a:t>, b, c are the </a:t>
            </a:r>
            <a:r>
              <a:rPr lang="en-GB" b="1" dirty="0" smtClean="0"/>
              <a:t>reaction orders</a:t>
            </a:r>
            <a:r>
              <a:rPr lang="en-GB" dirty="0" smtClean="0"/>
              <a:t>, 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they must not correspond to the stoichiometric coefficients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475656" y="4427820"/>
            <a:ext cx="154407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err="1" smtClean="0"/>
              <a:t>aA</a:t>
            </a:r>
            <a:r>
              <a:rPr lang="en-GB" dirty="0" smtClean="0"/>
              <a:t> + </a:t>
            </a:r>
            <a:r>
              <a:rPr lang="en-GB" dirty="0" err="1" smtClean="0"/>
              <a:t>bB</a:t>
            </a:r>
            <a:r>
              <a:rPr lang="en-GB" dirty="0" smtClean="0"/>
              <a:t> + </a:t>
            </a:r>
            <a:r>
              <a:rPr lang="en-GB" dirty="0" err="1" smtClean="0"/>
              <a:t>cC</a:t>
            </a:r>
            <a:endParaRPr lang="en-GB" dirty="0"/>
          </a:p>
        </p:txBody>
      </p:sp>
      <p:sp>
        <p:nvSpPr>
          <p:cNvPr id="17" name="Textfeld 16"/>
          <p:cNvSpPr txBox="1"/>
          <p:nvPr/>
        </p:nvSpPr>
        <p:spPr>
          <a:xfrm>
            <a:off x="3757538" y="4416508"/>
            <a:ext cx="46679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err="1" smtClean="0"/>
              <a:t>pP</a:t>
            </a:r>
            <a:endParaRPr lang="en-GB" dirty="0"/>
          </a:p>
        </p:txBody>
      </p:sp>
      <p:cxnSp>
        <p:nvCxnSpPr>
          <p:cNvPr id="18" name="Gerade Verbindung mit Pfeil 17"/>
          <p:cNvCxnSpPr/>
          <p:nvPr/>
        </p:nvCxnSpPr>
        <p:spPr bwMode="auto">
          <a:xfrm>
            <a:off x="2953410" y="4600325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grpSp>
        <p:nvGrpSpPr>
          <p:cNvPr id="24" name="Gruppieren 23"/>
          <p:cNvGrpSpPr/>
          <p:nvPr/>
        </p:nvGrpSpPr>
        <p:grpSpPr>
          <a:xfrm>
            <a:off x="4728388" y="4237725"/>
            <a:ext cx="623247" cy="646331"/>
            <a:chOff x="5279995" y="4093709"/>
            <a:chExt cx="623247" cy="646331"/>
          </a:xfrm>
        </p:grpSpPr>
        <p:grpSp>
          <p:nvGrpSpPr>
            <p:cNvPr id="20" name="Gruppieren 19"/>
            <p:cNvGrpSpPr/>
            <p:nvPr/>
          </p:nvGrpSpPr>
          <p:grpSpPr>
            <a:xfrm>
              <a:off x="5436448" y="4097331"/>
              <a:ext cx="466794" cy="621579"/>
              <a:chOff x="3995936" y="2923844"/>
              <a:chExt cx="466794" cy="621579"/>
            </a:xfrm>
            <a:effectLst>
              <a:outerShdw blurRad="50800" dist="50800" dir="5400000" algn="ctr" rotWithShape="0">
                <a:srgbClr val="000000">
                  <a:alpha val="20000"/>
                </a:srgbClr>
              </a:outerShdw>
            </a:effectLst>
          </p:grpSpPr>
          <p:sp>
            <p:nvSpPr>
              <p:cNvPr id="21" name="Textfeld 20"/>
              <p:cNvSpPr txBox="1"/>
              <p:nvPr/>
            </p:nvSpPr>
            <p:spPr>
              <a:xfrm>
                <a:off x="3995936" y="2923844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u="sng" dirty="0" err="1" smtClean="0"/>
                  <a:t>dP</a:t>
                </a:r>
                <a:endParaRPr lang="en-GB" u="sng" dirty="0"/>
              </a:p>
            </p:txBody>
          </p:sp>
          <p:sp>
            <p:nvSpPr>
              <p:cNvPr id="22" name="Textfeld 21"/>
              <p:cNvSpPr txBox="1"/>
              <p:nvPr/>
            </p:nvSpPr>
            <p:spPr>
              <a:xfrm>
                <a:off x="4024411" y="3176091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err="1" smtClean="0"/>
                  <a:t>dt</a:t>
                </a:r>
                <a:endParaRPr lang="en-GB" dirty="0"/>
              </a:p>
            </p:txBody>
          </p:sp>
        </p:grpSp>
        <p:sp>
          <p:nvSpPr>
            <p:cNvPr id="23" name="Textfeld 22"/>
            <p:cNvSpPr txBox="1"/>
            <p:nvPr/>
          </p:nvSpPr>
          <p:spPr>
            <a:xfrm>
              <a:off x="5279995" y="4093709"/>
              <a:ext cx="3129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u="sng" dirty="0" smtClean="0"/>
                <a:t>1</a:t>
              </a:r>
            </a:p>
            <a:p>
              <a:r>
                <a:rPr lang="en-GB" dirty="0"/>
                <a:t>p</a:t>
              </a:r>
            </a:p>
          </p:txBody>
        </p:sp>
      </p:grpSp>
      <p:grpSp>
        <p:nvGrpSpPr>
          <p:cNvPr id="31" name="Gruppieren 30"/>
          <p:cNvGrpSpPr/>
          <p:nvPr/>
        </p:nvGrpSpPr>
        <p:grpSpPr>
          <a:xfrm>
            <a:off x="5219061" y="4250100"/>
            <a:ext cx="987969" cy="621579"/>
            <a:chOff x="5382907" y="5232822"/>
            <a:chExt cx="987969" cy="621579"/>
          </a:xfrm>
        </p:grpSpPr>
        <p:grpSp>
          <p:nvGrpSpPr>
            <p:cNvPr id="26" name="Gruppieren 25"/>
            <p:cNvGrpSpPr/>
            <p:nvPr/>
          </p:nvGrpSpPr>
          <p:grpSpPr>
            <a:xfrm>
              <a:off x="5711721" y="5232822"/>
              <a:ext cx="659155" cy="621579"/>
              <a:chOff x="3995936" y="2923844"/>
              <a:chExt cx="659155" cy="621579"/>
            </a:xfrm>
            <a:effectLst>
              <a:outerShdw blurRad="50800" dist="50800" dir="5400000" algn="ctr" rotWithShape="0">
                <a:srgbClr val="000000">
                  <a:alpha val="20000"/>
                </a:srgbClr>
              </a:outerShdw>
            </a:effectLst>
          </p:grpSpPr>
          <p:sp>
            <p:nvSpPr>
              <p:cNvPr id="28" name="Textfeld 27"/>
              <p:cNvSpPr txBox="1"/>
              <p:nvPr/>
            </p:nvSpPr>
            <p:spPr>
              <a:xfrm>
                <a:off x="3995936" y="2923844"/>
                <a:ext cx="6591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u="sng" dirty="0" smtClean="0"/>
                  <a:t>1 </a:t>
                </a:r>
                <a:r>
                  <a:rPr lang="en-GB" u="sng" dirty="0" err="1" smtClean="0"/>
                  <a:t>dA</a:t>
                </a:r>
                <a:endParaRPr lang="en-GB" u="sng" dirty="0"/>
              </a:p>
            </p:txBody>
          </p:sp>
          <p:sp>
            <p:nvSpPr>
              <p:cNvPr id="29" name="Textfeld 28"/>
              <p:cNvSpPr txBox="1"/>
              <p:nvPr/>
            </p:nvSpPr>
            <p:spPr>
              <a:xfrm>
                <a:off x="4024411" y="3176091"/>
                <a:ext cx="5822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a </a:t>
                </a:r>
                <a:r>
                  <a:rPr lang="en-GB" dirty="0" err="1" smtClean="0"/>
                  <a:t>dt</a:t>
                </a:r>
                <a:endParaRPr lang="en-GB" dirty="0"/>
              </a:p>
            </p:txBody>
          </p:sp>
        </p:grpSp>
        <p:sp>
          <p:nvSpPr>
            <p:cNvPr id="30" name="Textfeld 29"/>
            <p:cNvSpPr txBox="1"/>
            <p:nvPr/>
          </p:nvSpPr>
          <p:spPr>
            <a:xfrm>
              <a:off x="5382907" y="5328186"/>
              <a:ext cx="460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= -</a:t>
              </a:r>
              <a:endParaRPr lang="en-GB" dirty="0"/>
            </a:p>
          </p:txBody>
        </p:sp>
      </p:grpSp>
      <p:grpSp>
        <p:nvGrpSpPr>
          <p:cNvPr id="32" name="Gruppieren 31"/>
          <p:cNvGrpSpPr/>
          <p:nvPr/>
        </p:nvGrpSpPr>
        <p:grpSpPr>
          <a:xfrm>
            <a:off x="6106749" y="4262001"/>
            <a:ext cx="987969" cy="621579"/>
            <a:chOff x="5382907" y="5232822"/>
            <a:chExt cx="987969" cy="621579"/>
          </a:xfrm>
        </p:grpSpPr>
        <p:grpSp>
          <p:nvGrpSpPr>
            <p:cNvPr id="33" name="Gruppieren 32"/>
            <p:cNvGrpSpPr/>
            <p:nvPr/>
          </p:nvGrpSpPr>
          <p:grpSpPr>
            <a:xfrm>
              <a:off x="5711721" y="5232822"/>
              <a:ext cx="659155" cy="621579"/>
              <a:chOff x="3995936" y="2923844"/>
              <a:chExt cx="659155" cy="621579"/>
            </a:xfrm>
            <a:effectLst>
              <a:outerShdw blurRad="50800" dist="50800" dir="5400000" algn="ctr" rotWithShape="0">
                <a:srgbClr val="000000">
                  <a:alpha val="20000"/>
                </a:srgbClr>
              </a:outerShdw>
            </a:effectLst>
          </p:grpSpPr>
          <p:sp>
            <p:nvSpPr>
              <p:cNvPr id="35" name="Textfeld 34"/>
              <p:cNvSpPr txBox="1"/>
              <p:nvPr/>
            </p:nvSpPr>
            <p:spPr>
              <a:xfrm>
                <a:off x="3995936" y="2923844"/>
                <a:ext cx="6591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u="sng" dirty="0" smtClean="0"/>
                  <a:t>1 dB</a:t>
                </a:r>
                <a:endParaRPr lang="en-GB" u="sng" dirty="0"/>
              </a:p>
            </p:txBody>
          </p:sp>
          <p:sp>
            <p:nvSpPr>
              <p:cNvPr id="36" name="Textfeld 35"/>
              <p:cNvSpPr txBox="1"/>
              <p:nvPr/>
            </p:nvSpPr>
            <p:spPr>
              <a:xfrm>
                <a:off x="4024411" y="3176091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b</a:t>
                </a:r>
                <a:r>
                  <a:rPr lang="en-GB" dirty="0" smtClean="0"/>
                  <a:t> </a:t>
                </a:r>
                <a:r>
                  <a:rPr lang="en-GB" dirty="0" err="1" smtClean="0"/>
                  <a:t>dt</a:t>
                </a:r>
                <a:endParaRPr lang="en-GB" dirty="0"/>
              </a:p>
            </p:txBody>
          </p:sp>
        </p:grpSp>
        <p:sp>
          <p:nvSpPr>
            <p:cNvPr id="34" name="Textfeld 33"/>
            <p:cNvSpPr txBox="1"/>
            <p:nvPr/>
          </p:nvSpPr>
          <p:spPr>
            <a:xfrm>
              <a:off x="5382907" y="5328186"/>
              <a:ext cx="460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= -</a:t>
              </a:r>
              <a:endParaRPr lang="en-GB" dirty="0"/>
            </a:p>
          </p:txBody>
        </p:sp>
      </p:grpSp>
      <p:grpSp>
        <p:nvGrpSpPr>
          <p:cNvPr id="37" name="Gruppieren 36"/>
          <p:cNvGrpSpPr/>
          <p:nvPr/>
        </p:nvGrpSpPr>
        <p:grpSpPr>
          <a:xfrm>
            <a:off x="6994437" y="4268213"/>
            <a:ext cx="1000793" cy="621579"/>
            <a:chOff x="5382907" y="5232822"/>
            <a:chExt cx="1000793" cy="621579"/>
          </a:xfrm>
        </p:grpSpPr>
        <p:grpSp>
          <p:nvGrpSpPr>
            <p:cNvPr id="38" name="Gruppieren 37"/>
            <p:cNvGrpSpPr/>
            <p:nvPr/>
          </p:nvGrpSpPr>
          <p:grpSpPr>
            <a:xfrm>
              <a:off x="5711721" y="5232822"/>
              <a:ext cx="671979" cy="621579"/>
              <a:chOff x="3995936" y="2923844"/>
              <a:chExt cx="671979" cy="621579"/>
            </a:xfrm>
            <a:effectLst>
              <a:outerShdw blurRad="50800" dist="50800" dir="5400000" algn="ctr" rotWithShape="0">
                <a:srgbClr val="000000">
                  <a:alpha val="20000"/>
                </a:srgbClr>
              </a:outerShdw>
            </a:effectLst>
          </p:grpSpPr>
          <p:sp>
            <p:nvSpPr>
              <p:cNvPr id="40" name="Textfeld 39"/>
              <p:cNvSpPr txBox="1"/>
              <p:nvPr/>
            </p:nvSpPr>
            <p:spPr>
              <a:xfrm>
                <a:off x="3995936" y="2923844"/>
                <a:ext cx="6719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u="sng" dirty="0" smtClean="0"/>
                  <a:t>1 </a:t>
                </a:r>
                <a:r>
                  <a:rPr lang="en-GB" u="sng" dirty="0" err="1" smtClean="0"/>
                  <a:t>dC</a:t>
                </a:r>
                <a:endParaRPr lang="en-GB" u="sng" dirty="0"/>
              </a:p>
            </p:txBody>
          </p:sp>
          <p:sp>
            <p:nvSpPr>
              <p:cNvPr id="41" name="Textfeld 40"/>
              <p:cNvSpPr txBox="1"/>
              <p:nvPr/>
            </p:nvSpPr>
            <p:spPr>
              <a:xfrm>
                <a:off x="4024411" y="3176091"/>
                <a:ext cx="5565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c</a:t>
                </a:r>
                <a:r>
                  <a:rPr lang="en-GB" dirty="0" smtClean="0"/>
                  <a:t> </a:t>
                </a:r>
                <a:r>
                  <a:rPr lang="en-GB" dirty="0" err="1" smtClean="0"/>
                  <a:t>dt</a:t>
                </a:r>
                <a:endParaRPr lang="en-GB" dirty="0"/>
              </a:p>
            </p:txBody>
          </p:sp>
        </p:grpSp>
        <p:sp>
          <p:nvSpPr>
            <p:cNvPr id="39" name="Textfeld 38"/>
            <p:cNvSpPr txBox="1"/>
            <p:nvPr/>
          </p:nvSpPr>
          <p:spPr>
            <a:xfrm>
              <a:off x="5382907" y="5328186"/>
              <a:ext cx="460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= -</a:t>
              </a:r>
              <a:endParaRPr lang="en-GB" dirty="0"/>
            </a:p>
          </p:txBody>
        </p:sp>
      </p:grpSp>
      <p:sp>
        <p:nvSpPr>
          <p:cNvPr id="43" name="Textfeld 42"/>
          <p:cNvSpPr txBox="1"/>
          <p:nvPr/>
        </p:nvSpPr>
        <p:spPr>
          <a:xfrm>
            <a:off x="2989589" y="5323463"/>
            <a:ext cx="127150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N</a:t>
            </a:r>
            <a:r>
              <a:rPr lang="en-GB" baseline="-25000" dirty="0" smtClean="0"/>
              <a:t>2</a:t>
            </a:r>
            <a:r>
              <a:rPr lang="en-GB" dirty="0" smtClean="0"/>
              <a:t>  +  3 H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sp>
        <p:nvSpPr>
          <p:cNvPr id="44" name="Textfeld 43"/>
          <p:cNvSpPr txBox="1"/>
          <p:nvPr/>
        </p:nvSpPr>
        <p:spPr>
          <a:xfrm>
            <a:off x="5094640" y="5323463"/>
            <a:ext cx="79541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2 NH</a:t>
            </a:r>
            <a:r>
              <a:rPr lang="en-GB" baseline="-25000" dirty="0" smtClean="0"/>
              <a:t>3</a:t>
            </a:r>
            <a:endParaRPr lang="en-GB" baseline="-25000" dirty="0"/>
          </a:p>
        </p:txBody>
      </p:sp>
      <p:cxnSp>
        <p:nvCxnSpPr>
          <p:cNvPr id="45" name="Gerade Verbindung mit Pfeil 44"/>
          <p:cNvCxnSpPr/>
          <p:nvPr/>
        </p:nvCxnSpPr>
        <p:spPr bwMode="auto">
          <a:xfrm>
            <a:off x="4306290" y="5508129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46" name="Textfeld 45"/>
          <p:cNvSpPr txBox="1"/>
          <p:nvPr/>
        </p:nvSpPr>
        <p:spPr>
          <a:xfrm>
            <a:off x="1291742" y="6042062"/>
            <a:ext cx="297709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w</a:t>
            </a:r>
            <a:r>
              <a:rPr lang="en-GB" dirty="0" smtClean="0"/>
              <a:t>e find that  v = k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(N</a:t>
            </a:r>
            <a:r>
              <a:rPr lang="en-GB" baseline="-25000" dirty="0" smtClean="0"/>
              <a:t>2</a:t>
            </a:r>
            <a:r>
              <a:rPr lang="en-GB" dirty="0" smtClean="0"/>
              <a:t>)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(H</a:t>
            </a:r>
            <a:r>
              <a:rPr lang="en-GB" baseline="-25000" dirty="0" smtClean="0"/>
              <a:t>2</a:t>
            </a:r>
            <a:r>
              <a:rPr lang="en-GB" dirty="0" smtClean="0"/>
              <a:t>) </a:t>
            </a:r>
            <a:endParaRPr lang="en-GB" dirty="0"/>
          </a:p>
        </p:txBody>
      </p:sp>
      <p:sp>
        <p:nvSpPr>
          <p:cNvPr id="52" name="Textfeld 51"/>
          <p:cNvSpPr txBox="1"/>
          <p:nvPr/>
        </p:nvSpPr>
        <p:spPr>
          <a:xfrm>
            <a:off x="4365055" y="6042062"/>
            <a:ext cx="56938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but </a:t>
            </a:r>
            <a:endParaRPr lang="en-GB" dirty="0"/>
          </a:p>
        </p:txBody>
      </p:sp>
      <p:grpSp>
        <p:nvGrpSpPr>
          <p:cNvPr id="53" name="Gruppieren 52"/>
          <p:cNvGrpSpPr/>
          <p:nvPr/>
        </p:nvGrpSpPr>
        <p:grpSpPr>
          <a:xfrm>
            <a:off x="4951334" y="5946698"/>
            <a:ext cx="700756" cy="621579"/>
            <a:chOff x="5575543" y="5232822"/>
            <a:chExt cx="700756" cy="621579"/>
          </a:xfrm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grpSpPr>
        <p:grpSp>
          <p:nvGrpSpPr>
            <p:cNvPr id="54" name="Gruppieren 53"/>
            <p:cNvGrpSpPr/>
            <p:nvPr/>
          </p:nvGrpSpPr>
          <p:grpSpPr>
            <a:xfrm>
              <a:off x="5711721" y="5232822"/>
              <a:ext cx="564578" cy="621579"/>
              <a:chOff x="3995936" y="2923844"/>
              <a:chExt cx="564578" cy="621579"/>
            </a:xfrm>
            <a:effectLst>
              <a:outerShdw blurRad="50800" dist="50800" dir="5400000" algn="ctr" rotWithShape="0">
                <a:srgbClr val="000000">
                  <a:alpha val="20000"/>
                </a:srgbClr>
              </a:outerShdw>
            </a:effectLst>
          </p:grpSpPr>
          <p:sp>
            <p:nvSpPr>
              <p:cNvPr id="56" name="Textfeld 55"/>
              <p:cNvSpPr txBox="1"/>
              <p:nvPr/>
            </p:nvSpPr>
            <p:spPr>
              <a:xfrm>
                <a:off x="3995936" y="2923844"/>
                <a:ext cx="5645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u="sng" dirty="0" smtClean="0"/>
                  <a:t>dN</a:t>
                </a:r>
                <a:r>
                  <a:rPr lang="en-GB" u="sng" baseline="-25000" dirty="0" smtClean="0"/>
                  <a:t>2</a:t>
                </a:r>
                <a:endParaRPr lang="en-GB" u="sng" baseline="-25000" dirty="0"/>
              </a:p>
            </p:txBody>
          </p:sp>
          <p:sp>
            <p:nvSpPr>
              <p:cNvPr id="57" name="Textfeld 56"/>
              <p:cNvSpPr txBox="1"/>
              <p:nvPr/>
            </p:nvSpPr>
            <p:spPr>
              <a:xfrm>
                <a:off x="4024411" y="3176091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err="1" smtClean="0"/>
                  <a:t>dt</a:t>
                </a:r>
                <a:endParaRPr lang="en-GB" dirty="0"/>
              </a:p>
            </p:txBody>
          </p:sp>
        </p:grpSp>
        <p:sp>
          <p:nvSpPr>
            <p:cNvPr id="55" name="Textfeld 54"/>
            <p:cNvSpPr txBox="1"/>
            <p:nvPr/>
          </p:nvSpPr>
          <p:spPr>
            <a:xfrm>
              <a:off x="5575543" y="5328186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-</a:t>
              </a:r>
              <a:endParaRPr lang="en-GB" dirty="0"/>
            </a:p>
          </p:txBody>
        </p:sp>
      </p:grpSp>
      <p:grpSp>
        <p:nvGrpSpPr>
          <p:cNvPr id="58" name="Gruppieren 57"/>
          <p:cNvGrpSpPr/>
          <p:nvPr/>
        </p:nvGrpSpPr>
        <p:grpSpPr>
          <a:xfrm>
            <a:off x="5505395" y="5915938"/>
            <a:ext cx="1085752" cy="621579"/>
            <a:chOff x="5382907" y="5232822"/>
            <a:chExt cx="1085752" cy="621579"/>
          </a:xfrm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grpSpPr>
        <p:grpSp>
          <p:nvGrpSpPr>
            <p:cNvPr id="59" name="Gruppieren 58"/>
            <p:cNvGrpSpPr/>
            <p:nvPr/>
          </p:nvGrpSpPr>
          <p:grpSpPr>
            <a:xfrm>
              <a:off x="5711721" y="5232822"/>
              <a:ext cx="756938" cy="621579"/>
              <a:chOff x="3995936" y="2923844"/>
              <a:chExt cx="756938" cy="621579"/>
            </a:xfrm>
            <a:effectLst>
              <a:outerShdw blurRad="50800" dist="50800" dir="5400000" algn="ctr" rotWithShape="0">
                <a:srgbClr val="000000">
                  <a:alpha val="20000"/>
                </a:srgbClr>
              </a:outerShdw>
            </a:effectLst>
          </p:grpSpPr>
          <p:sp>
            <p:nvSpPr>
              <p:cNvPr id="61" name="Textfeld 60"/>
              <p:cNvSpPr txBox="1"/>
              <p:nvPr/>
            </p:nvSpPr>
            <p:spPr>
              <a:xfrm>
                <a:off x="3995936" y="2923844"/>
                <a:ext cx="7569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u="sng" dirty="0" smtClean="0"/>
                  <a:t>1 dH</a:t>
                </a:r>
                <a:r>
                  <a:rPr lang="en-GB" baseline="-25000" dirty="0" smtClean="0"/>
                  <a:t>2</a:t>
                </a:r>
                <a:endParaRPr lang="en-GB" baseline="-25000" dirty="0"/>
              </a:p>
            </p:txBody>
          </p:sp>
          <p:sp>
            <p:nvSpPr>
              <p:cNvPr id="62" name="Textfeld 61"/>
              <p:cNvSpPr txBox="1"/>
              <p:nvPr/>
            </p:nvSpPr>
            <p:spPr>
              <a:xfrm>
                <a:off x="4024411" y="3176091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3</a:t>
                </a:r>
                <a:r>
                  <a:rPr lang="en-GB" dirty="0" smtClean="0"/>
                  <a:t> </a:t>
                </a:r>
                <a:r>
                  <a:rPr lang="en-GB" dirty="0" err="1" smtClean="0"/>
                  <a:t>dt</a:t>
                </a:r>
                <a:endParaRPr lang="en-GB" dirty="0"/>
              </a:p>
            </p:txBody>
          </p:sp>
        </p:grpSp>
        <p:sp>
          <p:nvSpPr>
            <p:cNvPr id="60" name="Textfeld 59"/>
            <p:cNvSpPr txBox="1"/>
            <p:nvPr/>
          </p:nvSpPr>
          <p:spPr>
            <a:xfrm>
              <a:off x="5382907" y="5328186"/>
              <a:ext cx="460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= -</a:t>
              </a:r>
              <a:endParaRPr lang="en-GB" dirty="0"/>
            </a:p>
          </p:txBody>
        </p:sp>
      </p:grpSp>
      <p:grpSp>
        <p:nvGrpSpPr>
          <p:cNvPr id="63" name="Gruppieren 62"/>
          <p:cNvGrpSpPr/>
          <p:nvPr/>
        </p:nvGrpSpPr>
        <p:grpSpPr>
          <a:xfrm>
            <a:off x="6489881" y="5903004"/>
            <a:ext cx="1087087" cy="621579"/>
            <a:chOff x="5548285" y="5232822"/>
            <a:chExt cx="1087087" cy="621579"/>
          </a:xfrm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grpSpPr>
        <p:grpSp>
          <p:nvGrpSpPr>
            <p:cNvPr id="64" name="Gruppieren 63"/>
            <p:cNvGrpSpPr/>
            <p:nvPr/>
          </p:nvGrpSpPr>
          <p:grpSpPr>
            <a:xfrm>
              <a:off x="5711721" y="5232822"/>
              <a:ext cx="923651" cy="621579"/>
              <a:chOff x="3995936" y="2923844"/>
              <a:chExt cx="923651" cy="621579"/>
            </a:xfrm>
            <a:effectLst>
              <a:outerShdw blurRad="50800" dist="50800" dir="5400000" algn="ctr" rotWithShape="0">
                <a:srgbClr val="000000">
                  <a:alpha val="20000"/>
                </a:srgbClr>
              </a:outerShdw>
            </a:effectLst>
          </p:grpSpPr>
          <p:sp>
            <p:nvSpPr>
              <p:cNvPr id="66" name="Textfeld 65"/>
              <p:cNvSpPr txBox="1"/>
              <p:nvPr/>
            </p:nvSpPr>
            <p:spPr>
              <a:xfrm>
                <a:off x="3995936" y="2923844"/>
                <a:ext cx="9236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u="sng" dirty="0" smtClean="0"/>
                  <a:t>1 dNH</a:t>
                </a:r>
                <a:r>
                  <a:rPr lang="en-GB" baseline="-25000" dirty="0"/>
                  <a:t>3</a:t>
                </a:r>
              </a:p>
            </p:txBody>
          </p:sp>
          <p:sp>
            <p:nvSpPr>
              <p:cNvPr id="67" name="Textfeld 66"/>
              <p:cNvSpPr txBox="1"/>
              <p:nvPr/>
            </p:nvSpPr>
            <p:spPr>
              <a:xfrm>
                <a:off x="4024411" y="3176091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2 </a:t>
                </a:r>
                <a:r>
                  <a:rPr lang="en-GB" dirty="0" err="1" smtClean="0"/>
                  <a:t>dt</a:t>
                </a:r>
                <a:endParaRPr lang="en-GB" dirty="0"/>
              </a:p>
            </p:txBody>
          </p:sp>
        </p:grpSp>
        <p:sp>
          <p:nvSpPr>
            <p:cNvPr id="65" name="Textfeld 64"/>
            <p:cNvSpPr txBox="1"/>
            <p:nvPr/>
          </p:nvSpPr>
          <p:spPr>
            <a:xfrm>
              <a:off x="5548285" y="5343607"/>
              <a:ext cx="3834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= 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2532222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err="1" smtClean="0"/>
              <a:t>Some</a:t>
            </a:r>
            <a:r>
              <a:rPr lang="de-CH" dirty="0" smtClean="0"/>
              <a:t> Basic </a:t>
            </a:r>
            <a:r>
              <a:rPr lang="de-CH" dirty="0" err="1" smtClean="0"/>
              <a:t>Concepts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288076" y="1052736"/>
            <a:ext cx="8828058" cy="133882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 smtClean="0"/>
              <a:t>Rate Law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The rate law describes the </a:t>
            </a:r>
            <a:r>
              <a:rPr lang="en-GB" b="1" dirty="0" smtClean="0"/>
              <a:t>concentration change</a:t>
            </a:r>
            <a:r>
              <a:rPr lang="en-GB" dirty="0" smtClean="0"/>
              <a:t> of a reactant as a function of time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In its most general form it looks like: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288076" y="2554898"/>
            <a:ext cx="8276625" cy="9233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The rate law comprises all reactants influencing the course of a reaction, these </a:t>
            </a:r>
          </a:p>
          <a:p>
            <a:pPr>
              <a:lnSpc>
                <a:spcPct val="150000"/>
              </a:lnSpc>
            </a:pPr>
            <a:r>
              <a:rPr lang="en-GB" b="1" dirty="0" smtClean="0"/>
              <a:t>may or may not</a:t>
            </a:r>
            <a:r>
              <a:rPr lang="en-GB" dirty="0" smtClean="0"/>
              <a:t> show up in the stoichiometric equation. 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3737134" y="4305417"/>
            <a:ext cx="35137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</a:p>
        </p:txBody>
      </p:sp>
      <p:cxnSp>
        <p:nvCxnSpPr>
          <p:cNvPr id="11" name="Gerade Verbindung mit Pfeil 10"/>
          <p:cNvCxnSpPr/>
          <p:nvPr/>
        </p:nvCxnSpPr>
        <p:spPr bwMode="auto">
          <a:xfrm>
            <a:off x="2987824" y="4480659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12" name="Textfeld 11"/>
          <p:cNvSpPr txBox="1"/>
          <p:nvPr/>
        </p:nvSpPr>
        <p:spPr>
          <a:xfrm>
            <a:off x="2309729" y="4301762"/>
            <a:ext cx="74257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A + B</a:t>
            </a:r>
            <a:endParaRPr lang="en-GB" dirty="0"/>
          </a:p>
        </p:txBody>
      </p:sp>
      <p:grpSp>
        <p:nvGrpSpPr>
          <p:cNvPr id="13" name="Gruppieren 12"/>
          <p:cNvGrpSpPr/>
          <p:nvPr/>
        </p:nvGrpSpPr>
        <p:grpSpPr>
          <a:xfrm>
            <a:off x="5940152" y="4185278"/>
            <a:ext cx="479618" cy="621579"/>
            <a:chOff x="3995936" y="2923844"/>
            <a:chExt cx="479618" cy="621579"/>
          </a:xfrm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grpSpPr>
        <p:sp>
          <p:nvSpPr>
            <p:cNvPr id="14" name="Textfeld 13"/>
            <p:cNvSpPr txBox="1"/>
            <p:nvPr/>
          </p:nvSpPr>
          <p:spPr>
            <a:xfrm>
              <a:off x="3995936" y="2923844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u="sng" dirty="0" err="1" smtClean="0"/>
                <a:t>dC</a:t>
              </a:r>
              <a:endParaRPr lang="en-GB" u="sng" dirty="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4024411" y="3176091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dt</a:t>
              </a:r>
              <a:endParaRPr lang="en-GB" dirty="0"/>
            </a:p>
          </p:txBody>
        </p:sp>
      </p:grpSp>
      <p:sp>
        <p:nvSpPr>
          <p:cNvPr id="16" name="Textfeld 15"/>
          <p:cNvSpPr txBox="1"/>
          <p:nvPr/>
        </p:nvSpPr>
        <p:spPr>
          <a:xfrm>
            <a:off x="6318461" y="4290953"/>
            <a:ext cx="122982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= k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(A)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(B)</a:t>
            </a:r>
            <a:endParaRPr lang="en-GB" baseline="30000" dirty="0"/>
          </a:p>
        </p:txBody>
      </p:sp>
      <p:sp>
        <p:nvSpPr>
          <p:cNvPr id="17" name="Textfeld 16"/>
          <p:cNvSpPr txBox="1"/>
          <p:nvPr/>
        </p:nvSpPr>
        <p:spPr>
          <a:xfrm>
            <a:off x="1835696" y="3709000"/>
            <a:ext cx="5878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 simple, bimolecular reaction with one elementary step</a:t>
            </a:r>
            <a:endParaRPr lang="en-GB" dirty="0"/>
          </a:p>
        </p:txBody>
      </p:sp>
      <p:sp>
        <p:nvSpPr>
          <p:cNvPr id="18" name="Textfeld 17"/>
          <p:cNvSpPr txBox="1"/>
          <p:nvPr/>
        </p:nvSpPr>
        <p:spPr>
          <a:xfrm>
            <a:off x="1523142" y="5014079"/>
            <a:ext cx="650370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"k" is called the </a:t>
            </a:r>
            <a:r>
              <a:rPr lang="en-GB" b="1" dirty="0" smtClean="0"/>
              <a:t>Rate Constant</a:t>
            </a:r>
            <a:r>
              <a:rPr lang="en-GB" dirty="0" smtClean="0"/>
              <a:t> or the </a:t>
            </a:r>
            <a:r>
              <a:rPr lang="en-GB" b="1" dirty="0" smtClean="0"/>
              <a:t>Proportionality </a:t>
            </a:r>
            <a:r>
              <a:rPr lang="en-GB" b="1" dirty="0"/>
              <a:t>F</a:t>
            </a:r>
            <a:r>
              <a:rPr lang="en-GB" b="1" dirty="0" smtClean="0"/>
              <a:t>actor</a:t>
            </a:r>
            <a:endParaRPr lang="en-GB" b="1" dirty="0"/>
          </a:p>
        </p:txBody>
      </p:sp>
      <p:sp>
        <p:nvSpPr>
          <p:cNvPr id="19" name="Textfeld 18"/>
          <p:cNvSpPr txBox="1"/>
          <p:nvPr/>
        </p:nvSpPr>
        <p:spPr>
          <a:xfrm>
            <a:off x="658932" y="5570295"/>
            <a:ext cx="8016938" cy="9233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It is only "constant" if it describes one elementary step in a reaction scheme..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.. but may be </a:t>
            </a:r>
            <a:r>
              <a:rPr lang="en-GB" b="1" dirty="0" smtClean="0"/>
              <a:t>concentration dependent</a:t>
            </a:r>
            <a:r>
              <a:rPr lang="en-GB" dirty="0" smtClean="0"/>
              <a:t> in the rate law of an overall reaction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45981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hteck 32"/>
          <p:cNvSpPr/>
          <p:nvPr/>
        </p:nvSpPr>
        <p:spPr bwMode="auto">
          <a:xfrm>
            <a:off x="1475656" y="2638275"/>
            <a:ext cx="6654022" cy="151080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err="1" smtClean="0"/>
              <a:t>Some</a:t>
            </a:r>
            <a:r>
              <a:rPr lang="de-CH" dirty="0" smtClean="0"/>
              <a:t> Basic </a:t>
            </a:r>
            <a:r>
              <a:rPr lang="de-CH" dirty="0" err="1" smtClean="0"/>
              <a:t>Concepts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4427984" y="1268760"/>
            <a:ext cx="78098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C + D</a:t>
            </a:r>
            <a:endParaRPr lang="en-GB" dirty="0"/>
          </a:p>
        </p:txBody>
      </p:sp>
      <p:cxnSp>
        <p:nvCxnSpPr>
          <p:cNvPr id="8" name="Gerade Verbindung mit Pfeil 7"/>
          <p:cNvCxnSpPr/>
          <p:nvPr/>
        </p:nvCxnSpPr>
        <p:spPr bwMode="auto">
          <a:xfrm>
            <a:off x="3678674" y="1444002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9" name="Textfeld 8"/>
          <p:cNvSpPr txBox="1"/>
          <p:nvPr/>
        </p:nvSpPr>
        <p:spPr>
          <a:xfrm>
            <a:off x="3000579" y="1265105"/>
            <a:ext cx="74257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A + B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717778" y="1289708"/>
            <a:ext cx="195438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r</a:t>
            </a:r>
            <a:r>
              <a:rPr lang="en-GB" dirty="0" smtClean="0"/>
              <a:t>eaction equation</a:t>
            </a:r>
            <a:endParaRPr lang="en-GB" dirty="0"/>
          </a:p>
        </p:txBody>
      </p:sp>
      <p:sp>
        <p:nvSpPr>
          <p:cNvPr id="11" name="Textfeld 10"/>
          <p:cNvSpPr txBox="1"/>
          <p:nvPr/>
        </p:nvSpPr>
        <p:spPr>
          <a:xfrm>
            <a:off x="5337845" y="1259336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implies</a:t>
            </a:r>
            <a:endParaRPr lang="en-GB" dirty="0"/>
          </a:p>
        </p:txBody>
      </p:sp>
      <p:grpSp>
        <p:nvGrpSpPr>
          <p:cNvPr id="12" name="Gruppieren 11"/>
          <p:cNvGrpSpPr/>
          <p:nvPr/>
        </p:nvGrpSpPr>
        <p:grpSpPr>
          <a:xfrm>
            <a:off x="6613391" y="1080338"/>
            <a:ext cx="479618" cy="621579"/>
            <a:chOff x="3995936" y="2923844"/>
            <a:chExt cx="479618" cy="621579"/>
          </a:xfrm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grpSpPr>
        <p:sp>
          <p:nvSpPr>
            <p:cNvPr id="13" name="Textfeld 12"/>
            <p:cNvSpPr txBox="1"/>
            <p:nvPr/>
          </p:nvSpPr>
          <p:spPr>
            <a:xfrm>
              <a:off x="3995936" y="2923844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u="sng" dirty="0" err="1" smtClean="0"/>
                <a:t>dC</a:t>
              </a:r>
              <a:endParaRPr lang="en-GB" u="sng" dirty="0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4024411" y="3176091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dt</a:t>
              </a:r>
              <a:endParaRPr lang="en-GB" dirty="0"/>
            </a:p>
          </p:txBody>
        </p:sp>
      </p:grpSp>
      <p:sp>
        <p:nvSpPr>
          <p:cNvPr id="15" name="Textfeld 14"/>
          <p:cNvSpPr txBox="1"/>
          <p:nvPr/>
        </p:nvSpPr>
        <p:spPr>
          <a:xfrm>
            <a:off x="6991700" y="1186013"/>
            <a:ext cx="122982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= k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(A)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(B)</a:t>
            </a:r>
            <a:endParaRPr lang="en-GB" baseline="30000" dirty="0"/>
          </a:p>
        </p:txBody>
      </p:sp>
      <p:sp>
        <p:nvSpPr>
          <p:cNvPr id="16" name="Textfeld 15"/>
          <p:cNvSpPr txBox="1"/>
          <p:nvPr/>
        </p:nvSpPr>
        <p:spPr>
          <a:xfrm>
            <a:off x="1906048" y="2169204"/>
            <a:ext cx="581120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from experiment: the more "D", the slower the reaction</a:t>
            </a:r>
            <a:endParaRPr lang="en-GB" dirty="0"/>
          </a:p>
        </p:txBody>
      </p:sp>
      <p:sp>
        <p:nvSpPr>
          <p:cNvPr id="17" name="Textfeld 16"/>
          <p:cNvSpPr txBox="1"/>
          <p:nvPr/>
        </p:nvSpPr>
        <p:spPr>
          <a:xfrm>
            <a:off x="5022930" y="3105902"/>
            <a:ext cx="35137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C</a:t>
            </a:r>
            <a:endParaRPr lang="en-GB" dirty="0"/>
          </a:p>
        </p:txBody>
      </p:sp>
      <p:cxnSp>
        <p:nvCxnSpPr>
          <p:cNvPr id="18" name="Gerade Verbindung mit Pfeil 17"/>
          <p:cNvCxnSpPr/>
          <p:nvPr/>
        </p:nvCxnSpPr>
        <p:spPr bwMode="auto">
          <a:xfrm>
            <a:off x="3102610" y="2959825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19" name="Textfeld 18"/>
          <p:cNvSpPr txBox="1"/>
          <p:nvPr/>
        </p:nvSpPr>
        <p:spPr>
          <a:xfrm>
            <a:off x="2424515" y="2780928"/>
            <a:ext cx="74257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A + B</a:t>
            </a:r>
            <a:endParaRPr lang="en-GB" dirty="0"/>
          </a:p>
        </p:txBody>
      </p:sp>
      <p:cxnSp>
        <p:nvCxnSpPr>
          <p:cNvPr id="20" name="Gerade Verbindung mit Pfeil 19"/>
          <p:cNvCxnSpPr/>
          <p:nvPr/>
        </p:nvCxnSpPr>
        <p:spPr bwMode="auto">
          <a:xfrm flipH="1">
            <a:off x="3140148" y="3025426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21" name="Textfeld 20"/>
          <p:cNvSpPr txBox="1"/>
          <p:nvPr/>
        </p:nvSpPr>
        <p:spPr>
          <a:xfrm>
            <a:off x="3976127" y="2788342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 + D</a:t>
            </a:r>
            <a:endParaRPr lang="en-GB" dirty="0"/>
          </a:p>
        </p:txBody>
      </p:sp>
      <p:sp>
        <p:nvSpPr>
          <p:cNvPr id="22" name="Textfeld 21"/>
          <p:cNvSpPr txBox="1"/>
          <p:nvPr/>
        </p:nvSpPr>
        <p:spPr>
          <a:xfrm>
            <a:off x="3976127" y="3105902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</a:t>
            </a:r>
            <a:endParaRPr lang="en-GB" dirty="0"/>
          </a:p>
        </p:txBody>
      </p:sp>
      <p:cxnSp>
        <p:nvCxnSpPr>
          <p:cNvPr id="23" name="Gerade Verbindung mit Pfeil 22"/>
          <p:cNvCxnSpPr/>
          <p:nvPr/>
        </p:nvCxnSpPr>
        <p:spPr bwMode="auto">
          <a:xfrm>
            <a:off x="4224913" y="3290568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24" name="Textfeld 23"/>
          <p:cNvSpPr txBox="1"/>
          <p:nvPr/>
        </p:nvSpPr>
        <p:spPr>
          <a:xfrm>
            <a:off x="3834421" y="3630268"/>
            <a:ext cx="78098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C + D</a:t>
            </a:r>
            <a:endParaRPr lang="en-GB" dirty="0"/>
          </a:p>
        </p:txBody>
      </p:sp>
      <p:cxnSp>
        <p:nvCxnSpPr>
          <p:cNvPr id="25" name="Gerade Verbindung mit Pfeil 24"/>
          <p:cNvCxnSpPr/>
          <p:nvPr/>
        </p:nvCxnSpPr>
        <p:spPr bwMode="auto">
          <a:xfrm>
            <a:off x="3085111" y="3805510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26" name="Textfeld 25"/>
          <p:cNvSpPr txBox="1"/>
          <p:nvPr/>
        </p:nvSpPr>
        <p:spPr>
          <a:xfrm>
            <a:off x="2407016" y="3626613"/>
            <a:ext cx="74257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A + B</a:t>
            </a:r>
            <a:endParaRPr lang="en-GB" dirty="0"/>
          </a:p>
        </p:txBody>
      </p:sp>
      <p:cxnSp>
        <p:nvCxnSpPr>
          <p:cNvPr id="28" name="Gerader Verbinder 27"/>
          <p:cNvCxnSpPr/>
          <p:nvPr/>
        </p:nvCxnSpPr>
        <p:spPr bwMode="auto">
          <a:xfrm flipV="1">
            <a:off x="2424515" y="3503488"/>
            <a:ext cx="289678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feld 28"/>
          <p:cNvSpPr txBox="1"/>
          <p:nvPr/>
        </p:nvSpPr>
        <p:spPr>
          <a:xfrm>
            <a:off x="1488496" y="361594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overall</a:t>
            </a:r>
            <a:endParaRPr lang="en-GB" dirty="0"/>
          </a:p>
        </p:txBody>
      </p:sp>
      <p:sp>
        <p:nvSpPr>
          <p:cNvPr id="30" name="Textfeld 29"/>
          <p:cNvSpPr txBox="1"/>
          <p:nvPr/>
        </p:nvSpPr>
        <p:spPr>
          <a:xfrm>
            <a:off x="3362979" y="2638275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k</a:t>
            </a:r>
            <a:r>
              <a:rPr lang="en-GB" sz="1400" baseline="-25000" dirty="0" smtClean="0"/>
              <a:t>1</a:t>
            </a:r>
            <a:endParaRPr lang="en-GB" sz="1400" baseline="-25000" dirty="0"/>
          </a:p>
        </p:txBody>
      </p:sp>
      <p:sp>
        <p:nvSpPr>
          <p:cNvPr id="31" name="Textfeld 30"/>
          <p:cNvSpPr txBox="1"/>
          <p:nvPr/>
        </p:nvSpPr>
        <p:spPr>
          <a:xfrm>
            <a:off x="3362801" y="3005823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K</a:t>
            </a:r>
            <a:r>
              <a:rPr lang="en-GB" sz="1400" baseline="-25000" dirty="0" smtClean="0"/>
              <a:t>-1</a:t>
            </a:r>
            <a:endParaRPr lang="en-GB" sz="1400" baseline="-25000" dirty="0"/>
          </a:p>
        </p:txBody>
      </p:sp>
      <p:sp>
        <p:nvSpPr>
          <p:cNvPr id="32" name="Textfeld 31"/>
          <p:cNvSpPr txBox="1"/>
          <p:nvPr/>
        </p:nvSpPr>
        <p:spPr>
          <a:xfrm>
            <a:off x="4496964" y="2996371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k</a:t>
            </a:r>
            <a:r>
              <a:rPr lang="en-GB" sz="1400" baseline="-25000" dirty="0"/>
              <a:t>2</a:t>
            </a:r>
          </a:p>
        </p:txBody>
      </p:sp>
      <p:grpSp>
        <p:nvGrpSpPr>
          <p:cNvPr id="34" name="Gruppieren 33"/>
          <p:cNvGrpSpPr/>
          <p:nvPr/>
        </p:nvGrpSpPr>
        <p:grpSpPr>
          <a:xfrm>
            <a:off x="5618165" y="3232586"/>
            <a:ext cx="479618" cy="596623"/>
            <a:chOff x="3996370" y="2948800"/>
            <a:chExt cx="479618" cy="596623"/>
          </a:xfrm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grpSpPr>
        <p:sp>
          <p:nvSpPr>
            <p:cNvPr id="35" name="Textfeld 34"/>
            <p:cNvSpPr txBox="1"/>
            <p:nvPr/>
          </p:nvSpPr>
          <p:spPr>
            <a:xfrm>
              <a:off x="3996370" y="2948800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u="sng" dirty="0" err="1" smtClean="0"/>
                <a:t>dC</a:t>
              </a:r>
              <a:endParaRPr lang="en-GB" u="sng" dirty="0"/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4024411" y="3176091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dt</a:t>
              </a:r>
              <a:endParaRPr lang="en-GB" dirty="0"/>
            </a:p>
          </p:txBody>
        </p:sp>
      </p:grpSp>
      <p:sp>
        <p:nvSpPr>
          <p:cNvPr id="37" name="Textfeld 36"/>
          <p:cNvSpPr txBox="1"/>
          <p:nvPr/>
        </p:nvSpPr>
        <p:spPr>
          <a:xfrm>
            <a:off x="6228184" y="3188741"/>
            <a:ext cx="137409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k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>
                <a:solidFill>
                  <a:srgbClr val="FF0000"/>
                </a:solidFill>
                <a:sym typeface="Symbol" panose="05050102010706020507" pitchFamily="18" charset="2"/>
              </a:rPr>
              <a:t></a:t>
            </a:r>
            <a:r>
              <a:rPr lang="en-GB" dirty="0" smtClean="0">
                <a:solidFill>
                  <a:srgbClr val="FF0000"/>
                </a:solidFill>
                <a:sym typeface="Symbol" panose="05050102010706020507" pitchFamily="18" charset="2"/>
              </a:rPr>
              <a:t>k</a:t>
            </a:r>
            <a:r>
              <a:rPr lang="en-GB" baseline="-25000" dirty="0" smtClean="0">
                <a:solidFill>
                  <a:srgbClr val="FF0000"/>
                </a:solidFill>
                <a:sym typeface="Symbol" panose="05050102010706020507" pitchFamily="18" charset="2"/>
              </a:rPr>
              <a:t>2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(A)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(B)</a:t>
            </a:r>
            <a:endParaRPr lang="en-GB" baseline="30000" dirty="0"/>
          </a:p>
        </p:txBody>
      </p:sp>
      <p:sp>
        <p:nvSpPr>
          <p:cNvPr id="38" name="Rechteck 37"/>
          <p:cNvSpPr/>
          <p:nvPr/>
        </p:nvSpPr>
        <p:spPr>
          <a:xfrm>
            <a:off x="6323167" y="3503488"/>
            <a:ext cx="17778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k</a:t>
            </a:r>
            <a:r>
              <a:rPr lang="en-GB" baseline="-25000" dirty="0" smtClean="0">
                <a:solidFill>
                  <a:srgbClr val="FF0000"/>
                </a:solidFill>
              </a:rPr>
              <a:t>-1</a:t>
            </a:r>
            <a:r>
              <a:rPr lang="en-GB" dirty="0" smtClean="0">
                <a:solidFill>
                  <a:srgbClr val="FF0000"/>
                </a:solidFill>
                <a:sym typeface="Symbol" panose="05050102010706020507" pitchFamily="18" charset="2"/>
              </a:rPr>
              <a:t>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dirty="0">
                <a:solidFill>
                  <a:srgbClr val="FF0000"/>
                </a:solidFill>
              </a:rPr>
              <a:t>D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baseline="30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  <a:sym typeface="Symbol" panose="05050102010706020507" pitchFamily="18" charset="2"/>
              </a:rPr>
              <a:t>+ k</a:t>
            </a:r>
            <a:r>
              <a:rPr lang="en-GB" baseline="-25000" dirty="0" smtClean="0">
                <a:solidFill>
                  <a:srgbClr val="FF0000"/>
                </a:solidFill>
                <a:sym typeface="Symbol" panose="05050102010706020507" pitchFamily="18" charset="2"/>
              </a:rPr>
              <a:t>2</a:t>
            </a:r>
            <a:endParaRPr lang="en-GB" baseline="30000" dirty="0">
              <a:solidFill>
                <a:srgbClr val="FF0000"/>
              </a:solidFill>
            </a:endParaRPr>
          </a:p>
        </p:txBody>
      </p:sp>
      <p:cxnSp>
        <p:nvCxnSpPr>
          <p:cNvPr id="42" name="Gerader Verbinder 41"/>
          <p:cNvCxnSpPr/>
          <p:nvPr/>
        </p:nvCxnSpPr>
        <p:spPr bwMode="auto">
          <a:xfrm>
            <a:off x="6323167" y="3530898"/>
            <a:ext cx="1221749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feld 42"/>
          <p:cNvSpPr txBox="1"/>
          <p:nvPr/>
        </p:nvSpPr>
        <p:spPr>
          <a:xfrm>
            <a:off x="6005757" y="332571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</a:t>
            </a:r>
            <a:endParaRPr lang="en-GB" dirty="0"/>
          </a:p>
        </p:txBody>
      </p:sp>
      <p:sp>
        <p:nvSpPr>
          <p:cNvPr id="44" name="Textfeld 43"/>
          <p:cNvSpPr txBox="1"/>
          <p:nvPr/>
        </p:nvSpPr>
        <p:spPr>
          <a:xfrm>
            <a:off x="7829596" y="331882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k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2564583" y="4623339"/>
            <a:ext cx="410881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t</a:t>
            </a:r>
            <a:r>
              <a:rPr lang="en-GB" dirty="0" smtClean="0"/>
              <a:t>wo elementary steps, k depends on D</a:t>
            </a:r>
            <a:endParaRPr lang="en-GB" dirty="0"/>
          </a:p>
        </p:txBody>
      </p:sp>
      <p:sp>
        <p:nvSpPr>
          <p:cNvPr id="46" name="Textfeld 45"/>
          <p:cNvSpPr txBox="1"/>
          <p:nvPr/>
        </p:nvSpPr>
        <p:spPr>
          <a:xfrm>
            <a:off x="1656463" y="5248583"/>
            <a:ext cx="7074373" cy="40011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"k"</a:t>
            </a:r>
            <a:r>
              <a:rPr lang="en-GB" sz="2000" dirty="0" smtClean="0"/>
              <a:t> contains the information for a </a:t>
            </a:r>
            <a:r>
              <a:rPr lang="en-GB" sz="2000" b="1" dirty="0" smtClean="0"/>
              <a:t>mechanistic elucidation !</a:t>
            </a:r>
            <a:endParaRPr lang="en-GB" sz="2000" b="1" dirty="0"/>
          </a:p>
        </p:txBody>
      </p:sp>
      <p:sp>
        <p:nvSpPr>
          <p:cNvPr id="47" name="Pfeil nach rechts 46"/>
          <p:cNvSpPr/>
          <p:nvPr/>
        </p:nvSpPr>
        <p:spPr bwMode="auto">
          <a:xfrm>
            <a:off x="1405679" y="5362174"/>
            <a:ext cx="288032" cy="197874"/>
          </a:xfrm>
          <a:prstGeom prst="rightArrow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7479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err="1" smtClean="0"/>
              <a:t>Some</a:t>
            </a:r>
            <a:r>
              <a:rPr lang="de-CH" dirty="0" smtClean="0"/>
              <a:t> Basic </a:t>
            </a:r>
            <a:r>
              <a:rPr lang="de-CH" dirty="0" err="1" smtClean="0"/>
              <a:t>Concepts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630416" y="1052736"/>
            <a:ext cx="782778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Rates</a:t>
            </a:r>
            <a:r>
              <a:rPr lang="en-GB" dirty="0" smtClean="0"/>
              <a:t> describes the concentration change of a reactant over a certain time</a:t>
            </a:r>
            <a:endParaRPr lang="en-GB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2411760" y="1556792"/>
            <a:ext cx="229261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Example</a:t>
            </a:r>
            <a:r>
              <a:rPr lang="en-GB" dirty="0" smtClean="0"/>
              <a:t>: C</a:t>
            </a:r>
            <a:r>
              <a:rPr lang="en-GB" baseline="-25000" dirty="0" smtClean="0"/>
              <a:t>2</a:t>
            </a:r>
            <a:r>
              <a:rPr lang="en-GB" dirty="0" smtClean="0"/>
              <a:t>H</a:t>
            </a:r>
            <a:r>
              <a:rPr lang="en-GB" baseline="-25000" dirty="0" smtClean="0"/>
              <a:t>4</a:t>
            </a:r>
            <a:r>
              <a:rPr lang="en-GB" dirty="0" smtClean="0"/>
              <a:t> + O</a:t>
            </a:r>
            <a:r>
              <a:rPr lang="en-GB" baseline="-25000" dirty="0" smtClean="0"/>
              <a:t>3</a:t>
            </a:r>
            <a:endParaRPr lang="en-GB" baseline="-25000" dirty="0"/>
          </a:p>
        </p:txBody>
      </p:sp>
      <p:sp>
        <p:nvSpPr>
          <p:cNvPr id="9" name="Textfeld 8"/>
          <p:cNvSpPr txBox="1"/>
          <p:nvPr/>
        </p:nvSpPr>
        <p:spPr>
          <a:xfrm>
            <a:off x="5364088" y="1556792"/>
            <a:ext cx="143821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C</a:t>
            </a:r>
            <a:r>
              <a:rPr lang="en-GB" baseline="-25000" dirty="0" smtClean="0"/>
              <a:t>2</a:t>
            </a:r>
            <a:r>
              <a:rPr lang="en-GB" dirty="0" smtClean="0"/>
              <a:t>H</a:t>
            </a:r>
            <a:r>
              <a:rPr lang="en-GB" baseline="-25000" dirty="0" smtClean="0"/>
              <a:t>4</a:t>
            </a:r>
            <a:r>
              <a:rPr lang="en-GB" dirty="0" smtClean="0"/>
              <a:t>O + O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cxnSp>
        <p:nvCxnSpPr>
          <p:cNvPr id="10" name="Gerade Verbindung mit Pfeil 9"/>
          <p:cNvCxnSpPr/>
          <p:nvPr/>
        </p:nvCxnSpPr>
        <p:spPr bwMode="auto">
          <a:xfrm>
            <a:off x="4594161" y="1749000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11" name="Textfeld 10"/>
          <p:cNvSpPr txBox="1"/>
          <p:nvPr/>
        </p:nvSpPr>
        <p:spPr>
          <a:xfrm>
            <a:off x="827584" y="1952499"/>
            <a:ext cx="793037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r</a:t>
            </a:r>
            <a:r>
              <a:rPr lang="en-GB" dirty="0" smtClean="0"/>
              <a:t>ates can </a:t>
            </a:r>
            <a:r>
              <a:rPr lang="en-GB" b="1" dirty="0" smtClean="0"/>
              <a:t>explicitly be calculated</a:t>
            </a:r>
            <a:r>
              <a:rPr lang="en-GB" dirty="0" smtClean="0"/>
              <a:t> at any time point, if the rate law is known</a:t>
            </a:r>
            <a:endParaRPr lang="en-GB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932" y="2435156"/>
            <a:ext cx="5672293" cy="43194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feld 12"/>
          <p:cNvSpPr txBox="1"/>
          <p:nvPr/>
        </p:nvSpPr>
        <p:spPr>
          <a:xfrm>
            <a:off x="646113" y="3284984"/>
            <a:ext cx="14157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Initial rate v</a:t>
            </a:r>
            <a:r>
              <a:rPr lang="en-GB" baseline="-25000" dirty="0" smtClean="0"/>
              <a:t>i</a:t>
            </a:r>
            <a:endParaRPr lang="en-GB" baseline="-25000" dirty="0"/>
          </a:p>
        </p:txBody>
      </p:sp>
      <p:sp>
        <p:nvSpPr>
          <p:cNvPr id="14" name="Pfeil nach rechts 13"/>
          <p:cNvSpPr/>
          <p:nvPr/>
        </p:nvSpPr>
        <p:spPr bwMode="auto">
          <a:xfrm>
            <a:off x="2195736" y="3429000"/>
            <a:ext cx="288032" cy="144016"/>
          </a:xfrm>
          <a:prstGeom prst="rightArrow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Pfeil nach rechts 14"/>
          <p:cNvSpPr/>
          <p:nvPr/>
        </p:nvSpPr>
        <p:spPr bwMode="auto">
          <a:xfrm flipH="1">
            <a:off x="4897100" y="4869160"/>
            <a:ext cx="288032" cy="144016"/>
          </a:xfrm>
          <a:prstGeom prst="rightArrow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141346" y="4724433"/>
            <a:ext cx="147989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  <a:r>
              <a:rPr lang="en-GB" dirty="0" smtClean="0"/>
              <a:t>verage rate</a:t>
            </a:r>
            <a:endParaRPr lang="en-GB" dirty="0"/>
          </a:p>
        </p:txBody>
      </p:sp>
      <p:sp>
        <p:nvSpPr>
          <p:cNvPr id="17" name="Pfeil nach rechts 16"/>
          <p:cNvSpPr/>
          <p:nvPr/>
        </p:nvSpPr>
        <p:spPr bwMode="auto">
          <a:xfrm>
            <a:off x="3961179" y="5338281"/>
            <a:ext cx="288032" cy="144016"/>
          </a:xfrm>
          <a:prstGeom prst="rightArrow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924445" y="5225623"/>
            <a:ext cx="209544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r</a:t>
            </a:r>
            <a:r>
              <a:rPr lang="en-GB" dirty="0" smtClean="0"/>
              <a:t>ate at a time point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2735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38264" y="188640"/>
            <a:ext cx="3526160" cy="360040"/>
          </a:xfrm>
        </p:spPr>
        <p:txBody>
          <a:bodyPr/>
          <a:lstStyle/>
          <a:p>
            <a:r>
              <a:rPr lang="de-CH" dirty="0" smtClean="0"/>
              <a:t>Table </a:t>
            </a:r>
            <a:r>
              <a:rPr lang="de-CH" dirty="0" err="1" smtClean="0"/>
              <a:t>of</a:t>
            </a:r>
            <a:r>
              <a:rPr lang="de-CH" dirty="0" smtClean="0"/>
              <a:t> Content</a:t>
            </a:r>
            <a:endParaRPr lang="de-CH" dirty="0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611560" y="692696"/>
            <a:ext cx="4338367" cy="4842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eaLnBrk="0" hangingPunct="0">
              <a:spcAft>
                <a:spcPts val="800"/>
              </a:spcAft>
              <a:buFontTx/>
              <a:buAutoNum type="arabicPeriod"/>
              <a:tabLst>
                <a:tab pos="385763" algn="l"/>
                <a:tab pos="954088" algn="l"/>
              </a:tabLst>
              <a:defRPr/>
            </a:pPr>
            <a:r>
              <a:rPr lang="en-GB" sz="1600" b="1" dirty="0" smtClean="0">
                <a:latin typeface="Arial" charset="0"/>
                <a:cs typeface="+mn-cs"/>
              </a:rPr>
              <a:t>Introduction</a:t>
            </a:r>
          </a:p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600" b="1" dirty="0" smtClean="0">
                <a:latin typeface="Arial" charset="0"/>
                <a:cs typeface="+mn-cs"/>
              </a:rPr>
              <a:t>1.1 	Some Basic Concepts</a:t>
            </a:r>
            <a:r>
              <a:rPr lang="en-GB" sz="1600" dirty="0" smtClean="0">
                <a:latin typeface="Arial" charset="0"/>
                <a:cs typeface="+mn-cs"/>
              </a:rPr>
              <a:t>	</a:t>
            </a:r>
          </a:p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400" dirty="0" smtClean="0">
                <a:latin typeface="Arial" charset="0"/>
                <a:cs typeface="+mn-cs"/>
              </a:rPr>
              <a:t>	Elementary Reaction (Steps)</a:t>
            </a:r>
          </a:p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400" dirty="0" smtClean="0">
                <a:latin typeface="Arial" charset="0"/>
                <a:cs typeface="+mn-cs"/>
              </a:rPr>
              <a:t>	Reaction Orders</a:t>
            </a:r>
          </a:p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400" dirty="0" smtClean="0">
                <a:latin typeface="Arial" charset="0"/>
                <a:cs typeface="+mn-cs"/>
              </a:rPr>
              <a:t>	Activation Energy</a:t>
            </a:r>
          </a:p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400" dirty="0" smtClean="0">
                <a:latin typeface="Arial" charset="0"/>
                <a:cs typeface="+mn-cs"/>
              </a:rPr>
              <a:t>	Rate Profiles</a:t>
            </a:r>
          </a:p>
          <a:p>
            <a:pPr marL="457200" indent="-457200" eaLnBrk="0" hangingPunct="0">
              <a:lnSpc>
                <a:spcPts val="2200"/>
              </a:lnSpc>
              <a:spcAft>
                <a:spcPts val="800"/>
              </a:spcAft>
              <a:tabLst>
                <a:tab pos="385763" algn="l"/>
                <a:tab pos="954088" algn="l"/>
              </a:tabLst>
              <a:defRPr/>
            </a:pPr>
            <a:r>
              <a:rPr lang="en-GB" sz="1600" dirty="0" smtClean="0">
                <a:latin typeface="Arial" charset="0"/>
                <a:cs typeface="+mn-cs"/>
              </a:rPr>
              <a:t>	….</a:t>
            </a:r>
          </a:p>
          <a:p>
            <a:pPr marL="457200" indent="-457200" eaLnBrk="0" hangingPunct="0">
              <a:tabLst>
                <a:tab pos="385763" algn="l"/>
                <a:tab pos="954088" algn="l"/>
              </a:tabLst>
              <a:defRPr/>
            </a:pPr>
            <a:r>
              <a:rPr lang="en-GB" sz="1600" b="1" dirty="0" smtClean="0">
                <a:latin typeface="Arial" charset="0"/>
                <a:cs typeface="+mn-cs"/>
              </a:rPr>
              <a:t>2. 	Rate Laws and Mechanisms</a:t>
            </a:r>
          </a:p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600" dirty="0">
                <a:latin typeface="Arial" charset="0"/>
                <a:cs typeface="+mn-cs"/>
              </a:rPr>
              <a:t>	</a:t>
            </a:r>
            <a:r>
              <a:rPr lang="en-GB" sz="1400" dirty="0" smtClean="0">
                <a:latin typeface="Arial" charset="0"/>
                <a:cs typeface="+mn-cs"/>
              </a:rPr>
              <a:t>2.1 Simple Kinetic Rate Laws</a:t>
            </a:r>
          </a:p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400" dirty="0" smtClean="0">
                <a:latin typeface="Arial" charset="0"/>
                <a:cs typeface="+mn-cs"/>
              </a:rPr>
              <a:t>	2.2 </a:t>
            </a:r>
            <a:r>
              <a:rPr lang="en-GB" sz="1400" dirty="0">
                <a:latin typeface="Arial" charset="0"/>
                <a:cs typeface="+mn-cs"/>
              </a:rPr>
              <a:t>Consecutive </a:t>
            </a:r>
            <a:r>
              <a:rPr lang="en-GB" sz="1400" dirty="0" smtClean="0">
                <a:latin typeface="Arial" charset="0"/>
                <a:cs typeface="+mn-cs"/>
              </a:rPr>
              <a:t>Reactions</a:t>
            </a:r>
          </a:p>
          <a:p>
            <a:pPr marL="457200" indent="-457200" eaLnBrk="0" hangingPunct="0">
              <a:lnSpc>
                <a:spcPts val="2200"/>
              </a:lnSpc>
              <a:spcAft>
                <a:spcPts val="800"/>
              </a:spcAft>
              <a:tabLst>
                <a:tab pos="385763" algn="l"/>
                <a:tab pos="954088" algn="l"/>
              </a:tabLst>
              <a:defRPr/>
            </a:pPr>
            <a:r>
              <a:rPr lang="en-GB" sz="1400" dirty="0" smtClean="0">
                <a:latin typeface="Arial" charset="0"/>
                <a:cs typeface="+mn-cs"/>
              </a:rPr>
              <a:t>	</a:t>
            </a:r>
            <a:r>
              <a:rPr lang="en-GB" sz="1400" dirty="0">
                <a:latin typeface="Arial" charset="0"/>
                <a:cs typeface="+mn-cs"/>
              </a:rPr>
              <a:t>2.3 Reversible and Concurrent Reactions</a:t>
            </a:r>
            <a:endParaRPr lang="en-GB" sz="1400" dirty="0" smtClean="0">
              <a:latin typeface="Arial" charset="0"/>
              <a:cs typeface="+mn-cs"/>
            </a:endParaRPr>
          </a:p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600" b="1" dirty="0" smtClean="0">
                <a:latin typeface="Arial" charset="0"/>
                <a:cs typeface="+mn-cs"/>
              </a:rPr>
              <a:t>3. 	Overall Reaction and Reaction Rate</a:t>
            </a:r>
            <a:r>
              <a:rPr lang="en-GB" sz="1600" dirty="0" smtClean="0">
                <a:latin typeface="Arial" charset="0"/>
                <a:cs typeface="+mn-cs"/>
              </a:rPr>
              <a:t> </a:t>
            </a:r>
          </a:p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600" dirty="0" smtClean="0">
                <a:latin typeface="Arial" charset="0"/>
                <a:cs typeface="+mn-cs"/>
              </a:rPr>
              <a:t>	</a:t>
            </a:r>
            <a:r>
              <a:rPr lang="en-GB" sz="1400" dirty="0" smtClean="0">
                <a:latin typeface="Arial" charset="0"/>
                <a:cs typeface="+mn-cs"/>
              </a:rPr>
              <a:t>3.1 Steady state Approximation</a:t>
            </a:r>
          </a:p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400" dirty="0" smtClean="0">
                <a:latin typeface="Arial" charset="0"/>
                <a:cs typeface="+mn-cs"/>
              </a:rPr>
              <a:t>	3.2 Prior Equilibrium Kinetics</a:t>
            </a:r>
          </a:p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400" dirty="0">
                <a:latin typeface="Arial" charset="0"/>
                <a:cs typeface="+mn-cs"/>
              </a:rPr>
              <a:t>	</a:t>
            </a:r>
            <a:r>
              <a:rPr lang="en-GB" sz="1400" dirty="0" smtClean="0">
                <a:latin typeface="Arial" charset="0"/>
                <a:cs typeface="+mn-cs"/>
              </a:rPr>
              <a:t>3.3 </a:t>
            </a:r>
            <a:r>
              <a:rPr lang="de-DE" sz="1400" dirty="0" err="1" smtClean="0">
                <a:latin typeface="Arial" charset="0"/>
              </a:rPr>
              <a:t>Catalysis</a:t>
            </a:r>
            <a:r>
              <a:rPr lang="de-DE" sz="1400" dirty="0" smtClean="0">
                <a:latin typeface="Arial" charset="0"/>
              </a:rPr>
              <a:t> </a:t>
            </a:r>
            <a:r>
              <a:rPr lang="de-DE" sz="1400" dirty="0" err="1" smtClean="0">
                <a:latin typeface="Arial" charset="0"/>
              </a:rPr>
              <a:t>and</a:t>
            </a:r>
            <a:r>
              <a:rPr lang="de-DE" sz="1400" dirty="0" smtClean="0">
                <a:latin typeface="Arial" charset="0"/>
              </a:rPr>
              <a:t> Enzyme </a:t>
            </a:r>
            <a:r>
              <a:rPr lang="de-DE" sz="1400" dirty="0" err="1" smtClean="0">
                <a:latin typeface="Arial" charset="0"/>
              </a:rPr>
              <a:t>Catalyzed</a:t>
            </a:r>
            <a:r>
              <a:rPr lang="de-DE" sz="1400" dirty="0" smtClean="0">
                <a:latin typeface="Arial" charset="0"/>
              </a:rPr>
              <a:t> </a:t>
            </a:r>
            <a:r>
              <a:rPr lang="de-DE" sz="1400" dirty="0" err="1" smtClean="0">
                <a:latin typeface="Arial" charset="0"/>
              </a:rPr>
              <a:t>Reactions</a:t>
            </a:r>
            <a:endParaRPr lang="de-DE" sz="1400" dirty="0">
              <a:latin typeface="Arial" charset="0"/>
            </a:endParaRPr>
          </a:p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de-DE" sz="1400" dirty="0">
                <a:latin typeface="Arial" charset="0"/>
              </a:rPr>
              <a:t>	</a:t>
            </a:r>
            <a:r>
              <a:rPr lang="de-DE" sz="1400" dirty="0" smtClean="0">
                <a:latin typeface="Arial" charset="0"/>
              </a:rPr>
              <a:t>3.4 </a:t>
            </a:r>
            <a:r>
              <a:rPr lang="de-DE" sz="1400" dirty="0" err="1" smtClean="0">
                <a:latin typeface="Arial" charset="0"/>
              </a:rPr>
              <a:t>Competitive</a:t>
            </a:r>
            <a:r>
              <a:rPr lang="de-DE" sz="1400" dirty="0" smtClean="0">
                <a:latin typeface="Arial" charset="0"/>
              </a:rPr>
              <a:t> Inhibitors</a:t>
            </a:r>
            <a:endParaRPr lang="en-GB" sz="1400" dirty="0" smtClean="0">
              <a:latin typeface="Arial" charset="0"/>
              <a:cs typeface="+mn-cs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DFE0A68-0105-4D7B-872D-A9C7D4DFA82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949927" y="692696"/>
            <a:ext cx="3991542" cy="6042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600" b="1" dirty="0" smtClean="0">
                <a:latin typeface="Arial" charset="0"/>
                <a:cs typeface="+mn-cs"/>
              </a:rPr>
              <a:t>4. 	Deduction of Mechanisms</a:t>
            </a:r>
            <a:r>
              <a:rPr lang="en-GB" sz="1600" dirty="0" smtClean="0">
                <a:latin typeface="Arial" charset="0"/>
                <a:cs typeface="+mn-cs"/>
              </a:rPr>
              <a:t>	</a:t>
            </a:r>
          </a:p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400" dirty="0" smtClean="0">
                <a:latin typeface="Arial" charset="0"/>
                <a:cs typeface="+mn-cs"/>
              </a:rPr>
              <a:t>	4.1 pH Dependencies</a:t>
            </a:r>
          </a:p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400" dirty="0" smtClean="0">
                <a:latin typeface="Arial" charset="0"/>
                <a:cs typeface="+mn-cs"/>
              </a:rPr>
              <a:t>	4.2 </a:t>
            </a:r>
            <a:r>
              <a:rPr lang="en-GB" sz="1400" dirty="0">
                <a:latin typeface="Arial" charset="0"/>
                <a:cs typeface="+mn-cs"/>
              </a:rPr>
              <a:t>The Transition State </a:t>
            </a:r>
            <a:r>
              <a:rPr lang="en-GB" sz="1400" dirty="0" smtClean="0">
                <a:latin typeface="Arial" charset="0"/>
                <a:cs typeface="+mn-cs"/>
              </a:rPr>
              <a:t>Theory</a:t>
            </a:r>
          </a:p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400" dirty="0">
                <a:latin typeface="Arial" charset="0"/>
                <a:cs typeface="+mn-cs"/>
              </a:rPr>
              <a:t>	</a:t>
            </a:r>
            <a:r>
              <a:rPr lang="en-GB" sz="1400" dirty="0" smtClean="0">
                <a:latin typeface="Arial" charset="0"/>
                <a:cs typeface="+mn-cs"/>
              </a:rPr>
              <a:t>4.3 Microscopic Reversibility</a:t>
            </a:r>
          </a:p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400" dirty="0">
                <a:latin typeface="Arial" charset="0"/>
                <a:cs typeface="+mn-cs"/>
              </a:rPr>
              <a:t>	</a:t>
            </a:r>
            <a:r>
              <a:rPr lang="en-GB" sz="1400" dirty="0" smtClean="0">
                <a:latin typeface="Arial" charset="0"/>
                <a:cs typeface="+mn-cs"/>
              </a:rPr>
              <a:t>4.4 Solvents and </a:t>
            </a:r>
            <a:r>
              <a:rPr lang="en-GB" sz="1400" dirty="0">
                <a:latin typeface="Arial" charset="0"/>
                <a:cs typeface="+mn-cs"/>
              </a:rPr>
              <a:t>S</a:t>
            </a:r>
            <a:r>
              <a:rPr lang="en-GB" sz="1400" dirty="0" smtClean="0">
                <a:latin typeface="Arial" charset="0"/>
                <a:cs typeface="+mn-cs"/>
              </a:rPr>
              <a:t>uper Acids</a:t>
            </a:r>
          </a:p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400" dirty="0">
                <a:latin typeface="Arial" charset="0"/>
                <a:cs typeface="+mn-cs"/>
              </a:rPr>
              <a:t>	</a:t>
            </a:r>
            <a:r>
              <a:rPr lang="en-GB" sz="1400" dirty="0" smtClean="0">
                <a:latin typeface="Arial" charset="0"/>
                <a:cs typeface="+mn-cs"/>
              </a:rPr>
              <a:t>4.5 Diffusion Controlled Reactions</a:t>
            </a:r>
          </a:p>
          <a:p>
            <a:pPr marL="457200" indent="-457200" eaLnBrk="0" hangingPunct="0">
              <a:lnSpc>
                <a:spcPts val="2200"/>
              </a:lnSpc>
              <a:spcAft>
                <a:spcPts val="800"/>
              </a:spcAft>
              <a:tabLst>
                <a:tab pos="385763" algn="l"/>
                <a:tab pos="954088" algn="l"/>
              </a:tabLst>
              <a:defRPr/>
            </a:pPr>
            <a:r>
              <a:rPr lang="en-GB" sz="1400" dirty="0">
                <a:latin typeface="Arial" charset="0"/>
                <a:cs typeface="+mn-cs"/>
              </a:rPr>
              <a:t>	</a:t>
            </a:r>
            <a:r>
              <a:rPr lang="en-GB" sz="1400" dirty="0" smtClean="0">
                <a:latin typeface="Arial" charset="0"/>
                <a:cs typeface="+mn-cs"/>
              </a:rPr>
              <a:t>4.6 </a:t>
            </a:r>
            <a:r>
              <a:rPr lang="en-GB" sz="1400" dirty="0" smtClean="0">
                <a:latin typeface="Arial" charset="0"/>
              </a:rPr>
              <a:t>Kinetic </a:t>
            </a:r>
            <a:r>
              <a:rPr lang="en-GB" sz="1400" dirty="0">
                <a:latin typeface="Arial" charset="0"/>
              </a:rPr>
              <a:t>Isotope Effect</a:t>
            </a:r>
            <a:endParaRPr lang="en-GB" sz="1400" dirty="0" smtClean="0">
              <a:latin typeface="Arial" charset="0"/>
              <a:cs typeface="+mn-cs"/>
            </a:endParaRPr>
          </a:p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600" b="1" dirty="0" smtClean="0">
                <a:latin typeface="Arial" charset="0"/>
                <a:cs typeface="+mn-cs"/>
              </a:rPr>
              <a:t>5. 	Linear Free Energy Relationships</a:t>
            </a:r>
          </a:p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600" dirty="0">
                <a:latin typeface="Arial" charset="0"/>
                <a:cs typeface="+mn-cs"/>
              </a:rPr>
              <a:t>	</a:t>
            </a:r>
            <a:r>
              <a:rPr lang="en-GB" sz="1600" dirty="0" smtClean="0">
                <a:latin typeface="Arial" charset="0"/>
                <a:cs typeface="+mn-cs"/>
              </a:rPr>
              <a:t>	</a:t>
            </a:r>
            <a:r>
              <a:rPr lang="en-GB" sz="1400" dirty="0" smtClean="0">
                <a:latin typeface="Arial" charset="0"/>
                <a:cs typeface="+mn-cs"/>
              </a:rPr>
              <a:t>5.1 Hammett (Brown, Taft) Correlation</a:t>
            </a:r>
          </a:p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400" dirty="0" smtClean="0">
                <a:latin typeface="Arial" charset="0"/>
                <a:cs typeface="+mn-cs"/>
              </a:rPr>
              <a:t>		5.2  Ligand Field Stabilization Energies</a:t>
            </a:r>
          </a:p>
          <a:p>
            <a:pPr marL="457200" indent="-457200" eaLnBrk="0" hangingPunct="0">
              <a:lnSpc>
                <a:spcPts val="2200"/>
              </a:lnSpc>
              <a:spcAft>
                <a:spcPts val="800"/>
              </a:spcAft>
              <a:tabLst>
                <a:tab pos="385763" algn="l"/>
                <a:tab pos="954088" algn="l"/>
              </a:tabLst>
              <a:defRPr/>
            </a:pPr>
            <a:r>
              <a:rPr lang="en-GB" sz="1400" dirty="0">
                <a:latin typeface="Arial" charset="0"/>
                <a:cs typeface="+mn-cs"/>
              </a:rPr>
              <a:t>	</a:t>
            </a:r>
            <a:r>
              <a:rPr lang="en-GB" sz="1400" dirty="0" smtClean="0">
                <a:latin typeface="Arial" charset="0"/>
                <a:cs typeface="+mn-cs"/>
              </a:rPr>
              <a:t>	5.3 Trans Effect / Trans Influence</a:t>
            </a:r>
          </a:p>
          <a:p>
            <a:pPr marL="457200" indent="-457200" eaLnBrk="0" hangingPunct="0">
              <a:lnSpc>
                <a:spcPts val="2200"/>
              </a:lnSpc>
              <a:buAutoNum type="arabicPeriod" startAt="6"/>
              <a:tabLst>
                <a:tab pos="385763" algn="l"/>
                <a:tab pos="954088" algn="l"/>
              </a:tabLst>
              <a:defRPr/>
            </a:pPr>
            <a:r>
              <a:rPr lang="en-GB" sz="1600" b="1" dirty="0" smtClean="0">
                <a:latin typeface="Arial" charset="0"/>
                <a:cs typeface="+mn-cs"/>
              </a:rPr>
              <a:t>Electron Transfer reactions</a:t>
            </a:r>
            <a:endParaRPr lang="en-GB" sz="1600" b="1" dirty="0">
              <a:latin typeface="Arial" charset="0"/>
              <a:cs typeface="+mn-cs"/>
            </a:endParaRPr>
          </a:p>
          <a:p>
            <a:pPr marL="452438" indent="-452438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600" b="1" dirty="0" smtClean="0">
                <a:latin typeface="Arial" charset="0"/>
                <a:cs typeface="+mn-cs"/>
              </a:rPr>
              <a:t>		</a:t>
            </a:r>
            <a:r>
              <a:rPr lang="en-GB" sz="1400" dirty="0" smtClean="0">
                <a:latin typeface="Arial" charset="0"/>
                <a:cs typeface="+mn-cs"/>
              </a:rPr>
              <a:t>6.1 </a:t>
            </a:r>
            <a:r>
              <a:rPr lang="en-GB" sz="1400" dirty="0" smtClean="0">
                <a:latin typeface="Arial" charset="0"/>
              </a:rPr>
              <a:t>Outer </a:t>
            </a:r>
            <a:r>
              <a:rPr lang="en-GB" sz="1400" dirty="0">
                <a:latin typeface="Arial" charset="0"/>
              </a:rPr>
              <a:t>– and Inner Sphere e</a:t>
            </a:r>
            <a:r>
              <a:rPr lang="en-GB" sz="1400" baseline="30000" dirty="0">
                <a:latin typeface="Arial" charset="0"/>
              </a:rPr>
              <a:t>-</a:t>
            </a:r>
            <a:r>
              <a:rPr lang="en-GB" sz="1400" dirty="0">
                <a:latin typeface="Arial" charset="0"/>
              </a:rPr>
              <a:t>-Transfer</a:t>
            </a:r>
          </a:p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400" dirty="0">
                <a:latin typeface="Arial" charset="0"/>
              </a:rPr>
              <a:t>	</a:t>
            </a:r>
            <a:r>
              <a:rPr lang="en-GB" sz="1400" dirty="0" smtClean="0">
                <a:latin typeface="Arial" charset="0"/>
              </a:rPr>
              <a:t>	6.2 </a:t>
            </a:r>
            <a:r>
              <a:rPr lang="en-GB" sz="1400" dirty="0">
                <a:latin typeface="Arial" charset="0"/>
              </a:rPr>
              <a:t>Rate Laws for e</a:t>
            </a:r>
            <a:r>
              <a:rPr lang="en-GB" sz="1400" baseline="30000" dirty="0">
                <a:latin typeface="Arial" charset="0"/>
              </a:rPr>
              <a:t>-</a:t>
            </a:r>
            <a:r>
              <a:rPr lang="en-GB" sz="1400" dirty="0">
                <a:latin typeface="Arial" charset="0"/>
              </a:rPr>
              <a:t>-Transfer Reactions</a:t>
            </a:r>
          </a:p>
          <a:p>
            <a:pPr marL="457200" indent="-457200"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400" dirty="0">
                <a:latin typeface="Arial" charset="0"/>
              </a:rPr>
              <a:t>	</a:t>
            </a:r>
            <a:r>
              <a:rPr lang="en-GB" sz="1400" dirty="0" smtClean="0">
                <a:latin typeface="Arial" charset="0"/>
              </a:rPr>
              <a:t>	6.3 </a:t>
            </a:r>
            <a:r>
              <a:rPr lang="en-GB" sz="1400" dirty="0">
                <a:latin typeface="Arial" charset="0"/>
              </a:rPr>
              <a:t>Encounter Complex – e</a:t>
            </a:r>
            <a:r>
              <a:rPr lang="en-GB" sz="1400" baseline="30000" dirty="0">
                <a:latin typeface="Arial" charset="0"/>
              </a:rPr>
              <a:t>-</a:t>
            </a:r>
            <a:r>
              <a:rPr lang="en-GB" sz="1400" dirty="0">
                <a:latin typeface="Arial" charset="0"/>
              </a:rPr>
              <a:t>-Transfer Step</a:t>
            </a:r>
          </a:p>
          <a:p>
            <a:pPr marL="457200" indent="-457200" eaLnBrk="0" hangingPunct="0">
              <a:lnSpc>
                <a:spcPts val="2200"/>
              </a:lnSpc>
              <a:spcAft>
                <a:spcPts val="800"/>
              </a:spcAft>
              <a:tabLst>
                <a:tab pos="385763" algn="l"/>
                <a:tab pos="954088" algn="l"/>
              </a:tabLst>
              <a:defRPr/>
            </a:pPr>
            <a:r>
              <a:rPr lang="en-GB" sz="1400" dirty="0">
                <a:latin typeface="Arial" charset="0"/>
              </a:rPr>
              <a:t>	</a:t>
            </a:r>
            <a:r>
              <a:rPr lang="en-GB" sz="1400" dirty="0" smtClean="0">
                <a:latin typeface="Arial" charset="0"/>
              </a:rPr>
              <a:t>	6.4 </a:t>
            </a:r>
            <a:r>
              <a:rPr lang="en-GB" sz="1400" dirty="0">
                <a:latin typeface="Arial" charset="0"/>
              </a:rPr>
              <a:t>Marcus-Hush Correlation</a:t>
            </a:r>
          </a:p>
          <a:p>
            <a:pPr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600" b="1" dirty="0" smtClean="0">
                <a:latin typeface="Arial" charset="0"/>
              </a:rPr>
              <a:t>6. 	Photochemical </a:t>
            </a:r>
            <a:r>
              <a:rPr lang="en-GB" sz="1600" b="1" dirty="0">
                <a:latin typeface="Arial" charset="0"/>
              </a:rPr>
              <a:t>Reactivity</a:t>
            </a:r>
            <a:r>
              <a:rPr lang="en-GB" sz="1400" dirty="0">
                <a:latin typeface="Arial" charset="0"/>
              </a:rPr>
              <a:t/>
            </a:r>
            <a:br>
              <a:rPr lang="en-GB" sz="1400" dirty="0">
                <a:latin typeface="Arial" charset="0"/>
              </a:rPr>
            </a:br>
            <a:r>
              <a:rPr lang="en-GB" sz="1400" dirty="0">
                <a:latin typeface="Arial" charset="0"/>
              </a:rPr>
              <a:t>	6</a:t>
            </a:r>
            <a:r>
              <a:rPr lang="en-GB" sz="1400" dirty="0" smtClean="0">
                <a:latin typeface="Arial" charset="0"/>
              </a:rPr>
              <a:t>.1 </a:t>
            </a:r>
            <a:r>
              <a:rPr lang="en-GB" sz="1400" dirty="0">
                <a:latin typeface="Arial" charset="0"/>
              </a:rPr>
              <a:t>Excited Molecules</a:t>
            </a:r>
          </a:p>
          <a:p>
            <a:pPr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400" dirty="0">
                <a:latin typeface="Arial" charset="0"/>
              </a:rPr>
              <a:t>	6</a:t>
            </a:r>
            <a:r>
              <a:rPr lang="en-GB" sz="1400" dirty="0" smtClean="0">
                <a:latin typeface="Arial" charset="0"/>
              </a:rPr>
              <a:t>.2 </a:t>
            </a:r>
            <a:r>
              <a:rPr lang="en-GB" sz="1400" dirty="0">
                <a:latin typeface="Arial" charset="0"/>
              </a:rPr>
              <a:t>Photochemical Kinetics</a:t>
            </a:r>
          </a:p>
          <a:p>
            <a:pPr eaLnBrk="0" hangingPunct="0">
              <a:lnSpc>
                <a:spcPts val="2200"/>
              </a:lnSpc>
              <a:tabLst>
                <a:tab pos="385763" algn="l"/>
                <a:tab pos="954088" algn="l"/>
              </a:tabLst>
              <a:defRPr/>
            </a:pPr>
            <a:r>
              <a:rPr lang="en-GB" sz="1400" dirty="0">
                <a:latin typeface="Arial" charset="0"/>
              </a:rPr>
              <a:t>	6</a:t>
            </a:r>
            <a:r>
              <a:rPr lang="en-GB" sz="1400" dirty="0" smtClean="0">
                <a:latin typeface="Arial" charset="0"/>
              </a:rPr>
              <a:t>.3 </a:t>
            </a:r>
            <a:r>
              <a:rPr lang="en-GB" sz="1400" dirty="0">
                <a:latin typeface="Arial" charset="0"/>
              </a:rPr>
              <a:t>Photocatalysis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err="1" smtClean="0"/>
              <a:t>Some</a:t>
            </a:r>
            <a:r>
              <a:rPr lang="de-CH" dirty="0" smtClean="0"/>
              <a:t> Basic </a:t>
            </a:r>
            <a:r>
              <a:rPr lang="de-CH" dirty="0" err="1" smtClean="0"/>
              <a:t>Concepts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395536" y="1011348"/>
            <a:ext cx="7917552" cy="12875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 smtClean="0"/>
              <a:t>Thermodynamics and Kinetics</a:t>
            </a:r>
          </a:p>
          <a:p>
            <a:pPr>
              <a:lnSpc>
                <a:spcPct val="150000"/>
              </a:lnSpc>
            </a:pPr>
            <a:r>
              <a:rPr lang="en-GB" dirty="0"/>
              <a:t>In a single elementary </a:t>
            </a:r>
            <a:r>
              <a:rPr lang="en-GB" dirty="0" smtClean="0"/>
              <a:t>reaction, kinetic and thermodynamic are not coupled 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to each other e.g. the more exergonic a reaction the faster it runs. 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3242" y="2348880"/>
            <a:ext cx="4999038" cy="31226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feld 9"/>
          <p:cNvSpPr txBox="1"/>
          <p:nvPr/>
        </p:nvSpPr>
        <p:spPr>
          <a:xfrm>
            <a:off x="229086" y="5949280"/>
            <a:ext cx="887941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h</a:t>
            </a:r>
            <a:r>
              <a:rPr lang="en-GB" dirty="0" smtClean="0"/>
              <a:t>owever, the </a:t>
            </a:r>
            <a:r>
              <a:rPr lang="en-GB" dirty="0" smtClean="0">
                <a:latin typeface="Symbol" panose="05050102010706020507" pitchFamily="18" charset="2"/>
              </a:rPr>
              <a:t>DD</a:t>
            </a:r>
            <a:r>
              <a:rPr lang="en-GB" dirty="0" smtClean="0"/>
              <a:t>G may translate into a </a:t>
            </a:r>
            <a:r>
              <a:rPr lang="en-GB" dirty="0" smtClean="0">
                <a:latin typeface="Symbol" panose="05050102010706020507" pitchFamily="18" charset="2"/>
              </a:rPr>
              <a:t>DD</a:t>
            </a:r>
            <a:r>
              <a:rPr lang="en-GB" dirty="0" smtClean="0"/>
              <a:t>G*, then thermodynamics impacts kinetics</a:t>
            </a:r>
            <a:endParaRPr lang="en-GB" dirty="0"/>
          </a:p>
        </p:txBody>
      </p:sp>
      <p:sp>
        <p:nvSpPr>
          <p:cNvPr id="11" name="Textfeld 10"/>
          <p:cNvSpPr txBox="1"/>
          <p:nvPr/>
        </p:nvSpPr>
        <p:spPr>
          <a:xfrm>
            <a:off x="5296933" y="2593286"/>
            <a:ext cx="134844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/>
              <a:t>t</a:t>
            </a:r>
            <a:r>
              <a:rPr lang="en-GB" sz="1400" dirty="0" smtClean="0"/>
              <a:t>ransition state</a:t>
            </a:r>
            <a:endParaRPr lang="en-GB" sz="1400" dirty="0"/>
          </a:p>
        </p:txBody>
      </p:sp>
      <p:sp>
        <p:nvSpPr>
          <p:cNvPr id="13" name="Textfeld 12"/>
          <p:cNvSpPr txBox="1"/>
          <p:nvPr/>
        </p:nvSpPr>
        <p:spPr>
          <a:xfrm>
            <a:off x="1632779" y="4294364"/>
            <a:ext cx="114967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Symbol" panose="05050102010706020507" pitchFamily="18" charset="2"/>
              </a:rPr>
              <a:t>D</a:t>
            </a:r>
            <a:r>
              <a:rPr lang="en-GB" sz="1400" dirty="0" smtClean="0"/>
              <a:t>G reactant</a:t>
            </a:r>
            <a:endParaRPr lang="en-GB" sz="1400" dirty="0"/>
          </a:p>
        </p:txBody>
      </p:sp>
      <p:sp>
        <p:nvSpPr>
          <p:cNvPr id="14" name="Textfeld 13"/>
          <p:cNvSpPr txBox="1"/>
          <p:nvPr/>
        </p:nvSpPr>
        <p:spPr>
          <a:xfrm>
            <a:off x="6417469" y="4607538"/>
            <a:ext cx="117051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Symbol" panose="05050102010706020507" pitchFamily="18" charset="2"/>
              </a:rPr>
              <a:t>D</a:t>
            </a:r>
            <a:r>
              <a:rPr lang="en-GB" sz="1400" dirty="0" smtClean="0"/>
              <a:t>G products</a:t>
            </a:r>
            <a:endParaRPr lang="en-GB" sz="1400" dirty="0"/>
          </a:p>
        </p:txBody>
      </p:sp>
      <p:sp>
        <p:nvSpPr>
          <p:cNvPr id="16" name="Rechteck 15"/>
          <p:cNvSpPr/>
          <p:nvPr/>
        </p:nvSpPr>
        <p:spPr bwMode="auto">
          <a:xfrm>
            <a:off x="4067944" y="3429000"/>
            <a:ext cx="864096" cy="5040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</a:t>
            </a:r>
            <a:r>
              <a:rPr kumimoji="0" lang="en-GB" sz="1400" b="0" i="0" u="none" strike="noStrike" cap="none" normalizeH="0" baseline="-25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forward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3923928" y="4509121"/>
            <a:ext cx="1228989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mbol" panose="05050102010706020507" pitchFamily="18" charset="2"/>
              </a:rPr>
              <a:t>D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 reaction</a:t>
            </a:r>
          </a:p>
        </p:txBody>
      </p:sp>
    </p:spTree>
    <p:extLst>
      <p:ext uri="{BB962C8B-B14F-4D97-AF65-F5344CB8AC3E}">
        <p14:creationId xmlns:p14="http://schemas.microsoft.com/office/powerpoint/2010/main" val="944272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/>
          <p:cNvSpPr/>
          <p:nvPr/>
        </p:nvSpPr>
        <p:spPr bwMode="auto">
          <a:xfrm>
            <a:off x="1043608" y="3547599"/>
            <a:ext cx="6922761" cy="7207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CCEC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  <a:cs typeface="+mn-cs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1138237" y="2113745"/>
            <a:ext cx="2447925" cy="50920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CCEC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54278" name="Text Box 3"/>
          <p:cNvSpPr txBox="1">
            <a:spLocks noChangeArrowheads="1"/>
          </p:cNvSpPr>
          <p:nvPr/>
        </p:nvSpPr>
        <p:spPr bwMode="auto">
          <a:xfrm>
            <a:off x="1377926" y="3544892"/>
            <a:ext cx="7447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e-DE" dirty="0"/>
              <a:t>k</a:t>
            </a:r>
            <a:r>
              <a:rPr lang="de-DE" baseline="-25000" dirty="0"/>
              <a:t>B</a:t>
            </a:r>
            <a:r>
              <a:rPr lang="de-DE" dirty="0"/>
              <a:t> · T</a:t>
            </a:r>
          </a:p>
        </p:txBody>
      </p:sp>
      <p:sp>
        <p:nvSpPr>
          <p:cNvPr id="54279" name="Text Box 4"/>
          <p:cNvSpPr txBox="1">
            <a:spLocks noChangeArrowheads="1"/>
          </p:cNvSpPr>
          <p:nvPr/>
        </p:nvSpPr>
        <p:spPr bwMode="auto">
          <a:xfrm>
            <a:off x="1573188" y="3941767"/>
            <a:ext cx="3129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e-DE"/>
              <a:t>h</a:t>
            </a:r>
          </a:p>
        </p:txBody>
      </p:sp>
      <p:sp>
        <p:nvSpPr>
          <p:cNvPr id="54280" name="Line 5"/>
          <p:cNvSpPr>
            <a:spLocks noChangeShapeType="1"/>
          </p:cNvSpPr>
          <p:nvPr/>
        </p:nvSpPr>
        <p:spPr bwMode="auto">
          <a:xfrm>
            <a:off x="1420788" y="3941767"/>
            <a:ext cx="68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4281" name="Text Box 6"/>
          <p:cNvSpPr txBox="1">
            <a:spLocks noChangeArrowheads="1"/>
          </p:cNvSpPr>
          <p:nvPr/>
        </p:nvSpPr>
        <p:spPr bwMode="auto">
          <a:xfrm>
            <a:off x="2071662" y="3729794"/>
            <a:ext cx="20287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e-DE" dirty="0"/>
              <a:t>· </a:t>
            </a:r>
            <a:r>
              <a:rPr lang="de-DE" dirty="0" err="1"/>
              <a:t>exp</a:t>
            </a:r>
            <a:r>
              <a:rPr lang="de-DE" dirty="0"/>
              <a:t>(-</a:t>
            </a:r>
            <a:r>
              <a:rPr lang="de-DE" dirty="0">
                <a:sym typeface="Symbol" pitchFamily="18" charset="2"/>
              </a:rPr>
              <a:t></a:t>
            </a:r>
            <a:r>
              <a:rPr lang="de-DE" dirty="0"/>
              <a:t>G</a:t>
            </a:r>
            <a:r>
              <a:rPr lang="de-DE" baseline="30000" dirty="0">
                <a:sym typeface="Symbol" pitchFamily="18" charset="2"/>
              </a:rPr>
              <a:t></a:t>
            </a:r>
            <a:r>
              <a:rPr lang="de-DE" dirty="0"/>
              <a:t> /RT) = </a:t>
            </a:r>
          </a:p>
        </p:txBody>
      </p:sp>
      <p:sp>
        <p:nvSpPr>
          <p:cNvPr id="54282" name="Text Box 7"/>
          <p:cNvSpPr txBox="1">
            <a:spLocks noChangeArrowheads="1"/>
          </p:cNvSpPr>
          <p:nvPr/>
        </p:nvSpPr>
        <p:spPr bwMode="auto">
          <a:xfrm>
            <a:off x="4166790" y="3527430"/>
            <a:ext cx="7447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e-DE"/>
              <a:t>k</a:t>
            </a:r>
            <a:r>
              <a:rPr lang="de-DE" baseline="-25000"/>
              <a:t>B</a:t>
            </a:r>
            <a:r>
              <a:rPr lang="de-DE"/>
              <a:t> · T</a:t>
            </a:r>
          </a:p>
        </p:txBody>
      </p:sp>
      <p:sp>
        <p:nvSpPr>
          <p:cNvPr id="54283" name="Line 8"/>
          <p:cNvSpPr>
            <a:spLocks noChangeShapeType="1"/>
          </p:cNvSpPr>
          <p:nvPr/>
        </p:nvSpPr>
        <p:spPr bwMode="auto">
          <a:xfrm>
            <a:off x="4200128" y="3922717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4284" name="Text Box 9"/>
          <p:cNvSpPr txBox="1">
            <a:spLocks noChangeArrowheads="1"/>
          </p:cNvSpPr>
          <p:nvPr/>
        </p:nvSpPr>
        <p:spPr bwMode="auto">
          <a:xfrm>
            <a:off x="4408090" y="3897317"/>
            <a:ext cx="3129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e-DE" dirty="0"/>
              <a:t>h</a:t>
            </a:r>
          </a:p>
        </p:txBody>
      </p:sp>
      <p:sp>
        <p:nvSpPr>
          <p:cNvPr id="54285" name="Text Box 10"/>
          <p:cNvSpPr txBox="1">
            <a:spLocks noChangeArrowheads="1"/>
          </p:cNvSpPr>
          <p:nvPr/>
        </p:nvSpPr>
        <p:spPr bwMode="auto">
          <a:xfrm>
            <a:off x="4892452" y="3708405"/>
            <a:ext cx="30739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de-DE" dirty="0"/>
              <a:t>·</a:t>
            </a:r>
            <a:r>
              <a:rPr lang="de-DE" dirty="0" err="1"/>
              <a:t>exp</a:t>
            </a:r>
            <a:r>
              <a:rPr lang="de-DE" dirty="0"/>
              <a:t>(</a:t>
            </a:r>
            <a:r>
              <a:rPr lang="de-DE" dirty="0">
                <a:sym typeface="Symbol" pitchFamily="18" charset="2"/>
              </a:rPr>
              <a:t></a:t>
            </a:r>
            <a:r>
              <a:rPr lang="de-DE" dirty="0"/>
              <a:t>S</a:t>
            </a:r>
            <a:r>
              <a:rPr lang="de-DE" baseline="30000" dirty="0">
                <a:sym typeface="Symbol" pitchFamily="18" charset="2"/>
              </a:rPr>
              <a:t>#</a:t>
            </a:r>
            <a:r>
              <a:rPr lang="de-DE" dirty="0">
                <a:sym typeface="Symbol" pitchFamily="18" charset="2"/>
              </a:rPr>
              <a:t> </a:t>
            </a:r>
            <a:r>
              <a:rPr lang="de-DE" dirty="0"/>
              <a:t>/R) ·</a:t>
            </a:r>
            <a:r>
              <a:rPr lang="de-DE" dirty="0" err="1"/>
              <a:t>exp</a:t>
            </a:r>
            <a:r>
              <a:rPr lang="de-DE" dirty="0"/>
              <a:t>(- </a:t>
            </a:r>
            <a:r>
              <a:rPr lang="de-DE" dirty="0">
                <a:sym typeface="Symbol" pitchFamily="18" charset="2"/>
              </a:rPr>
              <a:t></a:t>
            </a:r>
            <a:r>
              <a:rPr lang="de-DE" dirty="0"/>
              <a:t>H</a:t>
            </a:r>
            <a:r>
              <a:rPr lang="de-DE" baseline="30000" dirty="0">
                <a:sym typeface="Symbol" pitchFamily="18" charset="2"/>
              </a:rPr>
              <a:t>#</a:t>
            </a:r>
            <a:r>
              <a:rPr lang="de-DE" baseline="30000" dirty="0"/>
              <a:t> </a:t>
            </a:r>
            <a:r>
              <a:rPr lang="de-DE" dirty="0"/>
              <a:t>/RT)</a:t>
            </a:r>
          </a:p>
        </p:txBody>
      </p:sp>
      <p:sp>
        <p:nvSpPr>
          <p:cNvPr id="54286" name="Rectangle 11"/>
          <p:cNvSpPr>
            <a:spLocks noChangeArrowheads="1"/>
          </p:cNvSpPr>
          <p:nvPr/>
        </p:nvSpPr>
        <p:spPr bwMode="auto">
          <a:xfrm>
            <a:off x="1633538" y="4742135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de-DE" sz="2000">
              <a:sym typeface="Symbol" pitchFamily="18" charset="2"/>
            </a:endParaRPr>
          </a:p>
        </p:txBody>
      </p:sp>
      <p:sp>
        <p:nvSpPr>
          <p:cNvPr id="54287" name="Text Box 12"/>
          <p:cNvSpPr txBox="1">
            <a:spLocks noChangeArrowheads="1"/>
          </p:cNvSpPr>
          <p:nvPr/>
        </p:nvSpPr>
        <p:spPr bwMode="auto">
          <a:xfrm>
            <a:off x="762000" y="4748485"/>
            <a:ext cx="664387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GB" dirty="0" smtClean="0"/>
              <a:t>k</a:t>
            </a:r>
            <a:r>
              <a:rPr lang="en-GB" baseline="-25000" dirty="0" smtClean="0"/>
              <a:t>B</a:t>
            </a:r>
            <a:r>
              <a:rPr lang="en-GB" dirty="0" smtClean="0"/>
              <a:t>: Boltzmann-constant, T: abs. temperature, h: Planck constant</a:t>
            </a:r>
          </a:p>
          <a:p>
            <a:pPr eaLnBrk="0" hangingPunct="0"/>
            <a:r>
              <a:rPr lang="en-GB" dirty="0" err="1" smtClean="0"/>
              <a:t>k</a:t>
            </a:r>
            <a:r>
              <a:rPr lang="en-GB" baseline="-25000" dirty="0" err="1" smtClean="0"/>
              <a:t>B</a:t>
            </a:r>
            <a:r>
              <a:rPr lang="en-GB" dirty="0" err="1" smtClean="0"/>
              <a:t>·T</a:t>
            </a:r>
            <a:r>
              <a:rPr lang="en-GB" dirty="0" smtClean="0"/>
              <a:t>/h </a:t>
            </a:r>
            <a:r>
              <a:rPr lang="en-GB" dirty="0" smtClean="0">
                <a:sym typeface="Symbol" pitchFamily="18" charset="2"/>
              </a:rPr>
              <a:t></a:t>
            </a:r>
            <a:r>
              <a:rPr lang="en-GB" dirty="0" smtClean="0"/>
              <a:t> 10</a:t>
            </a:r>
            <a:r>
              <a:rPr lang="en-GB" baseline="30000" dirty="0" smtClean="0"/>
              <a:t>13</a:t>
            </a:r>
            <a:r>
              <a:rPr lang="en-GB" dirty="0" smtClean="0"/>
              <a:t> sec</a:t>
            </a:r>
            <a:r>
              <a:rPr lang="en-GB" baseline="30000" dirty="0" smtClean="0"/>
              <a:t>-1</a:t>
            </a:r>
            <a:r>
              <a:rPr lang="en-GB" dirty="0" smtClean="0"/>
              <a:t> </a:t>
            </a:r>
            <a:r>
              <a:rPr lang="en-GB" dirty="0" err="1" smtClean="0"/>
              <a:t>bei</a:t>
            </a:r>
            <a:r>
              <a:rPr lang="en-GB" dirty="0" smtClean="0"/>
              <a:t> 25°C</a:t>
            </a:r>
          </a:p>
          <a:p>
            <a:pPr eaLnBrk="0" hangingPunct="0"/>
            <a:endParaRPr lang="en-GB" dirty="0" smtClean="0"/>
          </a:p>
          <a:p>
            <a:pPr eaLnBrk="0" hangingPunct="0"/>
            <a:r>
              <a:rPr lang="en-GB" dirty="0" smtClean="0">
                <a:sym typeface="Symbol" pitchFamily="18" charset="2"/>
              </a:rPr>
              <a:t></a:t>
            </a:r>
            <a:r>
              <a:rPr lang="en-GB" dirty="0" smtClean="0"/>
              <a:t>G</a:t>
            </a:r>
            <a:r>
              <a:rPr lang="en-GB" baseline="30000" dirty="0" smtClean="0">
                <a:sym typeface="Symbol" pitchFamily="18" charset="2"/>
              </a:rPr>
              <a:t>#</a:t>
            </a:r>
            <a:r>
              <a:rPr lang="en-GB" dirty="0" smtClean="0">
                <a:sym typeface="Symbol" pitchFamily="18" charset="2"/>
              </a:rPr>
              <a:t> : free energy of activation</a:t>
            </a:r>
            <a:endParaRPr lang="en-GB" baseline="30000" dirty="0" smtClean="0">
              <a:sym typeface="Symbol" pitchFamily="18" charset="2"/>
            </a:endParaRPr>
          </a:p>
          <a:p>
            <a:pPr eaLnBrk="0" hangingPunct="0"/>
            <a:r>
              <a:rPr lang="en-GB" dirty="0" smtClean="0">
                <a:sym typeface="Symbol" pitchFamily="18" charset="2"/>
              </a:rPr>
              <a:t></a:t>
            </a:r>
            <a:r>
              <a:rPr lang="en-GB" dirty="0" smtClean="0"/>
              <a:t>H</a:t>
            </a:r>
            <a:r>
              <a:rPr lang="en-GB" baseline="30000" dirty="0" smtClean="0">
                <a:sym typeface="Symbol" pitchFamily="18" charset="2"/>
              </a:rPr>
              <a:t># </a:t>
            </a:r>
            <a:r>
              <a:rPr lang="en-GB" dirty="0" smtClean="0">
                <a:sym typeface="Symbol" pitchFamily="18" charset="2"/>
              </a:rPr>
              <a:t>: enthalpy of activation</a:t>
            </a:r>
            <a:endParaRPr lang="en-GB" baseline="30000" dirty="0" smtClean="0">
              <a:sym typeface="Symbol" pitchFamily="18" charset="2"/>
            </a:endParaRPr>
          </a:p>
          <a:p>
            <a:pPr eaLnBrk="0" hangingPunct="0"/>
            <a:r>
              <a:rPr lang="en-GB" dirty="0" smtClean="0">
                <a:sym typeface="Symbol" pitchFamily="18" charset="2"/>
              </a:rPr>
              <a:t></a:t>
            </a:r>
            <a:r>
              <a:rPr lang="en-GB" dirty="0" smtClean="0"/>
              <a:t>S</a:t>
            </a:r>
            <a:r>
              <a:rPr lang="en-GB" baseline="30000" dirty="0" smtClean="0">
                <a:sym typeface="Symbol" pitchFamily="18" charset="2"/>
              </a:rPr>
              <a:t>#</a:t>
            </a:r>
            <a:r>
              <a:rPr lang="en-GB" dirty="0" smtClean="0">
                <a:sym typeface="Symbol" pitchFamily="18" charset="2"/>
              </a:rPr>
              <a:t> : entropy of activation</a:t>
            </a:r>
            <a:endParaRPr lang="en-GB" baseline="30000" dirty="0">
              <a:sym typeface="Symbol" pitchFamily="18" charset="2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3CAC591-68E6-4615-8B75-4EC41DDEC5CB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err="1" smtClean="0"/>
              <a:t>Some</a:t>
            </a:r>
            <a:r>
              <a:rPr lang="de-CH" dirty="0" smtClean="0"/>
              <a:t> Basic </a:t>
            </a:r>
            <a:r>
              <a:rPr lang="de-CH" dirty="0" err="1" smtClean="0"/>
              <a:t>Concepts</a:t>
            </a:r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755576" y="1052736"/>
            <a:ext cx="233910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Activation Energies</a:t>
            </a:r>
            <a:endParaRPr lang="en-GB" b="1" dirty="0"/>
          </a:p>
        </p:txBody>
      </p:sp>
      <p:sp>
        <p:nvSpPr>
          <p:cNvPr id="7" name="Rechteck 6"/>
          <p:cNvSpPr/>
          <p:nvPr/>
        </p:nvSpPr>
        <p:spPr>
          <a:xfrm>
            <a:off x="1309282" y="2165117"/>
            <a:ext cx="2105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k = A · </a:t>
            </a:r>
            <a:r>
              <a:rPr lang="de-DE" dirty="0" err="1"/>
              <a:t>exp</a:t>
            </a:r>
            <a:r>
              <a:rPr lang="de-DE" dirty="0"/>
              <a:t>(-</a:t>
            </a:r>
            <a:r>
              <a:rPr lang="de-DE" dirty="0" err="1"/>
              <a:t>E</a:t>
            </a:r>
            <a:r>
              <a:rPr lang="de-DE" baseline="-25000" dirty="0" err="1"/>
              <a:t>a</a:t>
            </a:r>
            <a:r>
              <a:rPr lang="de-DE" dirty="0"/>
              <a:t>/RT)</a:t>
            </a:r>
            <a:endParaRPr lang="en-GB" dirty="0"/>
          </a:p>
        </p:txBody>
      </p:sp>
      <p:sp>
        <p:nvSpPr>
          <p:cNvPr id="8" name="Rechteck 7"/>
          <p:cNvSpPr/>
          <p:nvPr/>
        </p:nvSpPr>
        <p:spPr>
          <a:xfrm>
            <a:off x="3945773" y="2179191"/>
            <a:ext cx="3275256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de-DE" dirty="0" smtClean="0"/>
              <a:t>Arrhenius-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activation</a:t>
            </a:r>
            <a:endParaRPr lang="en-GB" dirty="0"/>
          </a:p>
        </p:txBody>
      </p:sp>
      <p:sp>
        <p:nvSpPr>
          <p:cNvPr id="9" name="Rechteck 8"/>
          <p:cNvSpPr/>
          <p:nvPr/>
        </p:nvSpPr>
        <p:spPr>
          <a:xfrm>
            <a:off x="3936720" y="2520273"/>
            <a:ext cx="2826415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de-DE" dirty="0"/>
              <a:t>A: </a:t>
            </a:r>
            <a:r>
              <a:rPr lang="de-DE" dirty="0" err="1" smtClean="0"/>
              <a:t>pre-exponational</a:t>
            </a:r>
            <a:r>
              <a:rPr lang="de-DE" dirty="0" smtClean="0"/>
              <a:t> </a:t>
            </a:r>
            <a:r>
              <a:rPr lang="de-DE" dirty="0" err="1" smtClean="0"/>
              <a:t>factor</a:t>
            </a:r>
            <a:endParaRPr lang="en-GB" dirty="0"/>
          </a:p>
        </p:txBody>
      </p:sp>
      <p:sp>
        <p:nvSpPr>
          <p:cNvPr id="11" name="Rechteck 10"/>
          <p:cNvSpPr/>
          <p:nvPr/>
        </p:nvSpPr>
        <p:spPr>
          <a:xfrm>
            <a:off x="762000" y="1545377"/>
            <a:ext cx="3288144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b="1" dirty="0" err="1" smtClean="0"/>
              <a:t>Empirical</a:t>
            </a:r>
            <a:r>
              <a:rPr lang="de-DE" dirty="0" smtClean="0"/>
              <a:t>: Arrhenius-</a:t>
            </a:r>
            <a:r>
              <a:rPr lang="de-DE" dirty="0" err="1" smtClean="0"/>
              <a:t>equation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1043609" y="3743647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</a:t>
            </a:r>
            <a:r>
              <a:rPr lang="en-GB" dirty="0" smtClean="0"/>
              <a:t>=</a:t>
            </a:r>
            <a:endParaRPr lang="en-GB" dirty="0"/>
          </a:p>
        </p:txBody>
      </p:sp>
      <p:sp>
        <p:nvSpPr>
          <p:cNvPr id="13" name="Textfeld 12"/>
          <p:cNvSpPr txBox="1"/>
          <p:nvPr/>
        </p:nvSpPr>
        <p:spPr>
          <a:xfrm>
            <a:off x="762000" y="3101201"/>
            <a:ext cx="446795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Transition state theory</a:t>
            </a:r>
            <a:r>
              <a:rPr lang="en-GB" dirty="0" smtClean="0"/>
              <a:t>: Eyring- equation</a:t>
            </a:r>
            <a:endParaRPr lang="en-GB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69526"/>
            <a:ext cx="9036496" cy="360040"/>
          </a:xfrm>
        </p:spPr>
        <p:txBody>
          <a:bodyPr/>
          <a:lstStyle/>
          <a:p>
            <a:r>
              <a:rPr lang="en-SG" dirty="0" smtClean="0"/>
              <a:t>Mechanism and Rate Law</a:t>
            </a:r>
            <a:endParaRPr lang="en-SG" dirty="0"/>
          </a:p>
        </p:txBody>
      </p:sp>
      <p:sp>
        <p:nvSpPr>
          <p:cNvPr id="7199" name="Rectangle 31"/>
          <p:cNvSpPr>
            <a:spLocks noChangeArrowheads="1"/>
          </p:cNvSpPr>
          <p:nvPr/>
        </p:nvSpPr>
        <p:spPr bwMode="auto">
          <a:xfrm>
            <a:off x="1295400" y="4868863"/>
            <a:ext cx="7239000" cy="914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7198" name="Rectangle 30"/>
          <p:cNvSpPr>
            <a:spLocks noChangeArrowheads="1"/>
          </p:cNvSpPr>
          <p:nvPr/>
        </p:nvSpPr>
        <p:spPr bwMode="auto">
          <a:xfrm>
            <a:off x="2362200" y="1524000"/>
            <a:ext cx="5105400" cy="9906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55301" name="Text Box 2"/>
          <p:cNvSpPr txBox="1">
            <a:spLocks noChangeArrowheads="1"/>
          </p:cNvSpPr>
          <p:nvPr/>
        </p:nvSpPr>
        <p:spPr bwMode="auto">
          <a:xfrm>
            <a:off x="467544" y="946461"/>
            <a:ext cx="688041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CA" sz="2000" b="1" noProof="1" smtClean="0"/>
              <a:t>Example:</a:t>
            </a:r>
            <a:r>
              <a:rPr lang="en-CA" sz="2000" noProof="1" smtClean="0"/>
              <a:t> Product formation via intermediate in equilibrium</a:t>
            </a:r>
            <a:endParaRPr lang="en-CA" sz="2000" noProof="1"/>
          </a:p>
        </p:txBody>
      </p:sp>
      <p:sp>
        <p:nvSpPr>
          <p:cNvPr id="55302" name="Text Box 3"/>
          <p:cNvSpPr txBox="1">
            <a:spLocks noChangeArrowheads="1"/>
          </p:cNvSpPr>
          <p:nvPr/>
        </p:nvSpPr>
        <p:spPr bwMode="auto">
          <a:xfrm>
            <a:off x="2465388" y="1779588"/>
            <a:ext cx="4926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000"/>
              <a:t>A  +  B			Z		P</a:t>
            </a:r>
          </a:p>
        </p:txBody>
      </p:sp>
      <p:sp>
        <p:nvSpPr>
          <p:cNvPr id="55303" name="Text Box 4"/>
          <p:cNvSpPr txBox="1">
            <a:spLocks noChangeArrowheads="1"/>
          </p:cNvSpPr>
          <p:nvPr/>
        </p:nvSpPr>
        <p:spPr bwMode="auto">
          <a:xfrm>
            <a:off x="4157663" y="1539875"/>
            <a:ext cx="403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000"/>
              <a:t>k</a:t>
            </a:r>
            <a:r>
              <a:rPr lang="de-DE" sz="2000" baseline="-25000"/>
              <a:t>1</a:t>
            </a:r>
            <a:endParaRPr lang="de-DE" sz="2000"/>
          </a:p>
        </p:txBody>
      </p:sp>
      <p:sp>
        <p:nvSpPr>
          <p:cNvPr id="55304" name="Text Box 5"/>
          <p:cNvSpPr txBox="1">
            <a:spLocks noChangeArrowheads="1"/>
          </p:cNvSpPr>
          <p:nvPr/>
        </p:nvSpPr>
        <p:spPr bwMode="auto">
          <a:xfrm>
            <a:off x="6062663" y="1524000"/>
            <a:ext cx="403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000"/>
              <a:t>k</a:t>
            </a:r>
            <a:r>
              <a:rPr lang="de-DE" sz="2000" baseline="-25000"/>
              <a:t>3</a:t>
            </a:r>
            <a:endParaRPr lang="de-DE" sz="2000"/>
          </a:p>
        </p:txBody>
      </p:sp>
      <p:sp>
        <p:nvSpPr>
          <p:cNvPr id="55305" name="Text Box 6"/>
          <p:cNvSpPr txBox="1">
            <a:spLocks noChangeArrowheads="1"/>
          </p:cNvSpPr>
          <p:nvPr/>
        </p:nvSpPr>
        <p:spPr bwMode="auto">
          <a:xfrm>
            <a:off x="4157663" y="2084388"/>
            <a:ext cx="403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000"/>
              <a:t>k</a:t>
            </a:r>
            <a:r>
              <a:rPr lang="de-DE" sz="2000" baseline="-25000"/>
              <a:t>2</a:t>
            </a:r>
            <a:endParaRPr lang="de-DE" sz="2000"/>
          </a:p>
        </p:txBody>
      </p:sp>
      <p:sp>
        <p:nvSpPr>
          <p:cNvPr id="55306" name="Line 8"/>
          <p:cNvSpPr>
            <a:spLocks noChangeShapeType="1"/>
          </p:cNvSpPr>
          <p:nvPr/>
        </p:nvSpPr>
        <p:spPr bwMode="auto">
          <a:xfrm>
            <a:off x="5529263" y="1997075"/>
            <a:ext cx="152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5307" name="Text Box 9"/>
          <p:cNvSpPr txBox="1">
            <a:spLocks noChangeArrowheads="1"/>
          </p:cNvSpPr>
          <p:nvPr/>
        </p:nvSpPr>
        <p:spPr bwMode="auto">
          <a:xfrm>
            <a:off x="2843213" y="2708275"/>
            <a:ext cx="42354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dirty="0"/>
              <a:t>d[A]</a:t>
            </a:r>
            <a:r>
              <a:rPr lang="de-DE" baseline="-25000" dirty="0"/>
              <a:t> </a:t>
            </a:r>
            <a:r>
              <a:rPr lang="de-DE" dirty="0"/>
              <a:t>/</a:t>
            </a:r>
            <a:r>
              <a:rPr lang="de-DE" dirty="0" err="1"/>
              <a:t>dt</a:t>
            </a:r>
            <a:r>
              <a:rPr lang="de-DE" dirty="0"/>
              <a:t> = d[B]/</a:t>
            </a:r>
            <a:r>
              <a:rPr lang="de-DE" dirty="0" err="1"/>
              <a:t>dt</a:t>
            </a:r>
            <a:r>
              <a:rPr lang="de-DE" dirty="0"/>
              <a:t> = -k</a:t>
            </a:r>
            <a:r>
              <a:rPr lang="de-DE" baseline="-25000" dirty="0"/>
              <a:t>1 </a:t>
            </a:r>
            <a:r>
              <a:rPr lang="de-DE" dirty="0"/>
              <a:t>· [A]</a:t>
            </a:r>
            <a:r>
              <a:rPr lang="de-DE" baseline="-25000" dirty="0"/>
              <a:t> </a:t>
            </a:r>
            <a:r>
              <a:rPr lang="de-DE" dirty="0"/>
              <a:t>·[B]  +  k</a:t>
            </a:r>
            <a:r>
              <a:rPr lang="de-DE" baseline="-25000" dirty="0"/>
              <a:t>2</a:t>
            </a:r>
            <a:r>
              <a:rPr lang="de-DE" dirty="0"/>
              <a:t> ·[Z]</a:t>
            </a:r>
          </a:p>
          <a:p>
            <a:pPr eaLnBrk="0" hangingPunct="0"/>
            <a:endParaRPr lang="de-DE" dirty="0"/>
          </a:p>
          <a:p>
            <a:pPr eaLnBrk="0" hangingPunct="0"/>
            <a:r>
              <a:rPr lang="de-DE" dirty="0"/>
              <a:t>d[Z]</a:t>
            </a:r>
            <a:r>
              <a:rPr lang="de-DE" baseline="-25000" dirty="0"/>
              <a:t> </a:t>
            </a:r>
            <a:r>
              <a:rPr lang="de-DE" dirty="0"/>
              <a:t>/</a:t>
            </a:r>
            <a:r>
              <a:rPr lang="de-DE" dirty="0" err="1"/>
              <a:t>dt</a:t>
            </a:r>
            <a:r>
              <a:rPr lang="de-DE" dirty="0"/>
              <a:t> = </a:t>
            </a:r>
            <a:r>
              <a:rPr lang="de-DE" dirty="0" smtClean="0"/>
              <a:t>k</a:t>
            </a:r>
            <a:r>
              <a:rPr lang="de-DE" baseline="-25000" dirty="0" smtClean="0"/>
              <a:t>1</a:t>
            </a:r>
            <a:r>
              <a:rPr lang="de-DE" dirty="0" smtClean="0"/>
              <a:t>·[</a:t>
            </a:r>
            <a:r>
              <a:rPr lang="de-DE" dirty="0"/>
              <a:t>A</a:t>
            </a:r>
            <a:r>
              <a:rPr lang="de-DE" dirty="0" smtClean="0"/>
              <a:t>]·[</a:t>
            </a:r>
            <a:r>
              <a:rPr lang="de-DE" dirty="0"/>
              <a:t>B] - </a:t>
            </a:r>
            <a:r>
              <a:rPr lang="de-DE" dirty="0" smtClean="0"/>
              <a:t>k</a:t>
            </a:r>
            <a:r>
              <a:rPr lang="de-DE" baseline="-25000" dirty="0" smtClean="0"/>
              <a:t>2</a:t>
            </a:r>
            <a:r>
              <a:rPr lang="de-DE" dirty="0" smtClean="0"/>
              <a:t>·[</a:t>
            </a:r>
            <a:r>
              <a:rPr lang="de-DE" dirty="0"/>
              <a:t>Z] - </a:t>
            </a:r>
            <a:r>
              <a:rPr lang="de-DE" dirty="0" smtClean="0"/>
              <a:t>k</a:t>
            </a:r>
            <a:r>
              <a:rPr lang="de-DE" baseline="-25000" dirty="0" smtClean="0"/>
              <a:t>3</a:t>
            </a:r>
            <a:r>
              <a:rPr lang="de-DE" dirty="0" smtClean="0"/>
              <a:t>·[</a:t>
            </a:r>
            <a:r>
              <a:rPr lang="de-DE" dirty="0"/>
              <a:t>Z]</a:t>
            </a:r>
            <a:endParaRPr lang="de-DE" baseline="-25000" dirty="0"/>
          </a:p>
          <a:p>
            <a:pPr eaLnBrk="0" hangingPunct="0"/>
            <a:endParaRPr lang="de-DE" dirty="0"/>
          </a:p>
          <a:p>
            <a:pPr eaLnBrk="0" hangingPunct="0"/>
            <a:r>
              <a:rPr lang="de-DE" dirty="0"/>
              <a:t>d[P]/</a:t>
            </a:r>
            <a:r>
              <a:rPr lang="de-DE" dirty="0" err="1"/>
              <a:t>dt</a:t>
            </a:r>
            <a:r>
              <a:rPr lang="de-DE" dirty="0"/>
              <a:t> = -d[Z]</a:t>
            </a:r>
            <a:r>
              <a:rPr lang="de-DE" baseline="-25000" dirty="0"/>
              <a:t> </a:t>
            </a:r>
            <a:r>
              <a:rPr lang="de-DE" dirty="0"/>
              <a:t>/</a:t>
            </a:r>
            <a:r>
              <a:rPr lang="de-DE" dirty="0" err="1"/>
              <a:t>dt</a:t>
            </a:r>
            <a:r>
              <a:rPr lang="de-DE" dirty="0"/>
              <a:t> = k</a:t>
            </a:r>
            <a:r>
              <a:rPr lang="de-DE" baseline="-25000" dirty="0"/>
              <a:t>3</a:t>
            </a:r>
            <a:r>
              <a:rPr lang="de-DE" dirty="0"/>
              <a:t>·[Z] = f([A], [B])</a:t>
            </a:r>
          </a:p>
        </p:txBody>
      </p:sp>
      <p:sp>
        <p:nvSpPr>
          <p:cNvPr id="55308" name="Text Box 10"/>
          <p:cNvSpPr txBox="1">
            <a:spLocks noChangeArrowheads="1"/>
          </p:cNvSpPr>
          <p:nvPr/>
        </p:nvSpPr>
        <p:spPr bwMode="auto">
          <a:xfrm>
            <a:off x="1219200" y="5173663"/>
            <a:ext cx="4926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000"/>
              <a:t>A  +  B			Z		P</a:t>
            </a:r>
          </a:p>
        </p:txBody>
      </p:sp>
      <p:sp>
        <p:nvSpPr>
          <p:cNvPr id="55309" name="Text Box 11"/>
          <p:cNvSpPr txBox="1">
            <a:spLocks noChangeArrowheads="1"/>
          </p:cNvSpPr>
          <p:nvPr/>
        </p:nvSpPr>
        <p:spPr bwMode="auto">
          <a:xfrm>
            <a:off x="2911475" y="4933950"/>
            <a:ext cx="354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000"/>
              <a:t>K</a:t>
            </a:r>
          </a:p>
        </p:txBody>
      </p:sp>
      <p:sp>
        <p:nvSpPr>
          <p:cNvPr id="55310" name="Text Box 12"/>
          <p:cNvSpPr txBox="1">
            <a:spLocks noChangeArrowheads="1"/>
          </p:cNvSpPr>
          <p:nvPr/>
        </p:nvSpPr>
        <p:spPr bwMode="auto">
          <a:xfrm>
            <a:off x="4816475" y="4918075"/>
            <a:ext cx="403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000"/>
              <a:t>k</a:t>
            </a:r>
            <a:r>
              <a:rPr lang="de-DE" sz="2000" baseline="-25000"/>
              <a:t>3</a:t>
            </a:r>
            <a:endParaRPr lang="de-DE" sz="2000"/>
          </a:p>
        </p:txBody>
      </p:sp>
      <p:sp>
        <p:nvSpPr>
          <p:cNvPr id="55311" name="Line 14"/>
          <p:cNvSpPr>
            <a:spLocks noChangeShapeType="1"/>
          </p:cNvSpPr>
          <p:nvPr/>
        </p:nvSpPr>
        <p:spPr bwMode="auto">
          <a:xfrm>
            <a:off x="4283075" y="5391150"/>
            <a:ext cx="152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5312" name="Text Box 15"/>
          <p:cNvSpPr txBox="1">
            <a:spLocks noChangeArrowheads="1"/>
          </p:cNvSpPr>
          <p:nvPr/>
        </p:nvSpPr>
        <p:spPr bwMode="auto">
          <a:xfrm>
            <a:off x="6324600" y="5173663"/>
            <a:ext cx="641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000"/>
              <a:t>K = </a:t>
            </a:r>
          </a:p>
        </p:txBody>
      </p:sp>
      <p:sp>
        <p:nvSpPr>
          <p:cNvPr id="55313" name="Text Box 16"/>
          <p:cNvSpPr txBox="1">
            <a:spLocks noChangeArrowheads="1"/>
          </p:cNvSpPr>
          <p:nvPr/>
        </p:nvSpPr>
        <p:spPr bwMode="auto">
          <a:xfrm>
            <a:off x="6835775" y="5005388"/>
            <a:ext cx="403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000"/>
              <a:t>k</a:t>
            </a:r>
            <a:r>
              <a:rPr lang="de-DE" sz="2000" baseline="-25000"/>
              <a:t>1</a:t>
            </a:r>
            <a:endParaRPr lang="de-DE" sz="2000"/>
          </a:p>
        </p:txBody>
      </p:sp>
      <p:sp>
        <p:nvSpPr>
          <p:cNvPr id="55314" name="Text Box 17"/>
          <p:cNvSpPr txBox="1">
            <a:spLocks noChangeArrowheads="1"/>
          </p:cNvSpPr>
          <p:nvPr/>
        </p:nvSpPr>
        <p:spPr bwMode="auto">
          <a:xfrm>
            <a:off x="6838950" y="5326063"/>
            <a:ext cx="403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000"/>
              <a:t>k</a:t>
            </a:r>
            <a:r>
              <a:rPr lang="de-DE" sz="2000" baseline="-25000"/>
              <a:t>2</a:t>
            </a:r>
            <a:endParaRPr lang="de-DE" sz="2000"/>
          </a:p>
        </p:txBody>
      </p:sp>
      <p:sp>
        <p:nvSpPr>
          <p:cNvPr id="55315" name="Line 18"/>
          <p:cNvSpPr>
            <a:spLocks noChangeShapeType="1"/>
          </p:cNvSpPr>
          <p:nvPr/>
        </p:nvSpPr>
        <p:spPr bwMode="auto">
          <a:xfrm>
            <a:off x="6858000" y="5373688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5316" name="Text Box 19"/>
          <p:cNvSpPr txBox="1">
            <a:spLocks noChangeArrowheads="1"/>
          </p:cNvSpPr>
          <p:nvPr/>
        </p:nvSpPr>
        <p:spPr bwMode="auto">
          <a:xfrm>
            <a:off x="7208838" y="5172075"/>
            <a:ext cx="4016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000"/>
              <a:t>= </a:t>
            </a:r>
          </a:p>
        </p:txBody>
      </p:sp>
      <p:sp>
        <p:nvSpPr>
          <p:cNvPr id="55317" name="Text Box 20"/>
          <p:cNvSpPr txBox="1">
            <a:spLocks noChangeArrowheads="1"/>
          </p:cNvSpPr>
          <p:nvPr/>
        </p:nvSpPr>
        <p:spPr bwMode="auto">
          <a:xfrm>
            <a:off x="7664450" y="4956175"/>
            <a:ext cx="479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000"/>
              <a:t>[Z]</a:t>
            </a:r>
          </a:p>
        </p:txBody>
      </p:sp>
      <p:sp>
        <p:nvSpPr>
          <p:cNvPr id="55318" name="Text Box 21"/>
          <p:cNvSpPr txBox="1">
            <a:spLocks noChangeArrowheads="1"/>
          </p:cNvSpPr>
          <p:nvPr/>
        </p:nvSpPr>
        <p:spPr bwMode="auto">
          <a:xfrm>
            <a:off x="7496175" y="5326063"/>
            <a:ext cx="1031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000"/>
              <a:t>[A] · [B]</a:t>
            </a:r>
          </a:p>
        </p:txBody>
      </p:sp>
      <p:sp>
        <p:nvSpPr>
          <p:cNvPr id="55319" name="Line 22"/>
          <p:cNvSpPr>
            <a:spLocks noChangeShapeType="1"/>
          </p:cNvSpPr>
          <p:nvPr/>
        </p:nvSpPr>
        <p:spPr bwMode="auto">
          <a:xfrm>
            <a:off x="7529513" y="5373688"/>
            <a:ext cx="931862" cy="4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5320" name="Text Box 23"/>
          <p:cNvSpPr txBox="1">
            <a:spLocks noChangeArrowheads="1"/>
          </p:cNvSpPr>
          <p:nvPr/>
        </p:nvSpPr>
        <p:spPr bwMode="auto">
          <a:xfrm>
            <a:off x="2051050" y="6021388"/>
            <a:ext cx="53165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/>
              <a:t>d[P]/dt = k</a:t>
            </a:r>
            <a:r>
              <a:rPr lang="de-DE" baseline="-25000"/>
              <a:t>3 </a:t>
            </a:r>
            <a:r>
              <a:rPr lang="de-DE"/>
              <a:t>·[Z] = k</a:t>
            </a:r>
            <a:r>
              <a:rPr lang="de-DE" baseline="-25000"/>
              <a:t>3</a:t>
            </a:r>
            <a:r>
              <a:rPr lang="de-DE"/>
              <a:t>·K ·[A]</a:t>
            </a:r>
            <a:r>
              <a:rPr lang="de-DE" baseline="-25000"/>
              <a:t> </a:t>
            </a:r>
            <a:r>
              <a:rPr lang="de-DE"/>
              <a:t>·[B]; 	k</a:t>
            </a:r>
            <a:r>
              <a:rPr lang="de-DE" baseline="-25000"/>
              <a:t>3</a:t>
            </a:r>
            <a:r>
              <a:rPr lang="de-DE"/>
              <a:t> · K = konst.</a:t>
            </a:r>
          </a:p>
        </p:txBody>
      </p:sp>
      <p:sp>
        <p:nvSpPr>
          <p:cNvPr id="55321" name="Line 24"/>
          <p:cNvSpPr>
            <a:spLocks noChangeShapeType="1"/>
          </p:cNvSpPr>
          <p:nvPr/>
        </p:nvSpPr>
        <p:spPr bwMode="auto">
          <a:xfrm>
            <a:off x="3548063" y="1981200"/>
            <a:ext cx="1600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5322" name="Line 25"/>
          <p:cNvSpPr>
            <a:spLocks noChangeShapeType="1"/>
          </p:cNvSpPr>
          <p:nvPr/>
        </p:nvSpPr>
        <p:spPr bwMode="auto">
          <a:xfrm flipH="1">
            <a:off x="3471863" y="2057400"/>
            <a:ext cx="1676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5323" name="Line 26"/>
          <p:cNvSpPr>
            <a:spLocks noChangeShapeType="1"/>
          </p:cNvSpPr>
          <p:nvPr/>
        </p:nvSpPr>
        <p:spPr bwMode="auto">
          <a:xfrm>
            <a:off x="2209800" y="5326063"/>
            <a:ext cx="1676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5324" name="Line 27"/>
          <p:cNvSpPr>
            <a:spLocks noChangeShapeType="1"/>
          </p:cNvSpPr>
          <p:nvPr/>
        </p:nvSpPr>
        <p:spPr bwMode="auto">
          <a:xfrm flipH="1">
            <a:off x="2209800" y="5402263"/>
            <a:ext cx="1676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5327" name="Rechteck 30"/>
          <p:cNvSpPr>
            <a:spLocks noChangeArrowheads="1"/>
          </p:cNvSpPr>
          <p:nvPr/>
        </p:nvSpPr>
        <p:spPr bwMode="auto">
          <a:xfrm>
            <a:off x="323850" y="3284538"/>
            <a:ext cx="19159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b="1" dirty="0" smtClean="0"/>
              <a:t>Rate </a:t>
            </a:r>
            <a:r>
              <a:rPr lang="de-DE" b="1" dirty="0" err="1" smtClean="0"/>
              <a:t>equations</a:t>
            </a:r>
            <a:r>
              <a:rPr lang="de-DE" b="1" dirty="0" smtClean="0"/>
              <a:t>:</a:t>
            </a:r>
            <a:endParaRPr lang="de-DE" b="1" dirty="0"/>
          </a:p>
        </p:txBody>
      </p:sp>
      <p:sp>
        <p:nvSpPr>
          <p:cNvPr id="55328" name="Rechteck 32"/>
          <p:cNvSpPr>
            <a:spLocks noChangeArrowheads="1"/>
          </p:cNvSpPr>
          <p:nvPr/>
        </p:nvSpPr>
        <p:spPr bwMode="auto">
          <a:xfrm>
            <a:off x="1979613" y="4437063"/>
            <a:ext cx="58864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de-DE" b="1" dirty="0" err="1" smtClean="0"/>
              <a:t>Example</a:t>
            </a:r>
            <a:r>
              <a:rPr lang="de-DE" b="1" dirty="0" smtClean="0"/>
              <a:t>:</a:t>
            </a:r>
            <a:r>
              <a:rPr lang="de-DE" dirty="0" smtClean="0"/>
              <a:t> rapid </a:t>
            </a:r>
            <a:r>
              <a:rPr lang="de-DE" dirty="0" err="1" smtClean="0"/>
              <a:t>prior</a:t>
            </a:r>
            <a:r>
              <a:rPr lang="de-DE" dirty="0" smtClean="0"/>
              <a:t> </a:t>
            </a:r>
            <a:r>
              <a:rPr lang="de-DE" dirty="0" err="1" smtClean="0"/>
              <a:t>equilibrium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F708C2-B4E8-4655-BF91-0375AB5A6D23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22</a:t>
            </a:fld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 bwMode="auto">
          <a:xfrm>
            <a:off x="138112" y="2993567"/>
            <a:ext cx="2521471" cy="387301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echteck 1"/>
          <p:cNvSpPr/>
          <p:nvPr/>
        </p:nvSpPr>
        <p:spPr bwMode="auto">
          <a:xfrm>
            <a:off x="3779838" y="4268788"/>
            <a:ext cx="5100637" cy="216217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echteck 24"/>
          <p:cNvSpPr/>
          <p:nvPr/>
        </p:nvSpPr>
        <p:spPr bwMode="auto">
          <a:xfrm>
            <a:off x="1114945" y="1807491"/>
            <a:ext cx="7129463" cy="8636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56325" name="Text Box 3"/>
          <p:cNvSpPr txBox="1">
            <a:spLocks noChangeArrowheads="1"/>
          </p:cNvSpPr>
          <p:nvPr/>
        </p:nvSpPr>
        <p:spPr bwMode="auto">
          <a:xfrm>
            <a:off x="5760021" y="2045616"/>
            <a:ext cx="696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sz="2000" dirty="0"/>
              <a:t>[Z] =</a:t>
            </a:r>
          </a:p>
        </p:txBody>
      </p:sp>
      <p:sp>
        <p:nvSpPr>
          <p:cNvPr id="56326" name="Text Box 4"/>
          <p:cNvSpPr txBox="1">
            <a:spLocks noChangeArrowheads="1"/>
          </p:cNvSpPr>
          <p:nvPr/>
        </p:nvSpPr>
        <p:spPr bwMode="auto">
          <a:xfrm>
            <a:off x="6618859" y="1866229"/>
            <a:ext cx="403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sz="2000"/>
              <a:t>k</a:t>
            </a:r>
            <a:r>
              <a:rPr lang="de-DE" sz="2000" baseline="-25000"/>
              <a:t>1</a:t>
            </a:r>
            <a:endParaRPr lang="de-DE" sz="2000"/>
          </a:p>
        </p:txBody>
      </p:sp>
      <p:sp>
        <p:nvSpPr>
          <p:cNvPr id="56327" name="Text Box 5"/>
          <p:cNvSpPr txBox="1">
            <a:spLocks noChangeArrowheads="1"/>
          </p:cNvSpPr>
          <p:nvPr/>
        </p:nvSpPr>
        <p:spPr bwMode="auto">
          <a:xfrm>
            <a:off x="6309296" y="2263104"/>
            <a:ext cx="9096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sz="2000" dirty="0"/>
              <a:t>k</a:t>
            </a:r>
            <a:r>
              <a:rPr lang="de-DE" sz="2000" baseline="-25000" dirty="0"/>
              <a:t>2</a:t>
            </a:r>
            <a:r>
              <a:rPr lang="de-DE" sz="2000" dirty="0"/>
              <a:t> + k</a:t>
            </a:r>
            <a:r>
              <a:rPr lang="de-DE" sz="2000" baseline="-25000" dirty="0"/>
              <a:t>3</a:t>
            </a:r>
            <a:endParaRPr lang="de-DE" sz="2000" dirty="0"/>
          </a:p>
        </p:txBody>
      </p:sp>
      <p:sp>
        <p:nvSpPr>
          <p:cNvPr id="56328" name="Line 6"/>
          <p:cNvSpPr>
            <a:spLocks noChangeShapeType="1"/>
          </p:cNvSpPr>
          <p:nvPr/>
        </p:nvSpPr>
        <p:spPr bwMode="auto">
          <a:xfrm>
            <a:off x="6385496" y="2263104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29" name="Text Box 7"/>
          <p:cNvSpPr txBox="1">
            <a:spLocks noChangeArrowheads="1"/>
          </p:cNvSpPr>
          <p:nvPr/>
        </p:nvSpPr>
        <p:spPr bwMode="auto">
          <a:xfrm>
            <a:off x="7117334" y="2048791"/>
            <a:ext cx="989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sz="2000" dirty="0"/>
              <a:t>·[A</a:t>
            </a:r>
            <a:r>
              <a:rPr lang="de-DE" sz="2000" dirty="0" smtClean="0"/>
              <a:t>]·[</a:t>
            </a:r>
            <a:r>
              <a:rPr lang="de-DE" sz="2000" dirty="0"/>
              <a:t>B]</a:t>
            </a:r>
          </a:p>
        </p:txBody>
      </p:sp>
      <p:sp>
        <p:nvSpPr>
          <p:cNvPr id="56330" name="Text Box 8"/>
          <p:cNvSpPr txBox="1">
            <a:spLocks noChangeArrowheads="1"/>
          </p:cNvSpPr>
          <p:nvPr/>
        </p:nvSpPr>
        <p:spPr bwMode="auto">
          <a:xfrm>
            <a:off x="2987187" y="3255068"/>
            <a:ext cx="14366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dirty="0"/>
              <a:t>v = k</a:t>
            </a:r>
            <a:r>
              <a:rPr lang="de-DE" baseline="-25000" dirty="0"/>
              <a:t>3</a:t>
            </a:r>
            <a:r>
              <a:rPr lang="de-DE" dirty="0"/>
              <a:t> ·[Z] = </a:t>
            </a:r>
          </a:p>
        </p:txBody>
      </p:sp>
      <p:sp>
        <p:nvSpPr>
          <p:cNvPr id="56331" name="Text Box 9"/>
          <p:cNvSpPr txBox="1">
            <a:spLocks noChangeArrowheads="1"/>
          </p:cNvSpPr>
          <p:nvPr/>
        </p:nvSpPr>
        <p:spPr bwMode="auto">
          <a:xfrm>
            <a:off x="4450862" y="3015355"/>
            <a:ext cx="6623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dirty="0" smtClean="0"/>
              <a:t>k</a:t>
            </a:r>
            <a:r>
              <a:rPr lang="de-DE" baseline="-25000" dirty="0" smtClean="0"/>
              <a:t>3</a:t>
            </a:r>
            <a:r>
              <a:rPr lang="de-DE" dirty="0" smtClean="0"/>
              <a:t>·k</a:t>
            </a:r>
            <a:r>
              <a:rPr lang="de-DE" baseline="-25000" dirty="0" smtClean="0"/>
              <a:t>1</a:t>
            </a:r>
            <a:endParaRPr lang="de-DE" baseline="-25000" dirty="0"/>
          </a:p>
        </p:txBody>
      </p:sp>
      <p:sp>
        <p:nvSpPr>
          <p:cNvPr id="56332" name="Text Box 10"/>
          <p:cNvSpPr txBox="1">
            <a:spLocks noChangeArrowheads="1"/>
          </p:cNvSpPr>
          <p:nvPr/>
        </p:nvSpPr>
        <p:spPr bwMode="auto">
          <a:xfrm>
            <a:off x="4450862" y="3472555"/>
            <a:ext cx="8483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/>
              <a:t>k</a:t>
            </a:r>
            <a:r>
              <a:rPr lang="de-DE" baseline="-25000"/>
              <a:t>2</a:t>
            </a:r>
            <a:r>
              <a:rPr lang="de-DE"/>
              <a:t> + k</a:t>
            </a:r>
            <a:r>
              <a:rPr lang="de-DE" baseline="-25000"/>
              <a:t>3</a:t>
            </a:r>
            <a:endParaRPr lang="de-DE"/>
          </a:p>
        </p:txBody>
      </p:sp>
      <p:sp>
        <p:nvSpPr>
          <p:cNvPr id="56333" name="Text Box 11"/>
          <p:cNvSpPr txBox="1">
            <a:spLocks noChangeArrowheads="1"/>
          </p:cNvSpPr>
          <p:nvPr/>
        </p:nvSpPr>
        <p:spPr bwMode="auto">
          <a:xfrm>
            <a:off x="5223974" y="3213793"/>
            <a:ext cx="9669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dirty="0"/>
              <a:t>·[A</a:t>
            </a:r>
            <a:r>
              <a:rPr lang="de-DE" dirty="0" smtClean="0"/>
              <a:t>]·[</a:t>
            </a:r>
            <a:r>
              <a:rPr lang="de-DE" dirty="0"/>
              <a:t>B];</a:t>
            </a:r>
          </a:p>
        </p:txBody>
      </p:sp>
      <p:sp>
        <p:nvSpPr>
          <p:cNvPr id="56334" name="Text Box 12"/>
          <p:cNvSpPr txBox="1">
            <a:spLocks noChangeArrowheads="1"/>
          </p:cNvSpPr>
          <p:nvPr/>
        </p:nvSpPr>
        <p:spPr bwMode="auto">
          <a:xfrm>
            <a:off x="6355862" y="3015355"/>
            <a:ext cx="6623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dirty="0" smtClean="0"/>
              <a:t>k</a:t>
            </a:r>
            <a:r>
              <a:rPr lang="de-DE" baseline="-25000" dirty="0" smtClean="0"/>
              <a:t>3</a:t>
            </a:r>
            <a:r>
              <a:rPr lang="de-DE" dirty="0" smtClean="0"/>
              <a:t>·k</a:t>
            </a:r>
            <a:r>
              <a:rPr lang="de-DE" baseline="-25000" dirty="0" smtClean="0"/>
              <a:t>1</a:t>
            </a:r>
            <a:endParaRPr lang="de-DE" dirty="0"/>
          </a:p>
        </p:txBody>
      </p:sp>
      <p:sp>
        <p:nvSpPr>
          <p:cNvPr id="56335" name="Text Box 13"/>
          <p:cNvSpPr txBox="1">
            <a:spLocks noChangeArrowheads="1"/>
          </p:cNvSpPr>
          <p:nvPr/>
        </p:nvSpPr>
        <p:spPr bwMode="auto">
          <a:xfrm>
            <a:off x="6355862" y="3472555"/>
            <a:ext cx="8483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/>
              <a:t>k</a:t>
            </a:r>
            <a:r>
              <a:rPr lang="de-DE" baseline="-25000"/>
              <a:t>2</a:t>
            </a:r>
            <a:r>
              <a:rPr lang="de-DE"/>
              <a:t> + k</a:t>
            </a:r>
            <a:r>
              <a:rPr lang="de-DE" baseline="-25000"/>
              <a:t>3</a:t>
            </a:r>
            <a:endParaRPr lang="de-DE"/>
          </a:p>
        </p:txBody>
      </p:sp>
      <p:sp>
        <p:nvSpPr>
          <p:cNvPr id="56336" name="Line 14"/>
          <p:cNvSpPr>
            <a:spLocks noChangeShapeType="1"/>
          </p:cNvSpPr>
          <p:nvPr/>
        </p:nvSpPr>
        <p:spPr bwMode="auto">
          <a:xfrm>
            <a:off x="4527062" y="3472555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37" name="Line 15"/>
          <p:cNvSpPr>
            <a:spLocks noChangeShapeType="1"/>
          </p:cNvSpPr>
          <p:nvPr/>
        </p:nvSpPr>
        <p:spPr bwMode="auto">
          <a:xfrm>
            <a:off x="6355862" y="3472555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38" name="Text Box 16"/>
          <p:cNvSpPr txBox="1">
            <a:spLocks noChangeArrowheads="1"/>
          </p:cNvSpPr>
          <p:nvPr/>
        </p:nvSpPr>
        <p:spPr bwMode="auto">
          <a:xfrm>
            <a:off x="7178187" y="3255068"/>
            <a:ext cx="9989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/>
              <a:t>= konst.</a:t>
            </a:r>
          </a:p>
        </p:txBody>
      </p:sp>
      <p:sp>
        <p:nvSpPr>
          <p:cNvPr id="56341" name="Rechteck 23"/>
          <p:cNvSpPr>
            <a:spLocks noChangeArrowheads="1"/>
          </p:cNvSpPr>
          <p:nvPr/>
        </p:nvSpPr>
        <p:spPr bwMode="auto">
          <a:xfrm>
            <a:off x="1141984" y="2048791"/>
            <a:ext cx="40863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dirty="0"/>
              <a:t> d[Z]/</a:t>
            </a:r>
            <a:r>
              <a:rPr lang="de-DE" dirty="0" err="1"/>
              <a:t>dt</a:t>
            </a:r>
            <a:r>
              <a:rPr lang="de-DE" dirty="0"/>
              <a:t> = 0 = k</a:t>
            </a:r>
            <a:r>
              <a:rPr lang="de-DE" baseline="-25000" dirty="0"/>
              <a:t>1 </a:t>
            </a:r>
            <a:r>
              <a:rPr lang="de-DE" dirty="0"/>
              <a:t>· [A</a:t>
            </a:r>
            <a:r>
              <a:rPr lang="de-DE" dirty="0" smtClean="0"/>
              <a:t>]·[</a:t>
            </a:r>
            <a:r>
              <a:rPr lang="de-DE" dirty="0"/>
              <a:t>B] - </a:t>
            </a:r>
            <a:r>
              <a:rPr lang="de-DE" dirty="0" smtClean="0"/>
              <a:t>k</a:t>
            </a:r>
            <a:r>
              <a:rPr lang="de-DE" baseline="-25000" dirty="0" smtClean="0"/>
              <a:t>2</a:t>
            </a:r>
            <a:r>
              <a:rPr lang="de-DE" dirty="0" smtClean="0"/>
              <a:t>·[</a:t>
            </a:r>
            <a:r>
              <a:rPr lang="de-DE" dirty="0"/>
              <a:t>Z] - </a:t>
            </a:r>
            <a:r>
              <a:rPr lang="de-DE" dirty="0" smtClean="0"/>
              <a:t>k</a:t>
            </a:r>
            <a:r>
              <a:rPr lang="de-DE" baseline="-25000" dirty="0" smtClean="0"/>
              <a:t>3</a:t>
            </a:r>
            <a:r>
              <a:rPr lang="de-DE" dirty="0" smtClean="0"/>
              <a:t>·[</a:t>
            </a:r>
            <a:r>
              <a:rPr lang="de-DE" dirty="0"/>
              <a:t>Z]</a:t>
            </a:r>
          </a:p>
        </p:txBody>
      </p:sp>
      <p:sp>
        <p:nvSpPr>
          <p:cNvPr id="56342" name="Freihandform 23"/>
          <p:cNvSpPr>
            <a:spLocks/>
          </p:cNvSpPr>
          <p:nvPr/>
        </p:nvSpPr>
        <p:spPr bwMode="auto">
          <a:xfrm>
            <a:off x="314325" y="3397250"/>
            <a:ext cx="1646238" cy="1174750"/>
          </a:xfrm>
          <a:custGeom>
            <a:avLst/>
            <a:gdLst>
              <a:gd name="T0" fmla="*/ 0 w 1647497"/>
              <a:gd name="T1" fmla="*/ 1174531 h 1174531"/>
              <a:gd name="T2" fmla="*/ 425669 w 1647497"/>
              <a:gd name="T3" fmla="*/ 134007 h 1174531"/>
              <a:gd name="T4" fmla="*/ 788276 w 1647497"/>
              <a:gd name="T5" fmla="*/ 370489 h 1174531"/>
              <a:gd name="T6" fmla="*/ 1001110 w 1647497"/>
              <a:gd name="T7" fmla="*/ 283779 h 1174531"/>
              <a:gd name="T8" fmla="*/ 1150883 w 1647497"/>
              <a:gd name="T9" fmla="*/ 433551 h 1174531"/>
              <a:gd name="T10" fmla="*/ 1347952 w 1647497"/>
              <a:gd name="T11" fmla="*/ 370489 h 1174531"/>
              <a:gd name="T12" fmla="*/ 1537138 w 1647497"/>
              <a:gd name="T13" fmla="*/ 654269 h 1174531"/>
              <a:gd name="T14" fmla="*/ 1647497 w 1647497"/>
              <a:gd name="T15" fmla="*/ 709448 h 1174531"/>
              <a:gd name="T16" fmla="*/ 1647497 w 1647497"/>
              <a:gd name="T17" fmla="*/ 709448 h 117453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47497" h="1174531">
                <a:moveTo>
                  <a:pt x="0" y="1174531"/>
                </a:moveTo>
                <a:cubicBezTo>
                  <a:pt x="147145" y="721272"/>
                  <a:pt x="294290" y="268014"/>
                  <a:pt x="425669" y="134007"/>
                </a:cubicBezTo>
                <a:cubicBezTo>
                  <a:pt x="557048" y="0"/>
                  <a:pt x="692369" y="345527"/>
                  <a:pt x="788276" y="370489"/>
                </a:cubicBezTo>
                <a:cubicBezTo>
                  <a:pt x="884183" y="395451"/>
                  <a:pt x="940676" y="273269"/>
                  <a:pt x="1001110" y="283779"/>
                </a:cubicBezTo>
                <a:cubicBezTo>
                  <a:pt x="1061544" y="294289"/>
                  <a:pt x="1093076" y="419099"/>
                  <a:pt x="1150883" y="433551"/>
                </a:cubicBezTo>
                <a:cubicBezTo>
                  <a:pt x="1208690" y="448003"/>
                  <a:pt x="1283576" y="333703"/>
                  <a:pt x="1347952" y="370489"/>
                </a:cubicBezTo>
                <a:cubicBezTo>
                  <a:pt x="1412328" y="407275"/>
                  <a:pt x="1487214" y="597776"/>
                  <a:pt x="1537138" y="654269"/>
                </a:cubicBezTo>
                <a:cubicBezTo>
                  <a:pt x="1587062" y="710762"/>
                  <a:pt x="1647497" y="709448"/>
                  <a:pt x="1647497" y="709448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56343" name="Textfeld 26"/>
          <p:cNvSpPr txBox="1">
            <a:spLocks noChangeArrowheads="1"/>
          </p:cNvSpPr>
          <p:nvPr/>
        </p:nvSpPr>
        <p:spPr bwMode="auto">
          <a:xfrm>
            <a:off x="138113" y="4597400"/>
            <a:ext cx="5461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R + R‘</a:t>
            </a:r>
          </a:p>
        </p:txBody>
      </p:sp>
      <p:sp>
        <p:nvSpPr>
          <p:cNvPr id="56344" name="Textfeld 27"/>
          <p:cNvSpPr txBox="1">
            <a:spLocks noChangeArrowheads="1"/>
          </p:cNvSpPr>
          <p:nvPr/>
        </p:nvSpPr>
        <p:spPr bwMode="auto">
          <a:xfrm>
            <a:off x="873125" y="3717925"/>
            <a:ext cx="5048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R : R‘</a:t>
            </a:r>
          </a:p>
        </p:txBody>
      </p:sp>
      <p:sp>
        <p:nvSpPr>
          <p:cNvPr id="56345" name="Textfeld 28"/>
          <p:cNvSpPr txBox="1">
            <a:spLocks noChangeArrowheads="1"/>
          </p:cNvSpPr>
          <p:nvPr/>
        </p:nvSpPr>
        <p:spPr bwMode="auto">
          <a:xfrm>
            <a:off x="1265238" y="3789363"/>
            <a:ext cx="4905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P : P‘</a:t>
            </a:r>
          </a:p>
          <a:p>
            <a:endParaRPr lang="de-CH" sz="1000"/>
          </a:p>
        </p:txBody>
      </p:sp>
      <p:sp>
        <p:nvSpPr>
          <p:cNvPr id="56346" name="Textfeld 29"/>
          <p:cNvSpPr txBox="1">
            <a:spLocks noChangeArrowheads="1"/>
          </p:cNvSpPr>
          <p:nvPr/>
        </p:nvSpPr>
        <p:spPr bwMode="auto">
          <a:xfrm>
            <a:off x="1938338" y="4021138"/>
            <a:ext cx="5302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P + P‘</a:t>
            </a:r>
          </a:p>
        </p:txBody>
      </p:sp>
      <p:sp>
        <p:nvSpPr>
          <p:cNvPr id="31" name="Gebogener Pfeil 30"/>
          <p:cNvSpPr/>
          <p:nvPr/>
        </p:nvSpPr>
        <p:spPr bwMode="auto">
          <a:xfrm>
            <a:off x="1219200" y="3589338"/>
            <a:ext cx="215900" cy="144462"/>
          </a:xfrm>
          <a:prstGeom prst="circular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de-CH">
              <a:latin typeface="Arial" charset="0"/>
              <a:cs typeface="Arial" charset="0"/>
            </a:endParaRPr>
          </a:p>
        </p:txBody>
      </p:sp>
      <p:sp>
        <p:nvSpPr>
          <p:cNvPr id="38" name="Gebogener Pfeil 37"/>
          <p:cNvSpPr/>
          <p:nvPr/>
        </p:nvSpPr>
        <p:spPr bwMode="auto">
          <a:xfrm>
            <a:off x="1577975" y="3662363"/>
            <a:ext cx="217488" cy="142875"/>
          </a:xfrm>
          <a:prstGeom prst="circular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de-CH">
              <a:latin typeface="Arial" charset="0"/>
              <a:cs typeface="Arial" charset="0"/>
            </a:endParaRPr>
          </a:p>
        </p:txBody>
      </p:sp>
      <p:cxnSp>
        <p:nvCxnSpPr>
          <p:cNvPr id="56349" name="Gerade Verbindung mit Pfeil 40"/>
          <p:cNvCxnSpPr>
            <a:cxnSpLocks noChangeShapeType="1"/>
          </p:cNvCxnSpPr>
          <p:nvPr/>
        </p:nvCxnSpPr>
        <p:spPr bwMode="auto">
          <a:xfrm flipV="1">
            <a:off x="569913" y="3446463"/>
            <a:ext cx="144462" cy="2159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56350" name="Textfeld 41"/>
          <p:cNvSpPr txBox="1">
            <a:spLocks noChangeArrowheads="1"/>
          </p:cNvSpPr>
          <p:nvPr/>
        </p:nvSpPr>
        <p:spPr bwMode="auto">
          <a:xfrm>
            <a:off x="385763" y="3373438"/>
            <a:ext cx="29686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k</a:t>
            </a:r>
            <a:r>
              <a:rPr lang="de-CH" sz="1000" baseline="-25000"/>
              <a:t>1</a:t>
            </a:r>
          </a:p>
        </p:txBody>
      </p:sp>
      <p:sp>
        <p:nvSpPr>
          <p:cNvPr id="56351" name="Textfeld 42"/>
          <p:cNvSpPr txBox="1">
            <a:spLocks noChangeArrowheads="1"/>
          </p:cNvSpPr>
          <p:nvPr/>
        </p:nvSpPr>
        <p:spPr bwMode="auto">
          <a:xfrm>
            <a:off x="1177925" y="3382963"/>
            <a:ext cx="2968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de-CH" sz="1000"/>
              <a:t>k</a:t>
            </a:r>
            <a:r>
              <a:rPr lang="de-CH" sz="1000" baseline="-25000"/>
              <a:t>2</a:t>
            </a:r>
          </a:p>
        </p:txBody>
      </p:sp>
      <p:sp>
        <p:nvSpPr>
          <p:cNvPr id="56352" name="Textfeld 43"/>
          <p:cNvSpPr txBox="1">
            <a:spLocks noChangeArrowheads="1"/>
          </p:cNvSpPr>
          <p:nvPr/>
        </p:nvSpPr>
        <p:spPr bwMode="auto">
          <a:xfrm>
            <a:off x="1562100" y="3462338"/>
            <a:ext cx="2968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de-CH" sz="1000"/>
              <a:t>k</a:t>
            </a:r>
            <a:r>
              <a:rPr lang="de-CH" sz="1000" baseline="-25000"/>
              <a:t>3</a:t>
            </a:r>
          </a:p>
        </p:txBody>
      </p:sp>
      <p:cxnSp>
        <p:nvCxnSpPr>
          <p:cNvPr id="56353" name="Gerade Verbindung 45"/>
          <p:cNvCxnSpPr>
            <a:cxnSpLocks noChangeShapeType="1"/>
          </p:cNvCxnSpPr>
          <p:nvPr/>
        </p:nvCxnSpPr>
        <p:spPr bwMode="auto">
          <a:xfrm flipV="1">
            <a:off x="138113" y="3157538"/>
            <a:ext cx="0" cy="17287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6354" name="Gerade Verbindung 47"/>
          <p:cNvCxnSpPr>
            <a:cxnSpLocks noChangeShapeType="1"/>
          </p:cNvCxnSpPr>
          <p:nvPr/>
        </p:nvCxnSpPr>
        <p:spPr bwMode="auto">
          <a:xfrm>
            <a:off x="138113" y="4886325"/>
            <a:ext cx="2160587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56355" name="Textfeld 49"/>
          <p:cNvSpPr txBox="1">
            <a:spLocks noChangeArrowheads="1"/>
          </p:cNvSpPr>
          <p:nvPr/>
        </p:nvSpPr>
        <p:spPr bwMode="auto">
          <a:xfrm>
            <a:off x="37173" y="2920771"/>
            <a:ext cx="2698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 dirty="0"/>
              <a:t>E</a:t>
            </a:r>
          </a:p>
        </p:txBody>
      </p:sp>
      <p:sp>
        <p:nvSpPr>
          <p:cNvPr id="56356" name="Textfeld 50"/>
          <p:cNvSpPr txBox="1">
            <a:spLocks noChangeArrowheads="1"/>
          </p:cNvSpPr>
          <p:nvPr/>
        </p:nvSpPr>
        <p:spPr bwMode="auto">
          <a:xfrm>
            <a:off x="2244725" y="4741863"/>
            <a:ext cx="2841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 dirty="0"/>
              <a:t>O</a:t>
            </a:r>
          </a:p>
        </p:txBody>
      </p:sp>
      <p:sp>
        <p:nvSpPr>
          <p:cNvPr id="56357" name="Freihandform 51"/>
          <p:cNvSpPr>
            <a:spLocks/>
          </p:cNvSpPr>
          <p:nvPr/>
        </p:nvSpPr>
        <p:spPr bwMode="auto">
          <a:xfrm>
            <a:off x="441325" y="5459413"/>
            <a:ext cx="1419225" cy="949325"/>
          </a:xfrm>
          <a:custGeom>
            <a:avLst/>
            <a:gdLst>
              <a:gd name="T0" fmla="*/ 0 w 1418896"/>
              <a:gd name="T1" fmla="*/ 909144 h 948557"/>
              <a:gd name="T2" fmla="*/ 86710 w 1418896"/>
              <a:gd name="T3" fmla="*/ 901261 h 948557"/>
              <a:gd name="T4" fmla="*/ 260131 w 1418896"/>
              <a:gd name="T5" fmla="*/ 625365 h 948557"/>
              <a:gd name="T6" fmla="*/ 441434 w 1418896"/>
              <a:gd name="T7" fmla="*/ 704193 h 948557"/>
              <a:gd name="T8" fmla="*/ 670034 w 1418896"/>
              <a:gd name="T9" fmla="*/ 18393 h 948557"/>
              <a:gd name="T10" fmla="*/ 890752 w 1418896"/>
              <a:gd name="T11" fmla="*/ 593834 h 948557"/>
              <a:gd name="T12" fmla="*/ 1143000 w 1418896"/>
              <a:gd name="T13" fmla="*/ 554420 h 948557"/>
              <a:gd name="T14" fmla="*/ 1324303 w 1418896"/>
              <a:gd name="T15" fmla="*/ 688427 h 948557"/>
              <a:gd name="T16" fmla="*/ 1418896 w 1418896"/>
              <a:gd name="T17" fmla="*/ 688427 h 948557"/>
              <a:gd name="T18" fmla="*/ 1418896 w 1418896"/>
              <a:gd name="T19" fmla="*/ 688427 h 948557"/>
              <a:gd name="T20" fmla="*/ 1418896 w 1418896"/>
              <a:gd name="T21" fmla="*/ 688427 h 948557"/>
              <a:gd name="T22" fmla="*/ 1418896 w 1418896"/>
              <a:gd name="T23" fmla="*/ 688427 h 94855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418896" h="948557">
                <a:moveTo>
                  <a:pt x="0" y="909144"/>
                </a:moveTo>
                <a:cubicBezTo>
                  <a:pt x="21677" y="928850"/>
                  <a:pt x="43355" y="948557"/>
                  <a:pt x="86710" y="901261"/>
                </a:cubicBezTo>
                <a:cubicBezTo>
                  <a:pt x="130065" y="853965"/>
                  <a:pt x="201010" y="658210"/>
                  <a:pt x="260131" y="625365"/>
                </a:cubicBezTo>
                <a:cubicBezTo>
                  <a:pt x="319252" y="592520"/>
                  <a:pt x="373117" y="805355"/>
                  <a:pt x="441434" y="704193"/>
                </a:cubicBezTo>
                <a:cubicBezTo>
                  <a:pt x="509751" y="603031"/>
                  <a:pt x="595148" y="36786"/>
                  <a:pt x="670034" y="18393"/>
                </a:cubicBezTo>
                <a:cubicBezTo>
                  <a:pt x="744920" y="0"/>
                  <a:pt x="811924" y="504496"/>
                  <a:pt x="890752" y="593834"/>
                </a:cubicBezTo>
                <a:cubicBezTo>
                  <a:pt x="969580" y="683172"/>
                  <a:pt x="1070742" y="538655"/>
                  <a:pt x="1143000" y="554420"/>
                </a:cubicBezTo>
                <a:cubicBezTo>
                  <a:pt x="1215258" y="570185"/>
                  <a:pt x="1278320" y="666092"/>
                  <a:pt x="1324303" y="688427"/>
                </a:cubicBezTo>
                <a:cubicBezTo>
                  <a:pt x="1370286" y="710762"/>
                  <a:pt x="1418896" y="688427"/>
                  <a:pt x="1418896" y="688427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GB"/>
          </a:p>
        </p:txBody>
      </p:sp>
      <p:cxnSp>
        <p:nvCxnSpPr>
          <p:cNvPr id="56358" name="Gerade Verbindung mit Pfeil 52"/>
          <p:cNvCxnSpPr>
            <a:cxnSpLocks noChangeShapeType="1"/>
          </p:cNvCxnSpPr>
          <p:nvPr/>
        </p:nvCxnSpPr>
        <p:spPr bwMode="auto">
          <a:xfrm flipV="1">
            <a:off x="555625" y="5997575"/>
            <a:ext cx="144463" cy="2159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6359" name="Textfeld 53"/>
          <p:cNvSpPr txBox="1">
            <a:spLocks noChangeArrowheads="1"/>
          </p:cNvSpPr>
          <p:nvPr/>
        </p:nvSpPr>
        <p:spPr bwMode="auto">
          <a:xfrm>
            <a:off x="371475" y="5926138"/>
            <a:ext cx="2968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k</a:t>
            </a:r>
            <a:r>
              <a:rPr lang="de-CH" sz="1000" baseline="-25000"/>
              <a:t>1</a:t>
            </a:r>
          </a:p>
        </p:txBody>
      </p:sp>
      <p:cxnSp>
        <p:nvCxnSpPr>
          <p:cNvPr id="56360" name="Gerade Verbindung mit Pfeil 54"/>
          <p:cNvCxnSpPr>
            <a:cxnSpLocks noChangeShapeType="1"/>
          </p:cNvCxnSpPr>
          <p:nvPr/>
        </p:nvCxnSpPr>
        <p:spPr bwMode="auto">
          <a:xfrm flipV="1">
            <a:off x="987425" y="5349875"/>
            <a:ext cx="144463" cy="2159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6361" name="Textfeld 55"/>
          <p:cNvSpPr txBox="1">
            <a:spLocks noChangeArrowheads="1"/>
          </p:cNvSpPr>
          <p:nvPr/>
        </p:nvSpPr>
        <p:spPr bwMode="auto">
          <a:xfrm>
            <a:off x="803275" y="5276850"/>
            <a:ext cx="296863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k</a:t>
            </a:r>
            <a:r>
              <a:rPr lang="de-CH" sz="1000" baseline="-25000"/>
              <a:t>2</a:t>
            </a:r>
          </a:p>
        </p:txBody>
      </p:sp>
      <p:cxnSp>
        <p:nvCxnSpPr>
          <p:cNvPr id="56362" name="Gerade Verbindung mit Pfeil 56"/>
          <p:cNvCxnSpPr>
            <a:cxnSpLocks noChangeShapeType="1"/>
          </p:cNvCxnSpPr>
          <p:nvPr/>
        </p:nvCxnSpPr>
        <p:spPr bwMode="auto">
          <a:xfrm flipV="1">
            <a:off x="1419225" y="5926138"/>
            <a:ext cx="176213" cy="714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6363" name="Textfeld 57"/>
          <p:cNvSpPr txBox="1">
            <a:spLocks noChangeArrowheads="1"/>
          </p:cNvSpPr>
          <p:nvPr/>
        </p:nvSpPr>
        <p:spPr bwMode="auto">
          <a:xfrm>
            <a:off x="1298575" y="5726113"/>
            <a:ext cx="2968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k</a:t>
            </a:r>
            <a:r>
              <a:rPr lang="de-CH" sz="1000" baseline="-25000"/>
              <a:t>3</a:t>
            </a:r>
          </a:p>
        </p:txBody>
      </p:sp>
      <p:sp>
        <p:nvSpPr>
          <p:cNvPr id="56364" name="Textfeld 59"/>
          <p:cNvSpPr txBox="1">
            <a:spLocks noChangeArrowheads="1"/>
          </p:cNvSpPr>
          <p:nvPr/>
        </p:nvSpPr>
        <p:spPr bwMode="auto">
          <a:xfrm>
            <a:off x="273050" y="6340475"/>
            <a:ext cx="5397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R + R</a:t>
            </a:r>
            <a:r>
              <a:rPr lang="de-CH" sz="900"/>
              <a:t>‘</a:t>
            </a:r>
            <a:endParaRPr lang="de-CH" sz="1000"/>
          </a:p>
        </p:txBody>
      </p:sp>
      <p:sp>
        <p:nvSpPr>
          <p:cNvPr id="56365" name="Textfeld 60"/>
          <p:cNvSpPr txBox="1">
            <a:spLocks noChangeArrowheads="1"/>
          </p:cNvSpPr>
          <p:nvPr/>
        </p:nvSpPr>
        <p:spPr bwMode="auto">
          <a:xfrm>
            <a:off x="635000" y="6142038"/>
            <a:ext cx="5048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R : R‘</a:t>
            </a:r>
          </a:p>
        </p:txBody>
      </p:sp>
      <p:sp>
        <p:nvSpPr>
          <p:cNvPr id="56366" name="Textfeld 61"/>
          <p:cNvSpPr txBox="1">
            <a:spLocks noChangeArrowheads="1"/>
          </p:cNvSpPr>
          <p:nvPr/>
        </p:nvSpPr>
        <p:spPr bwMode="auto">
          <a:xfrm>
            <a:off x="1160463" y="6030913"/>
            <a:ext cx="488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P : P‘</a:t>
            </a:r>
          </a:p>
          <a:p>
            <a:endParaRPr lang="de-CH" sz="1000"/>
          </a:p>
        </p:txBody>
      </p:sp>
      <p:sp>
        <p:nvSpPr>
          <p:cNvPr id="56367" name="Textfeld 62"/>
          <p:cNvSpPr txBox="1">
            <a:spLocks noChangeArrowheads="1"/>
          </p:cNvSpPr>
          <p:nvPr/>
        </p:nvSpPr>
        <p:spPr bwMode="auto">
          <a:xfrm>
            <a:off x="1811338" y="6038850"/>
            <a:ext cx="52863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P + P‘</a:t>
            </a:r>
          </a:p>
        </p:txBody>
      </p:sp>
      <p:cxnSp>
        <p:nvCxnSpPr>
          <p:cNvPr id="56368" name="Gerade Verbindung 63"/>
          <p:cNvCxnSpPr>
            <a:cxnSpLocks noChangeShapeType="1"/>
          </p:cNvCxnSpPr>
          <p:nvPr/>
        </p:nvCxnSpPr>
        <p:spPr bwMode="auto">
          <a:xfrm flipH="1" flipV="1">
            <a:off x="155575" y="5205413"/>
            <a:ext cx="9525" cy="15271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6369" name="Gerade Verbindung 64"/>
          <p:cNvCxnSpPr>
            <a:cxnSpLocks noChangeShapeType="1"/>
          </p:cNvCxnSpPr>
          <p:nvPr/>
        </p:nvCxnSpPr>
        <p:spPr bwMode="auto">
          <a:xfrm>
            <a:off x="165100" y="6732588"/>
            <a:ext cx="216058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56370" name="Textfeld 65"/>
          <p:cNvSpPr txBox="1">
            <a:spLocks noChangeArrowheads="1"/>
          </p:cNvSpPr>
          <p:nvPr/>
        </p:nvSpPr>
        <p:spPr bwMode="auto">
          <a:xfrm>
            <a:off x="47625" y="4918075"/>
            <a:ext cx="2698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E</a:t>
            </a:r>
          </a:p>
        </p:txBody>
      </p:sp>
      <p:sp>
        <p:nvSpPr>
          <p:cNvPr id="56371" name="Textfeld 66"/>
          <p:cNvSpPr txBox="1">
            <a:spLocks noChangeArrowheads="1"/>
          </p:cNvSpPr>
          <p:nvPr/>
        </p:nvSpPr>
        <p:spPr bwMode="auto">
          <a:xfrm>
            <a:off x="2268538" y="6604000"/>
            <a:ext cx="2825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O</a:t>
            </a:r>
          </a:p>
        </p:txBody>
      </p:sp>
      <p:cxnSp>
        <p:nvCxnSpPr>
          <p:cNvPr id="56372" name="Gerade Verbindung 68"/>
          <p:cNvCxnSpPr>
            <a:cxnSpLocks noChangeShapeType="1"/>
          </p:cNvCxnSpPr>
          <p:nvPr/>
        </p:nvCxnSpPr>
        <p:spPr bwMode="auto">
          <a:xfrm flipV="1">
            <a:off x="3897313" y="4581525"/>
            <a:ext cx="0" cy="17287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6373" name="Gerade Verbindung 69"/>
          <p:cNvCxnSpPr>
            <a:cxnSpLocks noChangeShapeType="1"/>
          </p:cNvCxnSpPr>
          <p:nvPr/>
        </p:nvCxnSpPr>
        <p:spPr bwMode="auto">
          <a:xfrm>
            <a:off x="3897313" y="6310313"/>
            <a:ext cx="2160587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56374" name="Textfeld 70"/>
          <p:cNvSpPr txBox="1">
            <a:spLocks noChangeArrowheads="1"/>
          </p:cNvSpPr>
          <p:nvPr/>
        </p:nvSpPr>
        <p:spPr bwMode="auto">
          <a:xfrm>
            <a:off x="3779838" y="4365625"/>
            <a:ext cx="2698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E</a:t>
            </a:r>
          </a:p>
        </p:txBody>
      </p:sp>
      <p:sp>
        <p:nvSpPr>
          <p:cNvPr id="56375" name="Textfeld 71"/>
          <p:cNvSpPr txBox="1">
            <a:spLocks noChangeArrowheads="1"/>
          </p:cNvSpPr>
          <p:nvPr/>
        </p:nvSpPr>
        <p:spPr bwMode="auto">
          <a:xfrm>
            <a:off x="6003925" y="6165850"/>
            <a:ext cx="27781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R</a:t>
            </a:r>
          </a:p>
        </p:txBody>
      </p:sp>
      <p:cxnSp>
        <p:nvCxnSpPr>
          <p:cNvPr id="56376" name="Gerade Verbindung 72"/>
          <p:cNvCxnSpPr>
            <a:cxnSpLocks noChangeShapeType="1"/>
          </p:cNvCxnSpPr>
          <p:nvPr/>
        </p:nvCxnSpPr>
        <p:spPr bwMode="auto">
          <a:xfrm flipV="1">
            <a:off x="6489700" y="4581525"/>
            <a:ext cx="0" cy="17287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6377" name="Gerade Verbindung 73"/>
          <p:cNvCxnSpPr>
            <a:cxnSpLocks noChangeShapeType="1"/>
          </p:cNvCxnSpPr>
          <p:nvPr/>
        </p:nvCxnSpPr>
        <p:spPr bwMode="auto">
          <a:xfrm>
            <a:off x="6489700" y="6310313"/>
            <a:ext cx="216058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56378" name="Textfeld 74"/>
          <p:cNvSpPr txBox="1">
            <a:spLocks noChangeArrowheads="1"/>
          </p:cNvSpPr>
          <p:nvPr/>
        </p:nvSpPr>
        <p:spPr bwMode="auto">
          <a:xfrm>
            <a:off x="6372225" y="4365625"/>
            <a:ext cx="2698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E</a:t>
            </a:r>
          </a:p>
        </p:txBody>
      </p:sp>
      <p:sp>
        <p:nvSpPr>
          <p:cNvPr id="56379" name="Textfeld 75"/>
          <p:cNvSpPr txBox="1">
            <a:spLocks noChangeArrowheads="1"/>
          </p:cNvSpPr>
          <p:nvPr/>
        </p:nvSpPr>
        <p:spPr bwMode="auto">
          <a:xfrm>
            <a:off x="8596313" y="6165850"/>
            <a:ext cx="2841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O</a:t>
            </a:r>
          </a:p>
        </p:txBody>
      </p:sp>
      <p:sp>
        <p:nvSpPr>
          <p:cNvPr id="56380" name="Freihandform 84"/>
          <p:cNvSpPr>
            <a:spLocks/>
          </p:cNvSpPr>
          <p:nvPr/>
        </p:nvSpPr>
        <p:spPr bwMode="auto">
          <a:xfrm>
            <a:off x="4213225" y="4887913"/>
            <a:ext cx="1473200" cy="1236662"/>
          </a:xfrm>
          <a:custGeom>
            <a:avLst/>
            <a:gdLst>
              <a:gd name="T0" fmla="*/ 0 w 1474076"/>
              <a:gd name="T1" fmla="*/ 1121979 h 1236279"/>
              <a:gd name="T2" fmla="*/ 102476 w 1474076"/>
              <a:gd name="T3" fmla="*/ 1145628 h 1236279"/>
              <a:gd name="T4" fmla="*/ 331076 w 1474076"/>
              <a:gd name="T5" fmla="*/ 822434 h 1236279"/>
              <a:gd name="T6" fmla="*/ 622738 w 1474076"/>
              <a:gd name="T7" fmla="*/ 940676 h 1236279"/>
              <a:gd name="T8" fmla="*/ 969580 w 1474076"/>
              <a:gd name="T9" fmla="*/ 18393 h 1236279"/>
              <a:gd name="T10" fmla="*/ 1316421 w 1474076"/>
              <a:gd name="T11" fmla="*/ 1051034 h 1236279"/>
              <a:gd name="T12" fmla="*/ 1474076 w 1474076"/>
              <a:gd name="T13" fmla="*/ 1129862 h 1236279"/>
              <a:gd name="T14" fmla="*/ 1474076 w 1474076"/>
              <a:gd name="T15" fmla="*/ 1129862 h 123627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74076" h="1236279">
                <a:moveTo>
                  <a:pt x="0" y="1121979"/>
                </a:moveTo>
                <a:cubicBezTo>
                  <a:pt x="23648" y="1158765"/>
                  <a:pt x="47297" y="1195552"/>
                  <a:pt x="102476" y="1145628"/>
                </a:cubicBezTo>
                <a:cubicBezTo>
                  <a:pt x="157655" y="1095704"/>
                  <a:pt x="244366" y="856593"/>
                  <a:pt x="331076" y="822434"/>
                </a:cubicBezTo>
                <a:cubicBezTo>
                  <a:pt x="417786" y="788275"/>
                  <a:pt x="516321" y="1074683"/>
                  <a:pt x="622738" y="940676"/>
                </a:cubicBezTo>
                <a:cubicBezTo>
                  <a:pt x="729155" y="806669"/>
                  <a:pt x="853966" y="0"/>
                  <a:pt x="969580" y="18393"/>
                </a:cubicBezTo>
                <a:cubicBezTo>
                  <a:pt x="1085194" y="36786"/>
                  <a:pt x="1232338" y="865789"/>
                  <a:pt x="1316421" y="1051034"/>
                </a:cubicBezTo>
                <a:cubicBezTo>
                  <a:pt x="1400504" y="1236279"/>
                  <a:pt x="1474076" y="1129862"/>
                  <a:pt x="1474076" y="1129862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GB"/>
          </a:p>
        </p:txBody>
      </p:sp>
      <p:cxnSp>
        <p:nvCxnSpPr>
          <p:cNvPr id="56381" name="Gerade Verbindung mit Pfeil 85"/>
          <p:cNvCxnSpPr>
            <a:cxnSpLocks noChangeShapeType="1"/>
          </p:cNvCxnSpPr>
          <p:nvPr/>
        </p:nvCxnSpPr>
        <p:spPr bwMode="auto">
          <a:xfrm flipV="1">
            <a:off x="4356100" y="5661025"/>
            <a:ext cx="144463" cy="1571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6382" name="Textfeld 86"/>
          <p:cNvSpPr txBox="1">
            <a:spLocks noChangeArrowheads="1"/>
          </p:cNvSpPr>
          <p:nvPr/>
        </p:nvSpPr>
        <p:spPr bwMode="auto">
          <a:xfrm>
            <a:off x="4187825" y="5500688"/>
            <a:ext cx="2968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k</a:t>
            </a:r>
            <a:r>
              <a:rPr lang="de-CH" sz="1000" baseline="-25000"/>
              <a:t>1</a:t>
            </a:r>
          </a:p>
        </p:txBody>
      </p:sp>
      <p:cxnSp>
        <p:nvCxnSpPr>
          <p:cNvPr id="56383" name="Gerade Verbindung mit Pfeil 87"/>
          <p:cNvCxnSpPr>
            <a:cxnSpLocks noChangeShapeType="1"/>
          </p:cNvCxnSpPr>
          <p:nvPr/>
        </p:nvCxnSpPr>
        <p:spPr bwMode="auto">
          <a:xfrm flipV="1">
            <a:off x="5018088" y="4783138"/>
            <a:ext cx="144462" cy="2159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6384" name="Textfeld 88"/>
          <p:cNvSpPr txBox="1">
            <a:spLocks noChangeArrowheads="1"/>
          </p:cNvSpPr>
          <p:nvPr/>
        </p:nvSpPr>
        <p:spPr bwMode="auto">
          <a:xfrm>
            <a:off x="4833938" y="4711700"/>
            <a:ext cx="2968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k</a:t>
            </a:r>
            <a:r>
              <a:rPr lang="de-CH" sz="1000" baseline="-25000"/>
              <a:t>3</a:t>
            </a:r>
          </a:p>
        </p:txBody>
      </p:sp>
      <p:cxnSp>
        <p:nvCxnSpPr>
          <p:cNvPr id="56385" name="Gerade Verbindung mit Pfeil 89"/>
          <p:cNvCxnSpPr>
            <a:cxnSpLocks noChangeShapeType="1"/>
          </p:cNvCxnSpPr>
          <p:nvPr/>
        </p:nvCxnSpPr>
        <p:spPr bwMode="auto">
          <a:xfrm flipH="1" flipV="1">
            <a:off x="4618038" y="5648325"/>
            <a:ext cx="144462" cy="714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6386" name="Textfeld 90"/>
          <p:cNvSpPr txBox="1">
            <a:spLocks noChangeArrowheads="1"/>
          </p:cNvSpPr>
          <p:nvPr/>
        </p:nvSpPr>
        <p:spPr bwMode="auto">
          <a:xfrm>
            <a:off x="4618038" y="5432425"/>
            <a:ext cx="2968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k</a:t>
            </a:r>
            <a:r>
              <a:rPr lang="de-CH" sz="1000" baseline="-25000"/>
              <a:t>2</a:t>
            </a:r>
          </a:p>
        </p:txBody>
      </p:sp>
      <p:sp>
        <p:nvSpPr>
          <p:cNvPr id="56387" name="Textfeld 95"/>
          <p:cNvSpPr txBox="1">
            <a:spLocks noChangeArrowheads="1"/>
          </p:cNvSpPr>
          <p:nvPr/>
        </p:nvSpPr>
        <p:spPr bwMode="auto">
          <a:xfrm>
            <a:off x="4041775" y="6008688"/>
            <a:ext cx="5000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A + B</a:t>
            </a:r>
          </a:p>
        </p:txBody>
      </p:sp>
      <p:sp>
        <p:nvSpPr>
          <p:cNvPr id="56388" name="Textfeld 97"/>
          <p:cNvSpPr txBox="1">
            <a:spLocks noChangeArrowheads="1"/>
          </p:cNvSpPr>
          <p:nvPr/>
        </p:nvSpPr>
        <p:spPr bwMode="auto">
          <a:xfrm>
            <a:off x="5049838" y="5864225"/>
            <a:ext cx="24923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z</a:t>
            </a:r>
            <a:endParaRPr lang="de-CH" sz="1000" baseline="-25000"/>
          </a:p>
        </p:txBody>
      </p:sp>
      <p:sp>
        <p:nvSpPr>
          <p:cNvPr id="56389" name="Textfeld 98"/>
          <p:cNvSpPr txBox="1">
            <a:spLocks noChangeArrowheads="1"/>
          </p:cNvSpPr>
          <p:nvPr/>
        </p:nvSpPr>
        <p:spPr bwMode="auto">
          <a:xfrm>
            <a:off x="5697538" y="5864225"/>
            <a:ext cx="2698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P</a:t>
            </a:r>
            <a:endParaRPr lang="de-CH" sz="1000" baseline="-25000"/>
          </a:p>
        </p:txBody>
      </p:sp>
      <p:sp>
        <p:nvSpPr>
          <p:cNvPr id="56390" name="Freihandform 105"/>
          <p:cNvSpPr>
            <a:spLocks/>
          </p:cNvSpPr>
          <p:nvPr/>
        </p:nvSpPr>
        <p:spPr bwMode="auto">
          <a:xfrm>
            <a:off x="6940550" y="4606925"/>
            <a:ext cx="1268413" cy="1592263"/>
          </a:xfrm>
          <a:custGeom>
            <a:avLst/>
            <a:gdLst>
              <a:gd name="T0" fmla="*/ 0 w 1269124"/>
              <a:gd name="T1" fmla="*/ 1363718 h 1592317"/>
              <a:gd name="T2" fmla="*/ 291662 w 1269124"/>
              <a:gd name="T3" fmla="*/ 141890 h 1592317"/>
              <a:gd name="T4" fmla="*/ 583324 w 1269124"/>
              <a:gd name="T5" fmla="*/ 512380 h 1592317"/>
              <a:gd name="T6" fmla="*/ 851338 w 1269124"/>
              <a:gd name="T7" fmla="*/ 409904 h 1592317"/>
              <a:gd name="T8" fmla="*/ 1072055 w 1269124"/>
              <a:gd name="T9" fmla="*/ 1403131 h 1592317"/>
              <a:gd name="T10" fmla="*/ 1269124 w 1269124"/>
              <a:gd name="T11" fmla="*/ 1545021 h 159231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69124" h="1592317">
                <a:moveTo>
                  <a:pt x="0" y="1363718"/>
                </a:moveTo>
                <a:cubicBezTo>
                  <a:pt x="97220" y="823749"/>
                  <a:pt x="194441" y="283780"/>
                  <a:pt x="291662" y="141890"/>
                </a:cubicBezTo>
                <a:cubicBezTo>
                  <a:pt x="388883" y="0"/>
                  <a:pt x="490045" y="467711"/>
                  <a:pt x="583324" y="512380"/>
                </a:cubicBezTo>
                <a:cubicBezTo>
                  <a:pt x="676603" y="557049"/>
                  <a:pt x="769883" y="261445"/>
                  <a:pt x="851338" y="409904"/>
                </a:cubicBezTo>
                <a:cubicBezTo>
                  <a:pt x="932793" y="558363"/>
                  <a:pt x="1002424" y="1213945"/>
                  <a:pt x="1072055" y="1403131"/>
                </a:cubicBezTo>
                <a:cubicBezTo>
                  <a:pt x="1141686" y="1592317"/>
                  <a:pt x="1205405" y="1568669"/>
                  <a:pt x="1269124" y="154502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GB"/>
          </a:p>
        </p:txBody>
      </p:sp>
      <p:cxnSp>
        <p:nvCxnSpPr>
          <p:cNvPr id="56391" name="Gerade Verbindung mit Pfeil 106"/>
          <p:cNvCxnSpPr>
            <a:cxnSpLocks noChangeShapeType="1"/>
            <a:endCxn id="56392" idx="3"/>
          </p:cNvCxnSpPr>
          <p:nvPr/>
        </p:nvCxnSpPr>
        <p:spPr bwMode="auto">
          <a:xfrm flipV="1">
            <a:off x="7065963" y="4762500"/>
            <a:ext cx="80962" cy="1651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6392" name="Textfeld 107"/>
          <p:cNvSpPr txBox="1">
            <a:spLocks noChangeArrowheads="1"/>
          </p:cNvSpPr>
          <p:nvPr/>
        </p:nvSpPr>
        <p:spPr bwMode="auto">
          <a:xfrm>
            <a:off x="6850063" y="4640263"/>
            <a:ext cx="29686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k</a:t>
            </a:r>
            <a:r>
              <a:rPr lang="de-CH" sz="1000" baseline="-25000"/>
              <a:t>1</a:t>
            </a:r>
          </a:p>
        </p:txBody>
      </p:sp>
      <p:cxnSp>
        <p:nvCxnSpPr>
          <p:cNvPr id="56393" name="Gerade Verbindung mit Pfeil 108"/>
          <p:cNvCxnSpPr>
            <a:cxnSpLocks noChangeShapeType="1"/>
          </p:cNvCxnSpPr>
          <p:nvPr/>
        </p:nvCxnSpPr>
        <p:spPr bwMode="auto">
          <a:xfrm flipH="1" flipV="1">
            <a:off x="7385050" y="4711700"/>
            <a:ext cx="73025" cy="1444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6394" name="Textfeld 109"/>
          <p:cNvSpPr txBox="1">
            <a:spLocks noChangeArrowheads="1"/>
          </p:cNvSpPr>
          <p:nvPr/>
        </p:nvSpPr>
        <p:spPr bwMode="auto">
          <a:xfrm>
            <a:off x="7339013" y="4513263"/>
            <a:ext cx="29686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k</a:t>
            </a:r>
            <a:r>
              <a:rPr lang="de-CH" sz="1000" baseline="-25000"/>
              <a:t>2</a:t>
            </a:r>
          </a:p>
        </p:txBody>
      </p:sp>
      <p:cxnSp>
        <p:nvCxnSpPr>
          <p:cNvPr id="56395" name="Gerade Verbindung mit Pfeil 110"/>
          <p:cNvCxnSpPr>
            <a:cxnSpLocks noChangeShapeType="1"/>
          </p:cNvCxnSpPr>
          <p:nvPr/>
        </p:nvCxnSpPr>
        <p:spPr bwMode="auto">
          <a:xfrm flipV="1">
            <a:off x="7596188" y="4868863"/>
            <a:ext cx="144462" cy="1571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6396" name="Textfeld 111"/>
          <p:cNvSpPr txBox="1">
            <a:spLocks noChangeArrowheads="1"/>
          </p:cNvSpPr>
          <p:nvPr/>
        </p:nvSpPr>
        <p:spPr bwMode="auto">
          <a:xfrm>
            <a:off x="7689850" y="4672013"/>
            <a:ext cx="2968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k</a:t>
            </a:r>
            <a:r>
              <a:rPr lang="de-CH" sz="1000" baseline="-25000"/>
              <a:t>3</a:t>
            </a:r>
          </a:p>
        </p:txBody>
      </p:sp>
      <p:sp>
        <p:nvSpPr>
          <p:cNvPr id="56397" name="Textfeld 114"/>
          <p:cNvSpPr txBox="1">
            <a:spLocks noChangeArrowheads="1"/>
          </p:cNvSpPr>
          <p:nvPr/>
        </p:nvSpPr>
        <p:spPr bwMode="auto">
          <a:xfrm>
            <a:off x="7353300" y="5359400"/>
            <a:ext cx="24923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z</a:t>
            </a:r>
            <a:endParaRPr lang="de-CH" sz="1000" baseline="-25000"/>
          </a:p>
        </p:txBody>
      </p:sp>
      <p:sp>
        <p:nvSpPr>
          <p:cNvPr id="56398" name="Textfeld 115"/>
          <p:cNvSpPr txBox="1">
            <a:spLocks noChangeArrowheads="1"/>
          </p:cNvSpPr>
          <p:nvPr/>
        </p:nvSpPr>
        <p:spPr bwMode="auto">
          <a:xfrm>
            <a:off x="8289925" y="5935663"/>
            <a:ext cx="2698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P</a:t>
            </a:r>
            <a:endParaRPr lang="de-CH" sz="1000" baseline="-25000"/>
          </a:p>
        </p:txBody>
      </p:sp>
      <p:sp>
        <p:nvSpPr>
          <p:cNvPr id="56399" name="Textfeld 116"/>
          <p:cNvSpPr txBox="1">
            <a:spLocks noChangeArrowheads="1"/>
          </p:cNvSpPr>
          <p:nvPr/>
        </p:nvSpPr>
        <p:spPr bwMode="auto">
          <a:xfrm>
            <a:off x="6705600" y="5935663"/>
            <a:ext cx="5000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/>
              <a:t>A + B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649429B-D1C6-4FBA-9A27-C5FAFE101A64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85" name="Titel 1"/>
          <p:cNvSpPr>
            <a:spLocks noGrp="1"/>
          </p:cNvSpPr>
          <p:nvPr>
            <p:ph type="title"/>
          </p:nvPr>
        </p:nvSpPr>
        <p:spPr>
          <a:xfrm>
            <a:off x="0" y="269526"/>
            <a:ext cx="9036496" cy="360040"/>
          </a:xfrm>
        </p:spPr>
        <p:txBody>
          <a:bodyPr/>
          <a:lstStyle/>
          <a:p>
            <a:r>
              <a:rPr lang="en-SG" dirty="0" smtClean="0"/>
              <a:t>Mechanism and Rate Law</a:t>
            </a:r>
            <a:endParaRPr lang="en-SG" dirty="0"/>
          </a:p>
        </p:txBody>
      </p:sp>
      <p:sp>
        <p:nvSpPr>
          <p:cNvPr id="86" name="Text Box 2"/>
          <p:cNvSpPr txBox="1">
            <a:spLocks noChangeArrowheads="1"/>
          </p:cNvSpPr>
          <p:nvPr/>
        </p:nvSpPr>
        <p:spPr bwMode="auto">
          <a:xfrm>
            <a:off x="467544" y="946461"/>
            <a:ext cx="47564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CA" sz="2000" b="1" noProof="1" smtClean="0"/>
              <a:t>Example:</a:t>
            </a:r>
            <a:r>
              <a:rPr lang="en-CA" sz="2000" noProof="1" smtClean="0"/>
              <a:t> Z is a short-lived intermediate</a:t>
            </a:r>
            <a:endParaRPr lang="en-CA" sz="2000" noProof="1"/>
          </a:p>
        </p:txBody>
      </p:sp>
      <p:sp>
        <p:nvSpPr>
          <p:cNvPr id="7" name="Rechteck 6"/>
          <p:cNvSpPr/>
          <p:nvPr/>
        </p:nvSpPr>
        <p:spPr>
          <a:xfrm>
            <a:off x="1664164" y="1416099"/>
            <a:ext cx="3627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dirty="0" smtClean="0"/>
              <a:t>Principle of stationary:  d[Z]/</a:t>
            </a:r>
            <a:r>
              <a:rPr lang="en-US" dirty="0" err="1" smtClean="0"/>
              <a:t>dt</a:t>
            </a:r>
            <a:r>
              <a:rPr lang="en-US" dirty="0" smtClean="0"/>
              <a:t> = 0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Text Box 2"/>
          <p:cNvSpPr txBox="1">
            <a:spLocks noChangeArrowheads="1"/>
          </p:cNvSpPr>
          <p:nvPr/>
        </p:nvSpPr>
        <p:spPr bwMode="auto">
          <a:xfrm>
            <a:off x="755576" y="908720"/>
            <a:ext cx="6801862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GB" b="1" dirty="0" smtClean="0"/>
              <a:t>Geometry and Mechanism: </a:t>
            </a:r>
            <a:r>
              <a:rPr lang="en-GB" dirty="0" smtClean="0"/>
              <a:t> k = p · Z · e</a:t>
            </a:r>
            <a:r>
              <a:rPr lang="en-GB" baseline="30000" dirty="0" smtClean="0"/>
              <a:t>-</a:t>
            </a:r>
            <a:r>
              <a:rPr lang="en-GB" baseline="30000" dirty="0" err="1" smtClean="0"/>
              <a:t>Ea</a:t>
            </a:r>
            <a:r>
              <a:rPr lang="en-GB" baseline="30000" dirty="0" smtClean="0"/>
              <a:t>/RT</a:t>
            </a:r>
            <a:endParaRPr lang="en-GB" dirty="0" smtClean="0"/>
          </a:p>
          <a:p>
            <a:pPr eaLnBrk="0" hangingPunct="0">
              <a:lnSpc>
                <a:spcPct val="150000"/>
              </a:lnSpc>
            </a:pPr>
            <a:r>
              <a:rPr lang="en-GB" dirty="0" smtClean="0"/>
              <a:t>Steric factor p influences the respective geometric arrangements</a:t>
            </a:r>
          </a:p>
          <a:p>
            <a:pPr eaLnBrk="0" hangingPunct="0">
              <a:lnSpc>
                <a:spcPct val="150000"/>
              </a:lnSpc>
            </a:pPr>
            <a:r>
              <a:rPr lang="en-GB" dirty="0"/>
              <a:t>o</a:t>
            </a:r>
            <a:r>
              <a:rPr lang="en-GB" dirty="0" smtClean="0"/>
              <a:t>f colliding molecules (cross section).</a:t>
            </a:r>
          </a:p>
          <a:p>
            <a:pPr eaLnBrk="0" hangingPunct="0">
              <a:lnSpc>
                <a:spcPct val="150000"/>
              </a:lnSpc>
            </a:pPr>
            <a:r>
              <a:rPr lang="en-GB" b="1" dirty="0" smtClean="0"/>
              <a:t>Influence of</a:t>
            </a:r>
            <a:r>
              <a:rPr lang="en-GB" dirty="0" smtClean="0"/>
              <a:t>:  Size and geometry of atoms, molecules and ions</a:t>
            </a:r>
          </a:p>
          <a:p>
            <a:pPr lvl="4" eaLnBrk="0" hangingPunct="0">
              <a:lnSpc>
                <a:spcPct val="150000"/>
              </a:lnSpc>
            </a:pPr>
            <a:endParaRPr lang="en-GB" dirty="0" smtClean="0"/>
          </a:p>
          <a:p>
            <a:pPr eaLnBrk="0" hangingPunct="0">
              <a:lnSpc>
                <a:spcPct val="150000"/>
              </a:lnSpc>
            </a:pPr>
            <a:r>
              <a:rPr lang="en-GB" b="1" u="sng" dirty="0" smtClean="0"/>
              <a:t>Example</a:t>
            </a:r>
            <a:r>
              <a:rPr lang="en-GB" dirty="0" smtClean="0"/>
              <a:t>: 	Perchlorate und </a:t>
            </a:r>
            <a:r>
              <a:rPr lang="en-GB" dirty="0" err="1" smtClean="0"/>
              <a:t>Periodate</a:t>
            </a:r>
            <a:r>
              <a:rPr lang="en-GB" dirty="0" smtClean="0"/>
              <a:t> are strong oxidants.</a:t>
            </a:r>
          </a:p>
          <a:p>
            <a:pPr eaLnBrk="0" hangingPunct="0">
              <a:lnSpc>
                <a:spcPct val="150000"/>
              </a:lnSpc>
            </a:pPr>
            <a:r>
              <a:rPr lang="en-GB" dirty="0" smtClean="0"/>
              <a:t>                 	</a:t>
            </a:r>
            <a:r>
              <a:rPr lang="en-GB" dirty="0" err="1" smtClean="0"/>
              <a:t>Periodates</a:t>
            </a:r>
            <a:r>
              <a:rPr lang="en-GB" dirty="0" smtClean="0"/>
              <a:t> are "larger" and react much faster.</a:t>
            </a:r>
          </a:p>
          <a:p>
            <a:pPr lvl="4" eaLnBrk="0" hangingPunct="0">
              <a:lnSpc>
                <a:spcPct val="150000"/>
              </a:lnSpc>
            </a:pPr>
            <a:endParaRPr lang="en-GB" dirty="0" smtClean="0"/>
          </a:p>
          <a:p>
            <a:pPr eaLnBrk="0" hangingPunct="0">
              <a:lnSpc>
                <a:spcPct val="150000"/>
              </a:lnSpc>
            </a:pPr>
            <a:r>
              <a:rPr lang="en-GB" b="1" u="sng" dirty="0" smtClean="0"/>
              <a:t>Example</a:t>
            </a:r>
            <a:r>
              <a:rPr lang="en-GB" dirty="0" smtClean="0"/>
              <a:t>:	H</a:t>
            </a:r>
            <a:r>
              <a:rPr lang="en-GB" baseline="-25000" dirty="0" smtClean="0"/>
              <a:t>2</a:t>
            </a:r>
            <a:r>
              <a:rPr lang="en-GB" dirty="0" smtClean="0"/>
              <a:t>O</a:t>
            </a:r>
            <a:r>
              <a:rPr lang="en-GB" baseline="-25000" dirty="0" smtClean="0"/>
              <a:t>2</a:t>
            </a:r>
            <a:r>
              <a:rPr lang="en-GB" dirty="0" smtClean="0"/>
              <a:t>	</a:t>
            </a:r>
            <a:r>
              <a:rPr lang="en-GB" dirty="0" smtClean="0">
                <a:sym typeface="Symbol" pitchFamily="18" charset="2"/>
              </a:rPr>
              <a:t></a:t>
            </a:r>
            <a:r>
              <a:rPr lang="en-GB" dirty="0" smtClean="0"/>
              <a:t>	H</a:t>
            </a:r>
            <a:r>
              <a:rPr lang="en-GB" baseline="-25000" dirty="0" smtClean="0"/>
              <a:t>2</a:t>
            </a:r>
            <a:r>
              <a:rPr lang="en-GB" dirty="0" smtClean="0"/>
              <a:t>O  +  </a:t>
            </a:r>
            <a:r>
              <a:rPr lang="en-GB" baseline="30000" dirty="0" smtClean="0"/>
              <a:t>1</a:t>
            </a:r>
            <a:r>
              <a:rPr lang="en-GB" dirty="0" smtClean="0"/>
              <a:t>/</a:t>
            </a:r>
            <a:r>
              <a:rPr lang="en-GB" baseline="-25000" dirty="0" smtClean="0"/>
              <a:t>2</a:t>
            </a:r>
            <a:r>
              <a:rPr lang="en-GB" dirty="0" smtClean="0"/>
              <a:t> O</a:t>
            </a:r>
            <a:r>
              <a:rPr lang="en-GB" baseline="-25000" dirty="0" smtClean="0"/>
              <a:t>2</a:t>
            </a:r>
            <a:r>
              <a:rPr lang="en-GB" dirty="0" smtClean="0"/>
              <a:t>	I</a:t>
            </a:r>
          </a:p>
          <a:p>
            <a:pPr lvl="2" eaLnBrk="0" hangingPunct="0">
              <a:lnSpc>
                <a:spcPct val="150000"/>
              </a:lnSpc>
            </a:pPr>
            <a:r>
              <a:rPr lang="en-GB" dirty="0" smtClean="0"/>
              <a:t>	H</a:t>
            </a:r>
            <a:r>
              <a:rPr lang="en-GB" baseline="-25000" dirty="0" smtClean="0"/>
              <a:t>2</a:t>
            </a:r>
            <a:r>
              <a:rPr lang="en-GB" dirty="0" smtClean="0"/>
              <a:t>S</a:t>
            </a:r>
            <a:r>
              <a:rPr lang="en-GB" baseline="-25000" dirty="0" smtClean="0"/>
              <a:t>2</a:t>
            </a:r>
            <a:r>
              <a:rPr lang="en-GB" dirty="0" smtClean="0"/>
              <a:t>	</a:t>
            </a:r>
            <a:r>
              <a:rPr lang="en-GB" dirty="0" smtClean="0">
                <a:sym typeface="Symbol" pitchFamily="18" charset="2"/>
              </a:rPr>
              <a:t>	</a:t>
            </a:r>
            <a:r>
              <a:rPr lang="en-GB" dirty="0" smtClean="0"/>
              <a:t>H</a:t>
            </a:r>
            <a:r>
              <a:rPr lang="en-GB" baseline="-25000" dirty="0" smtClean="0"/>
              <a:t>2</a:t>
            </a:r>
            <a:r>
              <a:rPr lang="en-GB" dirty="0" smtClean="0"/>
              <a:t>S  +  S	II</a:t>
            </a:r>
          </a:p>
          <a:p>
            <a:pPr lvl="2" eaLnBrk="0" hangingPunct="0">
              <a:lnSpc>
                <a:spcPct val="150000"/>
              </a:lnSpc>
            </a:pPr>
            <a:r>
              <a:rPr lang="en-GB" dirty="0" smtClean="0"/>
              <a:t>	I more exothermic than II, but II faster than I</a:t>
            </a:r>
          </a:p>
          <a:p>
            <a:pPr lvl="2" eaLnBrk="0" hangingPunct="0">
              <a:lnSpc>
                <a:spcPct val="150000"/>
              </a:lnSpc>
            </a:pPr>
            <a:r>
              <a:rPr lang="en-GB" dirty="0" smtClean="0"/>
              <a:t>	</a:t>
            </a:r>
            <a:r>
              <a:rPr lang="en-GB" b="1" dirty="0" smtClean="0"/>
              <a:t>Geometry of molecules</a:t>
            </a:r>
          </a:p>
          <a:p>
            <a:pPr lvl="4" eaLnBrk="0" hangingPunct="0">
              <a:lnSpc>
                <a:spcPct val="150000"/>
              </a:lnSpc>
            </a:pPr>
            <a:r>
              <a:rPr lang="en-GB" dirty="0" smtClean="0"/>
              <a:t>SF</a:t>
            </a:r>
            <a:r>
              <a:rPr lang="en-GB" baseline="-25000" dirty="0" smtClean="0"/>
              <a:t>4</a:t>
            </a:r>
            <a:r>
              <a:rPr lang="en-GB" dirty="0" smtClean="0"/>
              <a:t> hydrolyses very fast</a:t>
            </a:r>
          </a:p>
          <a:p>
            <a:pPr lvl="4" eaLnBrk="0" hangingPunct="0">
              <a:lnSpc>
                <a:spcPct val="150000"/>
              </a:lnSpc>
            </a:pPr>
            <a:r>
              <a:rPr lang="en-GB" dirty="0" smtClean="0"/>
              <a:t>SF</a:t>
            </a:r>
            <a:r>
              <a:rPr lang="en-GB" baseline="-25000" dirty="0" smtClean="0"/>
              <a:t>6</a:t>
            </a:r>
            <a:r>
              <a:rPr lang="en-GB" dirty="0" smtClean="0"/>
              <a:t> hydrolyses very slow if ever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997CC8-D64C-4D9C-8A65-E8E2CFF684C1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0" y="269526"/>
            <a:ext cx="9036496" cy="360040"/>
          </a:xfrm>
        </p:spPr>
        <p:txBody>
          <a:bodyPr/>
          <a:lstStyle/>
          <a:p>
            <a:r>
              <a:rPr lang="en-SG" dirty="0" smtClean="0"/>
              <a:t>Mechanism and Structure</a:t>
            </a:r>
            <a:endParaRPr lang="en-SG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auto">
          <a:xfrm>
            <a:off x="1547664" y="2093148"/>
            <a:ext cx="6192688" cy="32080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54" name="Text Box 2"/>
          <p:cNvSpPr txBox="1">
            <a:spLocks noChangeArrowheads="1"/>
          </p:cNvSpPr>
          <p:nvPr/>
        </p:nvSpPr>
        <p:spPr bwMode="auto">
          <a:xfrm>
            <a:off x="1180162" y="1447800"/>
            <a:ext cx="67762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NZ" sz="2000" dirty="0" smtClean="0"/>
              <a:t>"least energy pathway" and the criteria of maximal overlap</a:t>
            </a:r>
            <a:endParaRPr lang="en-NZ" sz="2000" dirty="0"/>
          </a:p>
        </p:txBody>
      </p:sp>
      <p:sp>
        <p:nvSpPr>
          <p:cNvPr id="2055" name="Text Box 6"/>
          <p:cNvSpPr txBox="1">
            <a:spLocks noChangeArrowheads="1"/>
          </p:cNvSpPr>
          <p:nvPr/>
        </p:nvSpPr>
        <p:spPr bwMode="auto">
          <a:xfrm>
            <a:off x="1180162" y="5666101"/>
            <a:ext cx="70583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NZ" dirty="0" smtClean="0"/>
              <a:t>„Least energy pathway“ controlled by HOMO – LUMO interaction</a:t>
            </a:r>
            <a:endParaRPr lang="en-NZ" dirty="0"/>
          </a:p>
        </p:txBody>
      </p:sp>
      <p:sp>
        <p:nvSpPr>
          <p:cNvPr id="2056" name="Text Box 7"/>
          <p:cNvSpPr txBox="1">
            <a:spLocks noChangeArrowheads="1"/>
          </p:cNvSpPr>
          <p:nvPr/>
        </p:nvSpPr>
        <p:spPr bwMode="auto">
          <a:xfrm>
            <a:off x="6857999" y="2310636"/>
            <a:ext cx="739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NZ" sz="2000" dirty="0" smtClean="0"/>
              <a:t>s = 0</a:t>
            </a:r>
            <a:endParaRPr lang="en-NZ" sz="2000" dirty="0"/>
          </a:p>
        </p:txBody>
      </p:sp>
      <p:sp>
        <p:nvSpPr>
          <p:cNvPr id="2057" name="Text Box 8"/>
          <p:cNvSpPr txBox="1">
            <a:spLocks noChangeArrowheads="1"/>
          </p:cNvSpPr>
          <p:nvPr/>
        </p:nvSpPr>
        <p:spPr bwMode="auto">
          <a:xfrm>
            <a:off x="6858000" y="3429000"/>
            <a:ext cx="739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NZ" sz="2000" dirty="0" smtClean="0"/>
              <a:t>s &lt; 0</a:t>
            </a:r>
            <a:endParaRPr lang="en-NZ" sz="2000" dirty="0"/>
          </a:p>
        </p:txBody>
      </p:sp>
      <p:sp>
        <p:nvSpPr>
          <p:cNvPr id="2058" name="Text Box 9"/>
          <p:cNvSpPr txBox="1">
            <a:spLocks noChangeArrowheads="1"/>
          </p:cNvSpPr>
          <p:nvPr/>
        </p:nvSpPr>
        <p:spPr bwMode="auto">
          <a:xfrm>
            <a:off x="6934200" y="4724400"/>
            <a:ext cx="739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NZ" sz="2000" dirty="0" smtClean="0"/>
              <a:t>s &gt; 0</a:t>
            </a:r>
            <a:endParaRPr lang="en-NZ" sz="2000" dirty="0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3352800" y="990600"/>
            <a:ext cx="194796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NZ" sz="2000" b="1" dirty="0" smtClean="0"/>
              <a:t>Orbital control</a:t>
            </a:r>
            <a:endParaRPr lang="en-NZ" sz="2000" b="1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1184908"/>
              </p:ext>
            </p:extLst>
          </p:nvPr>
        </p:nvGraphicFramePr>
        <p:xfrm>
          <a:off x="2972831" y="2093148"/>
          <a:ext cx="3190875" cy="83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6" name="CS ChemDraw Drawing" r:id="rId4" imgW="3190685" imgH="831726" progId="ChemDraw.Document.6.0">
                  <p:embed/>
                </p:oleObj>
              </mc:Choice>
              <mc:Fallback>
                <p:oleObj name="CS ChemDraw Drawing" r:id="rId4" imgW="3190685" imgH="831726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2831" y="2093148"/>
                        <a:ext cx="3190875" cy="831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5988862"/>
              </p:ext>
            </p:extLst>
          </p:nvPr>
        </p:nvGraphicFramePr>
        <p:xfrm>
          <a:off x="1619250" y="3209925"/>
          <a:ext cx="5067300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7" name="CS ChemDraw Drawing" r:id="rId6" imgW="5066940" imgH="834699" progId="ChemDraw.Document.6.0">
                  <p:embed/>
                </p:oleObj>
              </mc:Choice>
              <mc:Fallback>
                <p:oleObj name="CS ChemDraw Drawing" r:id="rId6" imgW="5066940" imgH="834699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3209925"/>
                        <a:ext cx="5067300" cy="835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246464"/>
              </p:ext>
            </p:extLst>
          </p:nvPr>
        </p:nvGraphicFramePr>
        <p:xfrm>
          <a:off x="1619250" y="4397375"/>
          <a:ext cx="5067300" cy="83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8" name="CS ChemDraw Drawing" r:id="rId8" imgW="5066940" imgH="833077" progId="ChemDraw.Document.6.0">
                  <p:embed/>
                </p:oleObj>
              </mc:Choice>
              <mc:Fallback>
                <p:oleObj name="CS ChemDraw Drawing" r:id="rId8" imgW="5066940" imgH="833077" progId="ChemDraw.Document.6.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4397375"/>
                        <a:ext cx="5067300" cy="83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D6E6CA-8353-4188-B43F-19673A75BBF4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16" name="Titel 1"/>
          <p:cNvSpPr>
            <a:spLocks noGrp="1"/>
          </p:cNvSpPr>
          <p:nvPr>
            <p:ph type="title"/>
          </p:nvPr>
        </p:nvSpPr>
        <p:spPr>
          <a:xfrm>
            <a:off x="0" y="269526"/>
            <a:ext cx="9036496" cy="360040"/>
          </a:xfrm>
        </p:spPr>
        <p:txBody>
          <a:bodyPr/>
          <a:lstStyle/>
          <a:p>
            <a:r>
              <a:rPr lang="en-SG" dirty="0" smtClean="0"/>
              <a:t>Mechanism and Structure</a:t>
            </a:r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850656" y="971436"/>
            <a:ext cx="76097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NZ" dirty="0" smtClean="0"/>
              <a:t>- </a:t>
            </a:r>
            <a:r>
              <a:rPr lang="en-NZ" b="1" dirty="0" smtClean="0"/>
              <a:t>HOMO/LUMO-Interaction</a:t>
            </a:r>
            <a:r>
              <a:rPr lang="en-NZ" dirty="0" smtClean="0"/>
              <a:t> of molecules as criteria for reaction pathway</a:t>
            </a:r>
            <a:endParaRPr lang="en-NZ" dirty="0"/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1370018" y="6172200"/>
            <a:ext cx="63703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NZ" dirty="0" smtClean="0"/>
              <a:t>- Retention of orbital symmetry (Woodward-Hoffmann Rules)</a:t>
            </a:r>
            <a:endParaRPr lang="en-NZ" dirty="0"/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1752600" y="3581400"/>
            <a:ext cx="12522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NZ" sz="2000" dirty="0" smtClean="0"/>
              <a:t>Attractive</a:t>
            </a:r>
            <a:endParaRPr lang="en-NZ" sz="2000" dirty="0"/>
          </a:p>
        </p:txBody>
      </p:sp>
      <p:sp>
        <p:nvSpPr>
          <p:cNvPr id="3080" name="Text Box 7"/>
          <p:cNvSpPr txBox="1">
            <a:spLocks noChangeArrowheads="1"/>
          </p:cNvSpPr>
          <p:nvPr/>
        </p:nvSpPr>
        <p:spPr bwMode="auto">
          <a:xfrm>
            <a:off x="6775450" y="3733800"/>
            <a:ext cx="1301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NZ" sz="2000" dirty="0" smtClean="0"/>
              <a:t>Repulsive</a:t>
            </a:r>
            <a:endParaRPr lang="en-NZ" sz="2000" dirty="0"/>
          </a:p>
        </p:txBody>
      </p:sp>
      <p:cxnSp>
        <p:nvCxnSpPr>
          <p:cNvPr id="3081" name="AutoShape 8"/>
          <p:cNvCxnSpPr>
            <a:cxnSpLocks noChangeShapeType="1"/>
          </p:cNvCxnSpPr>
          <p:nvPr/>
        </p:nvCxnSpPr>
        <p:spPr bwMode="auto">
          <a:xfrm>
            <a:off x="4295775" y="2625725"/>
            <a:ext cx="2257425" cy="1487488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3082" name="Text Box 9"/>
          <p:cNvSpPr txBox="1">
            <a:spLocks noChangeArrowheads="1"/>
          </p:cNvSpPr>
          <p:nvPr/>
        </p:nvSpPr>
        <p:spPr bwMode="auto">
          <a:xfrm>
            <a:off x="5867400" y="2133600"/>
            <a:ext cx="138050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NZ" sz="2000" dirty="0" smtClean="0"/>
              <a:t>Interaction</a:t>
            </a:r>
            <a:endParaRPr lang="en-NZ" sz="2000" dirty="0"/>
          </a:p>
        </p:txBody>
      </p:sp>
      <p:graphicFrame>
        <p:nvGraphicFramePr>
          <p:cNvPr id="307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1233016"/>
              </p:ext>
            </p:extLst>
          </p:nvPr>
        </p:nvGraphicFramePr>
        <p:xfrm>
          <a:off x="1042988" y="1844675"/>
          <a:ext cx="3106737" cy="142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0" name="CS ChemDraw Drawing" r:id="rId4" imgW="3107033" imgH="1426124" progId="ChemDraw.Document.6.0">
                  <p:embed/>
                </p:oleObj>
              </mc:Choice>
              <mc:Fallback>
                <p:oleObj name="CS ChemDraw Drawing" r:id="rId4" imgW="3107033" imgH="1426124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844675"/>
                        <a:ext cx="3106737" cy="1425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7080344"/>
              </p:ext>
            </p:extLst>
          </p:nvPr>
        </p:nvGraphicFramePr>
        <p:xfrm>
          <a:off x="5040313" y="4221163"/>
          <a:ext cx="3059112" cy="138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1" name="CS ChemDraw Drawing" r:id="rId6" imgW="3059809" imgH="1388011" progId="ChemDraw.Document.6.0">
                  <p:embed/>
                </p:oleObj>
              </mc:Choice>
              <mc:Fallback>
                <p:oleObj name="CS ChemDraw Drawing" r:id="rId6" imgW="3059809" imgH="1388011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0313" y="4221163"/>
                        <a:ext cx="3059112" cy="1387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63257EF-843D-4DA0-9E03-A05267685EE7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15" name="Titel 1"/>
          <p:cNvSpPr>
            <a:spLocks noGrp="1"/>
          </p:cNvSpPr>
          <p:nvPr>
            <p:ph type="title"/>
          </p:nvPr>
        </p:nvSpPr>
        <p:spPr>
          <a:xfrm>
            <a:off x="0" y="269526"/>
            <a:ext cx="9036496" cy="360040"/>
          </a:xfrm>
        </p:spPr>
        <p:txBody>
          <a:bodyPr/>
          <a:lstStyle/>
          <a:p>
            <a:r>
              <a:rPr lang="en-SG" dirty="0" smtClean="0"/>
              <a:t>Mechanism and Structure</a:t>
            </a:r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850" name="Text Box 2"/>
          <p:cNvSpPr txBox="1">
            <a:spLocks noChangeArrowheads="1"/>
          </p:cNvSpPr>
          <p:nvPr/>
        </p:nvSpPr>
        <p:spPr bwMode="auto">
          <a:xfrm>
            <a:off x="1995967" y="1025441"/>
            <a:ext cx="50449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CA" b="1" dirty="0" smtClean="0"/>
              <a:t>Reactions of molecules with covalent bonds</a:t>
            </a:r>
            <a:endParaRPr lang="en-CA" b="1" dirty="0"/>
          </a:p>
        </p:txBody>
      </p:sp>
      <p:graphicFrame>
        <p:nvGraphicFramePr>
          <p:cNvPr id="590851" name="Object 3"/>
          <p:cNvGraphicFramePr>
            <a:graphicFrameLocks noChangeAspect="1"/>
          </p:cNvGraphicFramePr>
          <p:nvPr>
            <p:extLst/>
          </p:nvPr>
        </p:nvGraphicFramePr>
        <p:xfrm>
          <a:off x="251520" y="3933056"/>
          <a:ext cx="3687762" cy="154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6" name="CS ChemDraw Drawing" r:id="rId4" imgW="4285440" imgH="1793160" progId="ChemDraw.Document.6.0">
                  <p:embed/>
                </p:oleObj>
              </mc:Choice>
              <mc:Fallback>
                <p:oleObj name="CS ChemDraw Drawing" r:id="rId4" imgW="4285440" imgH="179316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933056"/>
                        <a:ext cx="3687762" cy="154463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57150" cmpd="thickThin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0853" name="Text Box 5"/>
          <p:cNvSpPr txBox="1">
            <a:spLocks noChangeArrowheads="1"/>
          </p:cNvSpPr>
          <p:nvPr/>
        </p:nvSpPr>
        <p:spPr bwMode="auto">
          <a:xfrm>
            <a:off x="1979712" y="2636912"/>
            <a:ext cx="5319085" cy="4308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99CC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de-DE" b="1" dirty="0" err="1" smtClean="0"/>
              <a:t>Example</a:t>
            </a:r>
            <a:r>
              <a:rPr lang="de-DE" sz="2200" dirty="0" smtClean="0"/>
              <a:t>:</a:t>
            </a:r>
            <a:r>
              <a:rPr lang="de-DE" sz="2200" dirty="0"/>
              <a:t>	H</a:t>
            </a:r>
            <a:r>
              <a:rPr lang="de-DE" sz="2200" baseline="-25000" dirty="0"/>
              <a:t>2</a:t>
            </a:r>
            <a:r>
              <a:rPr lang="de-DE" sz="2200" dirty="0"/>
              <a:t>  +  I</a:t>
            </a:r>
            <a:r>
              <a:rPr lang="de-DE" sz="2200" baseline="-25000" dirty="0"/>
              <a:t>2</a:t>
            </a:r>
            <a:r>
              <a:rPr lang="de-DE" sz="2200" dirty="0"/>
              <a:t>		</a:t>
            </a:r>
            <a:r>
              <a:rPr lang="de-DE" sz="2200" dirty="0" smtClean="0"/>
              <a:t>2 </a:t>
            </a:r>
            <a:r>
              <a:rPr lang="de-DE" sz="2200" dirty="0"/>
              <a:t>HI</a:t>
            </a:r>
          </a:p>
        </p:txBody>
      </p:sp>
      <p:sp>
        <p:nvSpPr>
          <p:cNvPr id="590854" name="Line 6"/>
          <p:cNvSpPr>
            <a:spLocks noChangeShapeType="1"/>
          </p:cNvSpPr>
          <p:nvPr/>
        </p:nvSpPr>
        <p:spPr bwMode="auto">
          <a:xfrm>
            <a:off x="5043587" y="2828999"/>
            <a:ext cx="1447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 sz="2200"/>
          </a:p>
        </p:txBody>
      </p:sp>
      <p:cxnSp>
        <p:nvCxnSpPr>
          <p:cNvPr id="12" name="Gerade Verbindung 11"/>
          <p:cNvCxnSpPr/>
          <p:nvPr/>
        </p:nvCxnSpPr>
        <p:spPr bwMode="auto">
          <a:xfrm>
            <a:off x="4778289" y="3789040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Gerade Verbindung 12"/>
          <p:cNvCxnSpPr/>
          <p:nvPr/>
        </p:nvCxnSpPr>
        <p:spPr bwMode="auto">
          <a:xfrm>
            <a:off x="4778289" y="4149080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Gerade Verbindung 13"/>
          <p:cNvCxnSpPr/>
          <p:nvPr/>
        </p:nvCxnSpPr>
        <p:spPr bwMode="auto">
          <a:xfrm>
            <a:off x="4850297" y="5301208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Gerade Verbindung 14"/>
          <p:cNvCxnSpPr/>
          <p:nvPr/>
        </p:nvCxnSpPr>
        <p:spPr bwMode="auto">
          <a:xfrm>
            <a:off x="4850297" y="5661248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Gerade Verbindung mit Pfeil 16"/>
          <p:cNvCxnSpPr/>
          <p:nvPr/>
        </p:nvCxnSpPr>
        <p:spPr bwMode="auto">
          <a:xfrm flipV="1">
            <a:off x="5138329" y="5517232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Gerade Verbindung mit Pfeil 17"/>
          <p:cNvCxnSpPr/>
          <p:nvPr/>
        </p:nvCxnSpPr>
        <p:spPr bwMode="auto">
          <a:xfrm>
            <a:off x="5282345" y="5517232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Gerade Verbindung mit Pfeil 18"/>
          <p:cNvCxnSpPr/>
          <p:nvPr/>
        </p:nvCxnSpPr>
        <p:spPr bwMode="auto">
          <a:xfrm flipV="1">
            <a:off x="5138329" y="5085184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Gerade Verbindung mit Pfeil 19"/>
          <p:cNvCxnSpPr/>
          <p:nvPr/>
        </p:nvCxnSpPr>
        <p:spPr bwMode="auto">
          <a:xfrm>
            <a:off x="5282345" y="5085184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Textfeld 20"/>
          <p:cNvSpPr txBox="1"/>
          <p:nvPr/>
        </p:nvSpPr>
        <p:spPr>
          <a:xfrm>
            <a:off x="4130217" y="5445224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>
                <a:latin typeface="Symbol" pitchFamily="18" charset="2"/>
              </a:rPr>
              <a:t>s </a:t>
            </a:r>
            <a:r>
              <a:rPr lang="de-CH" sz="2000" dirty="0" smtClean="0"/>
              <a:t>H</a:t>
            </a:r>
            <a:r>
              <a:rPr lang="de-CH" sz="2000" baseline="-25000" dirty="0" smtClean="0"/>
              <a:t>2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4130217" y="5085184"/>
            <a:ext cx="567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>
                <a:latin typeface="Symbol" pitchFamily="18" charset="2"/>
              </a:rPr>
              <a:t>s </a:t>
            </a:r>
            <a:r>
              <a:rPr lang="de-CH" sz="2000" dirty="0" smtClean="0"/>
              <a:t>I</a:t>
            </a:r>
            <a:r>
              <a:rPr lang="de-CH" sz="2000" baseline="-25000" dirty="0" smtClean="0"/>
              <a:t>2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4058209" y="3933056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>
                <a:latin typeface="Symbol" pitchFamily="18" charset="2"/>
              </a:rPr>
              <a:t>s</a:t>
            </a:r>
            <a:r>
              <a:rPr lang="de-CH" sz="2000" baseline="30000" dirty="0" smtClean="0">
                <a:latin typeface="Symbol" pitchFamily="18" charset="2"/>
              </a:rPr>
              <a:t> *</a:t>
            </a:r>
            <a:r>
              <a:rPr lang="de-CH" sz="2000" dirty="0" smtClean="0">
                <a:latin typeface="Symbol" pitchFamily="18" charset="2"/>
              </a:rPr>
              <a:t> </a:t>
            </a:r>
            <a:r>
              <a:rPr lang="de-CH" sz="2000" dirty="0" smtClean="0"/>
              <a:t>H</a:t>
            </a:r>
            <a:r>
              <a:rPr lang="de-CH" sz="2000" baseline="-25000" dirty="0" smtClean="0"/>
              <a:t>2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4058209" y="3573016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>
                <a:latin typeface="Symbol" pitchFamily="18" charset="2"/>
              </a:rPr>
              <a:t>s</a:t>
            </a:r>
            <a:r>
              <a:rPr lang="de-CH" sz="2000" baseline="30000" dirty="0" smtClean="0">
                <a:latin typeface="Symbol" pitchFamily="18" charset="2"/>
              </a:rPr>
              <a:t>*</a:t>
            </a:r>
            <a:r>
              <a:rPr lang="de-CH" sz="2000" dirty="0" smtClean="0">
                <a:latin typeface="Symbol" pitchFamily="18" charset="2"/>
              </a:rPr>
              <a:t> </a:t>
            </a:r>
            <a:r>
              <a:rPr lang="de-CH" sz="2000" dirty="0" smtClean="0"/>
              <a:t>I</a:t>
            </a:r>
            <a:r>
              <a:rPr lang="de-CH" sz="2000" baseline="-25000" dirty="0" smtClean="0"/>
              <a:t>2</a:t>
            </a:r>
          </a:p>
        </p:txBody>
      </p:sp>
      <p:cxnSp>
        <p:nvCxnSpPr>
          <p:cNvPr id="25" name="Gerade Verbindung 24"/>
          <p:cNvCxnSpPr/>
          <p:nvPr/>
        </p:nvCxnSpPr>
        <p:spPr bwMode="auto">
          <a:xfrm>
            <a:off x="7154553" y="3789040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Gerade Verbindung 25"/>
          <p:cNvCxnSpPr/>
          <p:nvPr/>
        </p:nvCxnSpPr>
        <p:spPr bwMode="auto">
          <a:xfrm>
            <a:off x="7154553" y="4149080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Gerade Verbindung 26"/>
          <p:cNvCxnSpPr/>
          <p:nvPr/>
        </p:nvCxnSpPr>
        <p:spPr bwMode="auto">
          <a:xfrm>
            <a:off x="7226561" y="5301208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Gerade Verbindung 27"/>
          <p:cNvCxnSpPr/>
          <p:nvPr/>
        </p:nvCxnSpPr>
        <p:spPr bwMode="auto">
          <a:xfrm>
            <a:off x="7226561" y="5661248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Gerade Verbindung mit Pfeil 28"/>
          <p:cNvCxnSpPr/>
          <p:nvPr/>
        </p:nvCxnSpPr>
        <p:spPr bwMode="auto">
          <a:xfrm flipV="1">
            <a:off x="7514593" y="5517232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Gerade Verbindung mit Pfeil 29"/>
          <p:cNvCxnSpPr/>
          <p:nvPr/>
        </p:nvCxnSpPr>
        <p:spPr bwMode="auto">
          <a:xfrm>
            <a:off x="7658609" y="5517232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Gerade Verbindung mit Pfeil 30"/>
          <p:cNvCxnSpPr/>
          <p:nvPr/>
        </p:nvCxnSpPr>
        <p:spPr bwMode="auto">
          <a:xfrm flipV="1">
            <a:off x="7514593" y="5085184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Gerade Verbindung mit Pfeil 31"/>
          <p:cNvCxnSpPr/>
          <p:nvPr/>
        </p:nvCxnSpPr>
        <p:spPr bwMode="auto">
          <a:xfrm>
            <a:off x="7658609" y="5085184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3" name="Textfeld 32"/>
          <p:cNvSpPr txBox="1"/>
          <p:nvPr/>
        </p:nvSpPr>
        <p:spPr>
          <a:xfrm>
            <a:off x="7946641" y="5229200"/>
            <a:ext cx="659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>
                <a:latin typeface="Symbol" pitchFamily="18" charset="2"/>
              </a:rPr>
              <a:t>s </a:t>
            </a:r>
            <a:r>
              <a:rPr lang="de-CH" sz="2000" dirty="0" smtClean="0"/>
              <a:t>HI</a:t>
            </a:r>
            <a:endParaRPr lang="de-CH" sz="2000" baseline="-25000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7946641" y="3789040"/>
            <a:ext cx="8018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>
                <a:latin typeface="Symbol" pitchFamily="18" charset="2"/>
              </a:rPr>
              <a:t>s</a:t>
            </a:r>
            <a:r>
              <a:rPr lang="de-CH" sz="2000" baseline="30000" dirty="0" smtClean="0">
                <a:latin typeface="Symbol" pitchFamily="18" charset="2"/>
              </a:rPr>
              <a:t> </a:t>
            </a:r>
            <a:r>
              <a:rPr lang="de-CH" sz="2000" baseline="30000" dirty="0" smtClean="0">
                <a:latin typeface="+mj-lt"/>
              </a:rPr>
              <a:t>*</a:t>
            </a:r>
            <a:r>
              <a:rPr lang="de-CH" sz="2000" dirty="0" smtClean="0">
                <a:latin typeface="+mj-lt"/>
              </a:rPr>
              <a:t> </a:t>
            </a:r>
            <a:r>
              <a:rPr lang="de-CH" sz="2000" dirty="0" smtClean="0">
                <a:latin typeface="Arial" pitchFamily="34" charset="0"/>
                <a:cs typeface="Arial" pitchFamily="34" charset="0"/>
              </a:rPr>
              <a:t>HI</a:t>
            </a:r>
            <a:endParaRPr lang="de-CH" sz="2000" baseline="-25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498369" y="544522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s</a:t>
            </a:r>
            <a:endParaRPr lang="de-CH" sz="2000" b="1" dirty="0"/>
          </a:p>
        </p:txBody>
      </p:sp>
      <p:sp>
        <p:nvSpPr>
          <p:cNvPr id="38" name="Textfeld 37"/>
          <p:cNvSpPr txBox="1"/>
          <p:nvPr/>
        </p:nvSpPr>
        <p:spPr>
          <a:xfrm>
            <a:off x="5498369" y="508518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s</a:t>
            </a:r>
            <a:endParaRPr lang="de-CH" sz="2000" b="1" dirty="0"/>
          </a:p>
        </p:txBody>
      </p:sp>
      <p:sp>
        <p:nvSpPr>
          <p:cNvPr id="39" name="Textfeld 38"/>
          <p:cNvSpPr txBox="1"/>
          <p:nvPr/>
        </p:nvSpPr>
        <p:spPr>
          <a:xfrm>
            <a:off x="6794513" y="393305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s</a:t>
            </a:r>
            <a:endParaRPr lang="de-CH" sz="2000" b="1" dirty="0"/>
          </a:p>
        </p:txBody>
      </p:sp>
      <p:sp>
        <p:nvSpPr>
          <p:cNvPr id="40" name="Textfeld 39"/>
          <p:cNvSpPr txBox="1"/>
          <p:nvPr/>
        </p:nvSpPr>
        <p:spPr>
          <a:xfrm>
            <a:off x="6866521" y="544522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s</a:t>
            </a:r>
            <a:endParaRPr lang="de-CH" sz="2000" b="1" dirty="0"/>
          </a:p>
        </p:txBody>
      </p:sp>
      <p:sp>
        <p:nvSpPr>
          <p:cNvPr id="41" name="Textfeld 40"/>
          <p:cNvSpPr txBox="1"/>
          <p:nvPr/>
        </p:nvSpPr>
        <p:spPr>
          <a:xfrm>
            <a:off x="5426361" y="393305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a</a:t>
            </a:r>
            <a:endParaRPr lang="de-CH" sz="2000" b="1" dirty="0"/>
          </a:p>
        </p:txBody>
      </p:sp>
      <p:sp>
        <p:nvSpPr>
          <p:cNvPr id="42" name="Textfeld 41"/>
          <p:cNvSpPr txBox="1"/>
          <p:nvPr/>
        </p:nvSpPr>
        <p:spPr>
          <a:xfrm>
            <a:off x="5426361" y="357301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a</a:t>
            </a:r>
            <a:endParaRPr lang="de-CH" sz="2000" b="1" dirty="0"/>
          </a:p>
        </p:txBody>
      </p:sp>
      <p:sp>
        <p:nvSpPr>
          <p:cNvPr id="43" name="Textfeld 42"/>
          <p:cNvSpPr txBox="1"/>
          <p:nvPr/>
        </p:nvSpPr>
        <p:spPr>
          <a:xfrm>
            <a:off x="6794513" y="357301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a</a:t>
            </a:r>
            <a:endParaRPr lang="de-CH" sz="2000" b="1" dirty="0"/>
          </a:p>
        </p:txBody>
      </p:sp>
      <p:sp>
        <p:nvSpPr>
          <p:cNvPr id="44" name="Textfeld 43"/>
          <p:cNvSpPr txBox="1"/>
          <p:nvPr/>
        </p:nvSpPr>
        <p:spPr>
          <a:xfrm>
            <a:off x="6866521" y="508518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a</a:t>
            </a:r>
            <a:endParaRPr lang="de-CH" sz="2000" b="1" dirty="0"/>
          </a:p>
        </p:txBody>
      </p:sp>
      <p:cxnSp>
        <p:nvCxnSpPr>
          <p:cNvPr id="46" name="Gerade Verbindung 45"/>
          <p:cNvCxnSpPr>
            <a:stCxn id="38" idx="3"/>
          </p:cNvCxnSpPr>
          <p:nvPr/>
        </p:nvCxnSpPr>
        <p:spPr bwMode="auto">
          <a:xfrm flipV="1">
            <a:off x="5825703" y="4293096"/>
            <a:ext cx="968810" cy="992143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Gerade Verbindung 49"/>
          <p:cNvCxnSpPr>
            <a:stCxn id="37" idx="3"/>
            <a:endCxn id="40" idx="1"/>
          </p:cNvCxnSpPr>
          <p:nvPr/>
        </p:nvCxnSpPr>
        <p:spPr bwMode="auto">
          <a:xfrm>
            <a:off x="5825703" y="5645279"/>
            <a:ext cx="1040818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Gerade Verbindung 51"/>
          <p:cNvCxnSpPr>
            <a:stCxn id="44" idx="1"/>
          </p:cNvCxnSpPr>
          <p:nvPr/>
        </p:nvCxnSpPr>
        <p:spPr bwMode="auto">
          <a:xfrm flipH="1" flipV="1">
            <a:off x="5714393" y="4293096"/>
            <a:ext cx="1152128" cy="992143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Gerade Verbindung 53"/>
          <p:cNvCxnSpPr>
            <a:stCxn id="42" idx="3"/>
            <a:endCxn id="43" idx="1"/>
          </p:cNvCxnSpPr>
          <p:nvPr/>
        </p:nvCxnSpPr>
        <p:spPr bwMode="auto">
          <a:xfrm>
            <a:off x="5753695" y="3773071"/>
            <a:ext cx="1040818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Textfeld 54"/>
          <p:cNvSpPr txBox="1"/>
          <p:nvPr/>
        </p:nvSpPr>
        <p:spPr>
          <a:xfrm>
            <a:off x="970734" y="6124927"/>
            <a:ext cx="224933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CA" dirty="0" smtClean="0"/>
              <a:t>Symmetry forbidden</a:t>
            </a:r>
            <a:endParaRPr lang="en-CA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30070DB-A096-4EC8-BF89-F7B991DA4D99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CHE323-FS18-FS18-</a:t>
            </a:r>
            <a:fld id="{DD9BD234-66BA-4F43-B263-3B51E3B340B9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45" name="Titel 1"/>
          <p:cNvSpPr>
            <a:spLocks noGrp="1"/>
          </p:cNvSpPr>
          <p:nvPr>
            <p:ph type="title"/>
          </p:nvPr>
        </p:nvSpPr>
        <p:spPr>
          <a:xfrm>
            <a:off x="0" y="269526"/>
            <a:ext cx="9036496" cy="360040"/>
          </a:xfrm>
        </p:spPr>
        <p:txBody>
          <a:bodyPr/>
          <a:lstStyle/>
          <a:p>
            <a:r>
              <a:rPr lang="en-SG" dirty="0" smtClean="0"/>
              <a:t>Mechanism and Structure</a:t>
            </a:r>
            <a:endParaRPr lang="en-SG" dirty="0"/>
          </a:p>
        </p:txBody>
      </p:sp>
      <p:sp>
        <p:nvSpPr>
          <p:cNvPr id="47" name="Text Box 5"/>
          <p:cNvSpPr txBox="1">
            <a:spLocks noChangeArrowheads="1"/>
          </p:cNvSpPr>
          <p:nvPr/>
        </p:nvSpPr>
        <p:spPr bwMode="auto">
          <a:xfrm>
            <a:off x="1596484" y="1439922"/>
            <a:ext cx="571182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150000"/>
              </a:lnSpc>
            </a:pPr>
            <a:r>
              <a:rPr lang="en-NZ" dirty="0" smtClean="0"/>
              <a:t>Retention of orbital symmetry as reaction path criteria </a:t>
            </a:r>
          </a:p>
          <a:p>
            <a:pPr algn="ctr" eaLnBrk="0" hangingPunct="0">
              <a:lnSpc>
                <a:spcPct val="150000"/>
              </a:lnSpc>
            </a:pPr>
            <a:r>
              <a:rPr lang="en-NZ" dirty="0" smtClean="0"/>
              <a:t>(</a:t>
            </a:r>
            <a:r>
              <a:rPr lang="en-NZ" b="1" dirty="0" smtClean="0"/>
              <a:t>Woodward-Hoffmann Rules</a:t>
            </a:r>
            <a:r>
              <a:rPr lang="en-NZ" dirty="0" smtClean="0"/>
              <a:t>)</a:t>
            </a:r>
            <a:endParaRPr lang="en-NZ" dirty="0"/>
          </a:p>
        </p:txBody>
      </p:sp>
      <p:sp>
        <p:nvSpPr>
          <p:cNvPr id="6" name="Textfeld 5"/>
          <p:cNvSpPr txBox="1"/>
          <p:nvPr/>
        </p:nvSpPr>
        <p:spPr>
          <a:xfrm>
            <a:off x="3669140" y="6117296"/>
            <a:ext cx="282224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d</a:t>
            </a:r>
            <a:r>
              <a:rPr lang="en-GB" dirty="0" smtClean="0"/>
              <a:t>ifferent reaction pathway</a:t>
            </a:r>
            <a:endParaRPr lang="en-GB" dirty="0"/>
          </a:p>
        </p:txBody>
      </p:sp>
      <p:sp>
        <p:nvSpPr>
          <p:cNvPr id="7" name="Pfeil nach rechts 6"/>
          <p:cNvSpPr/>
          <p:nvPr/>
        </p:nvSpPr>
        <p:spPr bwMode="auto">
          <a:xfrm>
            <a:off x="3368368" y="6227277"/>
            <a:ext cx="271812" cy="164631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55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4848" name="Object 1024"/>
          <p:cNvGraphicFramePr>
            <a:graphicFrameLocks noChangeAspect="1"/>
          </p:cNvGraphicFramePr>
          <p:nvPr/>
        </p:nvGraphicFramePr>
        <p:xfrm>
          <a:off x="1371600" y="1828800"/>
          <a:ext cx="6300788" cy="147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1" name="CS ChemDraw Drawing" r:id="rId4" imgW="5996880" imgH="1399320" progId="ChemDraw.Document.6.0">
                  <p:embed/>
                </p:oleObj>
              </mc:Choice>
              <mc:Fallback>
                <p:oleObj name="CS ChemDraw Drawing" r:id="rId4" imgW="5996880" imgH="139932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828800"/>
                        <a:ext cx="6300788" cy="14700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57150" cmpd="thickThin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4948" name="Text Box 4"/>
          <p:cNvSpPr txBox="1">
            <a:spLocks noChangeArrowheads="1"/>
          </p:cNvSpPr>
          <p:nvPr/>
        </p:nvSpPr>
        <p:spPr bwMode="auto">
          <a:xfrm>
            <a:off x="1979712" y="1104593"/>
            <a:ext cx="5450531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de-DE" dirty="0" err="1" smtClean="0"/>
              <a:t>Example</a:t>
            </a:r>
            <a:r>
              <a:rPr lang="de-DE" dirty="0" smtClean="0"/>
              <a:t>:</a:t>
            </a:r>
            <a:r>
              <a:rPr lang="de-DE" dirty="0"/>
              <a:t>	CO  +  Cl</a:t>
            </a:r>
            <a:r>
              <a:rPr lang="de-DE" baseline="-25000" dirty="0"/>
              <a:t>2</a:t>
            </a:r>
            <a:r>
              <a:rPr lang="de-DE" dirty="0"/>
              <a:t>		COCl</a:t>
            </a:r>
            <a:r>
              <a:rPr lang="de-DE" baseline="-25000" dirty="0"/>
              <a:t>2</a:t>
            </a:r>
            <a:endParaRPr lang="de-DE" dirty="0"/>
          </a:p>
        </p:txBody>
      </p:sp>
      <p:sp>
        <p:nvSpPr>
          <p:cNvPr id="594949" name="Line 5"/>
          <p:cNvSpPr>
            <a:spLocks noChangeShapeType="1"/>
          </p:cNvSpPr>
          <p:nvPr/>
        </p:nvSpPr>
        <p:spPr bwMode="auto">
          <a:xfrm>
            <a:off x="5222776" y="1298169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4950" name="Text Box 6"/>
          <p:cNvSpPr txBox="1">
            <a:spLocks noChangeArrowheads="1"/>
          </p:cNvSpPr>
          <p:nvPr/>
        </p:nvSpPr>
        <p:spPr bwMode="auto">
          <a:xfrm>
            <a:off x="4675573" y="6089479"/>
            <a:ext cx="19543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de-DE" b="1" dirty="0">
                <a:sym typeface="Symbol" pitchFamily="18" charset="2"/>
              </a:rPr>
              <a:t> </a:t>
            </a:r>
            <a:r>
              <a:rPr lang="de-DE" b="1" dirty="0" err="1" smtClean="0"/>
              <a:t>radical</a:t>
            </a:r>
            <a:r>
              <a:rPr lang="de-DE" b="1" dirty="0" smtClean="0"/>
              <a:t> </a:t>
            </a:r>
            <a:r>
              <a:rPr lang="de-DE" b="1" dirty="0" err="1" smtClean="0"/>
              <a:t>reaction</a:t>
            </a:r>
            <a:endParaRPr lang="de-DE" b="1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5DC50A-9A5D-41D4-B9E1-76C6F1003D34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CHE323-FS18-FS18-</a:t>
            </a:r>
            <a:fld id="{DD9BD234-66BA-4F43-B263-3B51E3B340B9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0" y="269526"/>
            <a:ext cx="9036496" cy="360040"/>
          </a:xfrm>
        </p:spPr>
        <p:txBody>
          <a:bodyPr/>
          <a:lstStyle/>
          <a:p>
            <a:r>
              <a:rPr lang="en-SG" dirty="0" smtClean="0"/>
              <a:t>Mechanism and Structure</a:t>
            </a:r>
            <a:endParaRPr lang="en-SG" dirty="0"/>
          </a:p>
        </p:txBody>
      </p:sp>
      <p:cxnSp>
        <p:nvCxnSpPr>
          <p:cNvPr id="14" name="Gerade Verbindung 11"/>
          <p:cNvCxnSpPr/>
          <p:nvPr/>
        </p:nvCxnSpPr>
        <p:spPr bwMode="auto">
          <a:xfrm>
            <a:off x="2987824" y="4149080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Gerade Verbindung 12"/>
          <p:cNvCxnSpPr/>
          <p:nvPr/>
        </p:nvCxnSpPr>
        <p:spPr bwMode="auto">
          <a:xfrm>
            <a:off x="2987824" y="4293554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Gerade Verbindung 13"/>
          <p:cNvCxnSpPr/>
          <p:nvPr/>
        </p:nvCxnSpPr>
        <p:spPr bwMode="auto">
          <a:xfrm>
            <a:off x="2988468" y="5027237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Gerade Verbindung 14"/>
          <p:cNvCxnSpPr/>
          <p:nvPr/>
        </p:nvCxnSpPr>
        <p:spPr bwMode="auto">
          <a:xfrm>
            <a:off x="2988468" y="5387277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Gerade Verbindung mit Pfeil 17"/>
          <p:cNvCxnSpPr/>
          <p:nvPr/>
        </p:nvCxnSpPr>
        <p:spPr bwMode="auto">
          <a:xfrm flipV="1">
            <a:off x="3276500" y="5243261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Gerade Verbindung mit Pfeil 18"/>
          <p:cNvCxnSpPr/>
          <p:nvPr/>
        </p:nvCxnSpPr>
        <p:spPr bwMode="auto">
          <a:xfrm>
            <a:off x="3420516" y="5243261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Gerade Verbindung mit Pfeil 19"/>
          <p:cNvCxnSpPr/>
          <p:nvPr/>
        </p:nvCxnSpPr>
        <p:spPr bwMode="auto">
          <a:xfrm flipV="1">
            <a:off x="3276500" y="4811213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Gerade Verbindung mit Pfeil 20"/>
          <p:cNvCxnSpPr/>
          <p:nvPr/>
        </p:nvCxnSpPr>
        <p:spPr bwMode="auto">
          <a:xfrm>
            <a:off x="3420516" y="4811213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feld 21"/>
          <p:cNvSpPr txBox="1"/>
          <p:nvPr/>
        </p:nvSpPr>
        <p:spPr>
          <a:xfrm>
            <a:off x="2268388" y="5171253"/>
            <a:ext cx="71526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de-CH" dirty="0">
                <a:latin typeface="Symbol" pitchFamily="18" charset="2"/>
              </a:rPr>
              <a:t>p</a:t>
            </a:r>
            <a:r>
              <a:rPr lang="de-CH" dirty="0" smtClean="0">
                <a:latin typeface="Symbol" pitchFamily="18" charset="2"/>
              </a:rPr>
              <a:t> </a:t>
            </a:r>
            <a:r>
              <a:rPr lang="de-CH" dirty="0" smtClean="0"/>
              <a:t>CO</a:t>
            </a:r>
            <a:endParaRPr lang="de-CH" baseline="-25000" dirty="0" smtClean="0"/>
          </a:p>
        </p:txBody>
      </p:sp>
      <p:sp>
        <p:nvSpPr>
          <p:cNvPr id="23" name="Textfeld 22"/>
          <p:cNvSpPr txBox="1"/>
          <p:nvPr/>
        </p:nvSpPr>
        <p:spPr>
          <a:xfrm>
            <a:off x="2268388" y="4811213"/>
            <a:ext cx="68480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Symbol" pitchFamily="18" charset="2"/>
              </a:rPr>
              <a:t>s </a:t>
            </a:r>
            <a:r>
              <a:rPr lang="de-CH" dirty="0" smtClean="0"/>
              <a:t>Cl</a:t>
            </a:r>
            <a:r>
              <a:rPr lang="de-CH" baseline="-25000" dirty="0" smtClean="0"/>
              <a:t>2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2267744" y="3717490"/>
            <a:ext cx="508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err="1" smtClean="0"/>
              <a:t>lp</a:t>
            </a:r>
            <a:r>
              <a:rPr lang="de-CH" sz="2000" baseline="-25000" dirty="0" err="1"/>
              <a:t>C</a:t>
            </a:r>
            <a:endParaRPr lang="de-CH" sz="2000" baseline="-25000" dirty="0" smtClean="0"/>
          </a:p>
        </p:txBody>
      </p:sp>
      <p:cxnSp>
        <p:nvCxnSpPr>
          <p:cNvPr id="26" name="Gerade Verbindung 24"/>
          <p:cNvCxnSpPr/>
          <p:nvPr/>
        </p:nvCxnSpPr>
        <p:spPr bwMode="auto">
          <a:xfrm>
            <a:off x="5364088" y="4149080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Gerade Verbindung 25"/>
          <p:cNvCxnSpPr/>
          <p:nvPr/>
        </p:nvCxnSpPr>
        <p:spPr bwMode="auto">
          <a:xfrm>
            <a:off x="5364088" y="4293554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Gerade Verbindung 26"/>
          <p:cNvCxnSpPr/>
          <p:nvPr/>
        </p:nvCxnSpPr>
        <p:spPr bwMode="auto">
          <a:xfrm>
            <a:off x="5364732" y="5027237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Gerade Verbindung 27"/>
          <p:cNvCxnSpPr/>
          <p:nvPr/>
        </p:nvCxnSpPr>
        <p:spPr bwMode="auto">
          <a:xfrm>
            <a:off x="5364732" y="5387277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Gerade Verbindung mit Pfeil 29"/>
          <p:cNvCxnSpPr/>
          <p:nvPr/>
        </p:nvCxnSpPr>
        <p:spPr bwMode="auto">
          <a:xfrm flipV="1">
            <a:off x="5652764" y="5243261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Gerade Verbindung mit Pfeil 30"/>
          <p:cNvCxnSpPr/>
          <p:nvPr/>
        </p:nvCxnSpPr>
        <p:spPr bwMode="auto">
          <a:xfrm>
            <a:off x="5796780" y="5243261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Gerade Verbindung mit Pfeil 31"/>
          <p:cNvCxnSpPr/>
          <p:nvPr/>
        </p:nvCxnSpPr>
        <p:spPr bwMode="auto">
          <a:xfrm flipV="1">
            <a:off x="5652764" y="4811213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Gerade Verbindung mit Pfeil 32"/>
          <p:cNvCxnSpPr/>
          <p:nvPr/>
        </p:nvCxnSpPr>
        <p:spPr bwMode="auto">
          <a:xfrm>
            <a:off x="5796780" y="4811213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Textfeld 33"/>
          <p:cNvSpPr txBox="1"/>
          <p:nvPr/>
        </p:nvSpPr>
        <p:spPr>
          <a:xfrm>
            <a:off x="6084812" y="4955229"/>
            <a:ext cx="84991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Symbol" pitchFamily="18" charset="2"/>
              </a:rPr>
              <a:t>s</a:t>
            </a:r>
            <a:r>
              <a:rPr lang="de-CH" dirty="0" smtClean="0"/>
              <a:t> C-Cl</a:t>
            </a:r>
            <a:endParaRPr lang="de-CH" baseline="-25000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3636540" y="517125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a</a:t>
            </a:r>
            <a:endParaRPr lang="de-CH" sz="2000" b="1" dirty="0"/>
          </a:p>
        </p:txBody>
      </p:sp>
      <p:sp>
        <p:nvSpPr>
          <p:cNvPr id="37" name="Textfeld 36"/>
          <p:cNvSpPr txBox="1"/>
          <p:nvPr/>
        </p:nvSpPr>
        <p:spPr>
          <a:xfrm>
            <a:off x="3636540" y="481121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s</a:t>
            </a:r>
            <a:endParaRPr lang="de-CH" sz="2000" b="1" dirty="0"/>
          </a:p>
        </p:txBody>
      </p:sp>
      <p:sp>
        <p:nvSpPr>
          <p:cNvPr id="38" name="Textfeld 37"/>
          <p:cNvSpPr txBox="1"/>
          <p:nvPr/>
        </p:nvSpPr>
        <p:spPr>
          <a:xfrm>
            <a:off x="5004048" y="407753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s</a:t>
            </a:r>
            <a:endParaRPr lang="de-CH" sz="2000" b="1" dirty="0"/>
          </a:p>
        </p:txBody>
      </p:sp>
      <p:sp>
        <p:nvSpPr>
          <p:cNvPr id="39" name="Textfeld 38"/>
          <p:cNvSpPr txBox="1"/>
          <p:nvPr/>
        </p:nvSpPr>
        <p:spPr>
          <a:xfrm>
            <a:off x="5004692" y="517125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/>
              <a:t>a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3635896" y="407753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/>
              <a:t>s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3635896" y="393305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/>
              <a:t>s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5004048" y="396499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a</a:t>
            </a:r>
            <a:endParaRPr lang="de-CH" sz="2000" b="1" dirty="0"/>
          </a:p>
        </p:txBody>
      </p:sp>
      <p:sp>
        <p:nvSpPr>
          <p:cNvPr id="43" name="Textfeld 42"/>
          <p:cNvSpPr txBox="1"/>
          <p:nvPr/>
        </p:nvSpPr>
        <p:spPr>
          <a:xfrm>
            <a:off x="5004692" y="481121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/>
              <a:t>s</a:t>
            </a:r>
          </a:p>
        </p:txBody>
      </p:sp>
      <p:cxnSp>
        <p:nvCxnSpPr>
          <p:cNvPr id="44" name="Gerade Verbindung 45"/>
          <p:cNvCxnSpPr/>
          <p:nvPr/>
        </p:nvCxnSpPr>
        <p:spPr bwMode="auto">
          <a:xfrm flipV="1">
            <a:off x="3935457" y="3557964"/>
            <a:ext cx="927873" cy="426116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Gerade Verbindung 49"/>
          <p:cNvCxnSpPr>
            <a:stCxn id="36" idx="3"/>
            <a:endCxn id="39" idx="1"/>
          </p:cNvCxnSpPr>
          <p:nvPr/>
        </p:nvCxnSpPr>
        <p:spPr bwMode="auto">
          <a:xfrm>
            <a:off x="3963874" y="5371308"/>
            <a:ext cx="1040818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Gerade Verbindung 51"/>
          <p:cNvCxnSpPr/>
          <p:nvPr/>
        </p:nvCxnSpPr>
        <p:spPr bwMode="auto">
          <a:xfrm flipH="1" flipV="1">
            <a:off x="4283968" y="3557964"/>
            <a:ext cx="720501" cy="543062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Textfeld 47"/>
          <p:cNvSpPr txBox="1"/>
          <p:nvPr/>
        </p:nvSpPr>
        <p:spPr>
          <a:xfrm>
            <a:off x="2272686" y="4039015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err="1" smtClean="0"/>
              <a:t>lp</a:t>
            </a:r>
            <a:r>
              <a:rPr lang="de-CH" sz="2000" baseline="-25000" dirty="0" err="1" smtClean="0"/>
              <a:t>o</a:t>
            </a:r>
            <a:endParaRPr lang="de-CH" sz="2000" baseline="-25000" dirty="0" smtClean="0"/>
          </a:p>
        </p:txBody>
      </p:sp>
      <p:sp>
        <p:nvSpPr>
          <p:cNvPr id="49" name="Textfeld 48"/>
          <p:cNvSpPr txBox="1"/>
          <p:nvPr/>
        </p:nvSpPr>
        <p:spPr>
          <a:xfrm>
            <a:off x="6156176" y="3993421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err="1" smtClean="0"/>
              <a:t>lp</a:t>
            </a:r>
            <a:r>
              <a:rPr lang="de-CH" sz="2000" baseline="-25000" dirty="0" err="1" smtClean="0"/>
              <a:t>o</a:t>
            </a:r>
            <a:endParaRPr lang="de-CH" sz="2000" baseline="-25000" dirty="0" smtClean="0"/>
          </a:p>
        </p:txBody>
      </p:sp>
      <p:cxnSp>
        <p:nvCxnSpPr>
          <p:cNvPr id="50" name="Gerade Verbindung 49"/>
          <p:cNvCxnSpPr/>
          <p:nvPr/>
        </p:nvCxnSpPr>
        <p:spPr bwMode="auto">
          <a:xfrm>
            <a:off x="4029213" y="5027237"/>
            <a:ext cx="1040818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Gerade Verbindung 49"/>
          <p:cNvCxnSpPr/>
          <p:nvPr/>
        </p:nvCxnSpPr>
        <p:spPr bwMode="auto">
          <a:xfrm>
            <a:off x="4029213" y="4297131"/>
            <a:ext cx="1040818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feld 52"/>
          <p:cNvSpPr txBox="1"/>
          <p:nvPr/>
        </p:nvSpPr>
        <p:spPr>
          <a:xfrm>
            <a:off x="2151833" y="6124293"/>
            <a:ext cx="224933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CA" dirty="0" smtClean="0"/>
              <a:t>Symmetry forbidden</a:t>
            </a:r>
            <a:endParaRPr lang="en-CA" dirty="0"/>
          </a:p>
        </p:txBody>
      </p:sp>
      <p:sp>
        <p:nvSpPr>
          <p:cNvPr id="54" name="Pfeil nach rechts 53"/>
          <p:cNvSpPr/>
          <p:nvPr/>
        </p:nvSpPr>
        <p:spPr bwMode="auto">
          <a:xfrm>
            <a:off x="4401167" y="6219196"/>
            <a:ext cx="271812" cy="164631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7" name="Gerade Verbindung mit Pfeil 46"/>
          <p:cNvCxnSpPr/>
          <p:nvPr/>
        </p:nvCxnSpPr>
        <p:spPr bwMode="auto">
          <a:xfrm flipV="1">
            <a:off x="3108090" y="4113534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2" name="Gerade Verbindung mit Pfeil 51"/>
          <p:cNvCxnSpPr/>
          <p:nvPr/>
        </p:nvCxnSpPr>
        <p:spPr bwMode="auto">
          <a:xfrm>
            <a:off x="3252106" y="4113534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5" name="Gerade Verbindung mit Pfeil 54"/>
          <p:cNvCxnSpPr/>
          <p:nvPr/>
        </p:nvCxnSpPr>
        <p:spPr bwMode="auto">
          <a:xfrm flipV="1">
            <a:off x="3419872" y="3921006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6" name="Gerade Verbindung mit Pfeil 55"/>
          <p:cNvCxnSpPr/>
          <p:nvPr/>
        </p:nvCxnSpPr>
        <p:spPr bwMode="auto">
          <a:xfrm>
            <a:off x="3563888" y="3921006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7" name="Gerade Verbindung mit Pfeil 56"/>
          <p:cNvCxnSpPr/>
          <p:nvPr/>
        </p:nvCxnSpPr>
        <p:spPr bwMode="auto">
          <a:xfrm flipV="1">
            <a:off x="5508748" y="4108068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8" name="Gerade Verbindung mit Pfeil 57"/>
          <p:cNvCxnSpPr/>
          <p:nvPr/>
        </p:nvCxnSpPr>
        <p:spPr bwMode="auto">
          <a:xfrm>
            <a:off x="5652764" y="4108068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9" name="Gerade Verbindung mit Pfeil 58"/>
          <p:cNvCxnSpPr/>
          <p:nvPr/>
        </p:nvCxnSpPr>
        <p:spPr bwMode="auto">
          <a:xfrm flipV="1">
            <a:off x="5796136" y="3922189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0" name="Gerade Verbindung mit Pfeil 59"/>
          <p:cNvCxnSpPr/>
          <p:nvPr/>
        </p:nvCxnSpPr>
        <p:spPr bwMode="auto">
          <a:xfrm>
            <a:off x="5940152" y="3922189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78400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4" name="Text Box 2"/>
          <p:cNvSpPr txBox="1">
            <a:spLocks noChangeArrowheads="1"/>
          </p:cNvSpPr>
          <p:nvPr/>
        </p:nvSpPr>
        <p:spPr bwMode="auto">
          <a:xfrm>
            <a:off x="1600200" y="1295400"/>
            <a:ext cx="5573962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de-DE" sz="2000" dirty="0" err="1" smtClean="0"/>
              <a:t>Example</a:t>
            </a:r>
            <a:r>
              <a:rPr lang="de-DE" sz="2000" dirty="0" smtClean="0"/>
              <a:t>:</a:t>
            </a:r>
            <a:r>
              <a:rPr lang="de-DE" sz="2000" dirty="0"/>
              <a:t>	2 N</a:t>
            </a:r>
            <a:r>
              <a:rPr lang="de-DE" sz="2000" baseline="-25000" dirty="0"/>
              <a:t>2</a:t>
            </a:r>
            <a:r>
              <a:rPr lang="de-DE" sz="2000" dirty="0"/>
              <a:t>H</a:t>
            </a:r>
            <a:r>
              <a:rPr lang="de-DE" sz="2000" baseline="-25000" dirty="0"/>
              <a:t>2</a:t>
            </a:r>
            <a:r>
              <a:rPr lang="de-DE" sz="2000" dirty="0"/>
              <a:t>		</a:t>
            </a:r>
            <a:r>
              <a:rPr lang="de-DE" sz="2000" dirty="0" smtClean="0"/>
              <a:t>      N</a:t>
            </a:r>
            <a:r>
              <a:rPr lang="de-DE" sz="2000" baseline="-25000" dirty="0" smtClean="0"/>
              <a:t>2</a:t>
            </a:r>
            <a:r>
              <a:rPr lang="de-DE" sz="2000" dirty="0" smtClean="0"/>
              <a:t>  </a:t>
            </a:r>
            <a:r>
              <a:rPr lang="de-DE" sz="2000" dirty="0"/>
              <a:t>+  N</a:t>
            </a:r>
            <a:r>
              <a:rPr lang="de-DE" sz="2000" baseline="-25000" dirty="0"/>
              <a:t>2</a:t>
            </a:r>
            <a:r>
              <a:rPr lang="de-DE" sz="2000" dirty="0"/>
              <a:t>H</a:t>
            </a:r>
            <a:r>
              <a:rPr lang="de-DE" sz="2000" baseline="-25000" dirty="0"/>
              <a:t>4</a:t>
            </a:r>
            <a:endParaRPr lang="de-DE" sz="2000" dirty="0"/>
          </a:p>
        </p:txBody>
      </p:sp>
      <p:graphicFrame>
        <p:nvGraphicFramePr>
          <p:cNvPr id="975872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1665333"/>
              </p:ext>
            </p:extLst>
          </p:nvPr>
        </p:nvGraphicFramePr>
        <p:xfrm>
          <a:off x="251520" y="2986088"/>
          <a:ext cx="3954463" cy="163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06" name="CS ChemDraw Drawing" r:id="rId4" imgW="5867040" imgH="2430304" progId="ChemDraw.Document.6.0">
                  <p:embed/>
                </p:oleObj>
              </mc:Choice>
              <mc:Fallback>
                <p:oleObj name="CS ChemDraw Drawing" r:id="rId4" imgW="5867040" imgH="243030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2986088"/>
                        <a:ext cx="3954463" cy="16383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57150" cmpd="thickThin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4427984" y="1484784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2" name="Gerade Verbindung 11"/>
          <p:cNvCxnSpPr/>
          <p:nvPr/>
        </p:nvCxnSpPr>
        <p:spPr bwMode="auto">
          <a:xfrm>
            <a:off x="5021437" y="2420888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Gerade Verbindung 12"/>
          <p:cNvCxnSpPr/>
          <p:nvPr/>
        </p:nvCxnSpPr>
        <p:spPr bwMode="auto">
          <a:xfrm>
            <a:off x="5021437" y="2780928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Gerade Verbindung 13"/>
          <p:cNvCxnSpPr/>
          <p:nvPr/>
        </p:nvCxnSpPr>
        <p:spPr bwMode="auto">
          <a:xfrm>
            <a:off x="5021437" y="5733256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Gerade Verbindung 14"/>
          <p:cNvCxnSpPr/>
          <p:nvPr/>
        </p:nvCxnSpPr>
        <p:spPr bwMode="auto">
          <a:xfrm>
            <a:off x="5021437" y="6093296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Gerade Verbindung mit Pfeil 15"/>
          <p:cNvCxnSpPr/>
          <p:nvPr/>
        </p:nvCxnSpPr>
        <p:spPr bwMode="auto">
          <a:xfrm flipV="1">
            <a:off x="5309469" y="5949280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Gerade Verbindung mit Pfeil 16"/>
          <p:cNvCxnSpPr/>
          <p:nvPr/>
        </p:nvCxnSpPr>
        <p:spPr bwMode="auto">
          <a:xfrm>
            <a:off x="5453485" y="5949280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Gerade Verbindung mit Pfeil 17"/>
          <p:cNvCxnSpPr/>
          <p:nvPr/>
        </p:nvCxnSpPr>
        <p:spPr bwMode="auto">
          <a:xfrm flipV="1">
            <a:off x="5309469" y="5517232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Gerade Verbindung mit Pfeil 18"/>
          <p:cNvCxnSpPr/>
          <p:nvPr/>
        </p:nvCxnSpPr>
        <p:spPr bwMode="auto">
          <a:xfrm>
            <a:off x="5453485" y="5517232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Textfeld 20"/>
          <p:cNvSpPr txBox="1"/>
          <p:nvPr/>
        </p:nvSpPr>
        <p:spPr>
          <a:xfrm>
            <a:off x="4229349" y="5661248"/>
            <a:ext cx="774571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2000" dirty="0" smtClean="0">
                <a:latin typeface="Symbol" pitchFamily="18" charset="2"/>
              </a:rPr>
              <a:t>s </a:t>
            </a:r>
            <a:r>
              <a:rPr lang="de-CH" sz="2000" dirty="0" smtClean="0"/>
              <a:t>NH</a:t>
            </a:r>
            <a:endParaRPr lang="de-CH" sz="2000" baseline="-25000" dirty="0" smtClean="0"/>
          </a:p>
        </p:txBody>
      </p:sp>
      <p:sp>
        <p:nvSpPr>
          <p:cNvPr id="23" name="Textfeld 22"/>
          <p:cNvSpPr txBox="1"/>
          <p:nvPr/>
        </p:nvSpPr>
        <p:spPr>
          <a:xfrm>
            <a:off x="4229349" y="2452826"/>
            <a:ext cx="859531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2000" dirty="0" smtClean="0">
                <a:latin typeface="Symbol" pitchFamily="18" charset="2"/>
              </a:rPr>
              <a:t>s</a:t>
            </a:r>
            <a:r>
              <a:rPr lang="de-CH" sz="2000" baseline="30000" dirty="0" smtClean="0">
                <a:latin typeface="Symbol" pitchFamily="18" charset="2"/>
              </a:rPr>
              <a:t>*</a:t>
            </a:r>
            <a:r>
              <a:rPr lang="de-CH" sz="2000" dirty="0" smtClean="0">
                <a:latin typeface="Symbol" pitchFamily="18" charset="2"/>
              </a:rPr>
              <a:t> </a:t>
            </a:r>
            <a:r>
              <a:rPr lang="de-CH" sz="2000" dirty="0" smtClean="0"/>
              <a:t>NH</a:t>
            </a:r>
            <a:endParaRPr lang="de-CH" sz="2000" baseline="-25000" dirty="0" smtClean="0"/>
          </a:p>
        </p:txBody>
      </p:sp>
      <p:cxnSp>
        <p:nvCxnSpPr>
          <p:cNvPr id="24" name="Gerade Verbindung 23"/>
          <p:cNvCxnSpPr/>
          <p:nvPr/>
        </p:nvCxnSpPr>
        <p:spPr bwMode="auto">
          <a:xfrm>
            <a:off x="7325693" y="2420888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Gerade Verbindung 24"/>
          <p:cNvCxnSpPr/>
          <p:nvPr/>
        </p:nvCxnSpPr>
        <p:spPr bwMode="auto">
          <a:xfrm>
            <a:off x="7325693" y="2780928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Gerade Verbindung 25"/>
          <p:cNvCxnSpPr/>
          <p:nvPr/>
        </p:nvCxnSpPr>
        <p:spPr bwMode="auto">
          <a:xfrm>
            <a:off x="7397701" y="6021288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Gerade Verbindung 26"/>
          <p:cNvCxnSpPr/>
          <p:nvPr/>
        </p:nvCxnSpPr>
        <p:spPr bwMode="auto">
          <a:xfrm>
            <a:off x="7397701" y="6381328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Gerade Verbindung mit Pfeil 27"/>
          <p:cNvCxnSpPr/>
          <p:nvPr/>
        </p:nvCxnSpPr>
        <p:spPr bwMode="auto">
          <a:xfrm flipV="1">
            <a:off x="7685733" y="6237312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Gerade Verbindung mit Pfeil 28"/>
          <p:cNvCxnSpPr/>
          <p:nvPr/>
        </p:nvCxnSpPr>
        <p:spPr bwMode="auto">
          <a:xfrm>
            <a:off x="7829749" y="6237312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Gerade Verbindung mit Pfeil 29"/>
          <p:cNvCxnSpPr/>
          <p:nvPr/>
        </p:nvCxnSpPr>
        <p:spPr bwMode="auto">
          <a:xfrm flipV="1">
            <a:off x="7685733" y="5805264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Gerade Verbindung mit Pfeil 30"/>
          <p:cNvCxnSpPr/>
          <p:nvPr/>
        </p:nvCxnSpPr>
        <p:spPr bwMode="auto">
          <a:xfrm>
            <a:off x="7829749" y="5805264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2" name="Textfeld 31"/>
          <p:cNvSpPr txBox="1"/>
          <p:nvPr/>
        </p:nvSpPr>
        <p:spPr>
          <a:xfrm>
            <a:off x="8117781" y="5981218"/>
            <a:ext cx="774571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2000" dirty="0" smtClean="0">
                <a:latin typeface="Symbol" pitchFamily="18" charset="2"/>
              </a:rPr>
              <a:t>s </a:t>
            </a:r>
            <a:r>
              <a:rPr lang="de-CH" sz="2000" dirty="0" smtClean="0"/>
              <a:t>NH</a:t>
            </a:r>
            <a:endParaRPr lang="de-CH" sz="2000" baseline="-250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8045773" y="2348880"/>
            <a:ext cx="902811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2000" dirty="0" smtClean="0">
                <a:latin typeface="Symbol" pitchFamily="18" charset="2"/>
              </a:rPr>
              <a:t>s</a:t>
            </a:r>
            <a:r>
              <a:rPr lang="de-CH" sz="2000" baseline="30000" dirty="0" smtClean="0">
                <a:latin typeface="Symbol" pitchFamily="18" charset="2"/>
              </a:rPr>
              <a:t> </a:t>
            </a:r>
            <a:r>
              <a:rPr lang="de-CH" sz="2000" baseline="30000" dirty="0" smtClean="0">
                <a:latin typeface="+mj-lt"/>
              </a:rPr>
              <a:t>*</a:t>
            </a:r>
            <a:r>
              <a:rPr lang="de-CH" sz="2000" dirty="0" smtClean="0">
                <a:latin typeface="+mj-lt"/>
              </a:rPr>
              <a:t> </a:t>
            </a:r>
            <a:r>
              <a:rPr lang="de-CH" sz="2000" dirty="0" smtClean="0">
                <a:latin typeface="Arial" pitchFamily="34" charset="0"/>
                <a:cs typeface="Arial" pitchFamily="34" charset="0"/>
              </a:rPr>
              <a:t>NH</a:t>
            </a:r>
            <a:endParaRPr lang="de-CH" sz="2000" baseline="-25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5669509" y="5877272"/>
            <a:ext cx="327334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s</a:t>
            </a:r>
            <a:endParaRPr lang="de-CH" sz="2000" b="1" dirty="0"/>
          </a:p>
        </p:txBody>
      </p:sp>
      <p:sp>
        <p:nvSpPr>
          <p:cNvPr id="35" name="Textfeld 34"/>
          <p:cNvSpPr txBox="1"/>
          <p:nvPr/>
        </p:nvSpPr>
        <p:spPr>
          <a:xfrm>
            <a:off x="5669509" y="5517232"/>
            <a:ext cx="327334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a</a:t>
            </a:r>
            <a:endParaRPr lang="de-CH" sz="2000" b="1" dirty="0"/>
          </a:p>
        </p:txBody>
      </p:sp>
      <p:sp>
        <p:nvSpPr>
          <p:cNvPr id="36" name="Textfeld 35"/>
          <p:cNvSpPr txBox="1"/>
          <p:nvPr/>
        </p:nvSpPr>
        <p:spPr>
          <a:xfrm>
            <a:off x="6965653" y="2564904"/>
            <a:ext cx="327334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s</a:t>
            </a:r>
            <a:endParaRPr lang="de-CH" sz="2000" b="1" dirty="0"/>
          </a:p>
        </p:txBody>
      </p:sp>
      <p:sp>
        <p:nvSpPr>
          <p:cNvPr id="37" name="Textfeld 36"/>
          <p:cNvSpPr txBox="1"/>
          <p:nvPr/>
        </p:nvSpPr>
        <p:spPr>
          <a:xfrm>
            <a:off x="7037661" y="6165304"/>
            <a:ext cx="327334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s</a:t>
            </a:r>
            <a:endParaRPr lang="de-CH" sz="2000" b="1" dirty="0"/>
          </a:p>
        </p:txBody>
      </p:sp>
      <p:sp>
        <p:nvSpPr>
          <p:cNvPr id="38" name="Textfeld 37"/>
          <p:cNvSpPr txBox="1"/>
          <p:nvPr/>
        </p:nvSpPr>
        <p:spPr>
          <a:xfrm>
            <a:off x="5669509" y="2564904"/>
            <a:ext cx="327334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s</a:t>
            </a:r>
            <a:endParaRPr lang="de-CH" sz="2000" b="1" dirty="0"/>
          </a:p>
        </p:txBody>
      </p:sp>
      <p:sp>
        <p:nvSpPr>
          <p:cNvPr id="39" name="Textfeld 38"/>
          <p:cNvSpPr txBox="1"/>
          <p:nvPr/>
        </p:nvSpPr>
        <p:spPr>
          <a:xfrm>
            <a:off x="5669509" y="2204864"/>
            <a:ext cx="327334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a</a:t>
            </a:r>
            <a:endParaRPr lang="de-CH" sz="2000" b="1" dirty="0"/>
          </a:p>
        </p:txBody>
      </p:sp>
      <p:sp>
        <p:nvSpPr>
          <p:cNvPr id="40" name="Textfeld 39"/>
          <p:cNvSpPr txBox="1"/>
          <p:nvPr/>
        </p:nvSpPr>
        <p:spPr>
          <a:xfrm>
            <a:off x="6965653" y="2204864"/>
            <a:ext cx="327334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a</a:t>
            </a:r>
            <a:endParaRPr lang="de-CH" sz="2000" b="1" dirty="0"/>
          </a:p>
        </p:txBody>
      </p:sp>
      <p:sp>
        <p:nvSpPr>
          <p:cNvPr id="41" name="Textfeld 40"/>
          <p:cNvSpPr txBox="1"/>
          <p:nvPr/>
        </p:nvSpPr>
        <p:spPr>
          <a:xfrm>
            <a:off x="7037661" y="5805264"/>
            <a:ext cx="327334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a</a:t>
            </a:r>
            <a:endParaRPr lang="de-CH" sz="2000" b="1" dirty="0"/>
          </a:p>
        </p:txBody>
      </p:sp>
      <p:cxnSp>
        <p:nvCxnSpPr>
          <p:cNvPr id="42" name="Gerade Verbindung 41"/>
          <p:cNvCxnSpPr>
            <a:stCxn id="35" idx="3"/>
            <a:endCxn id="41" idx="1"/>
          </p:cNvCxnSpPr>
          <p:nvPr/>
        </p:nvCxnSpPr>
        <p:spPr bwMode="auto">
          <a:xfrm>
            <a:off x="5996843" y="5717287"/>
            <a:ext cx="1040818" cy="288032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Gerade Verbindung 42"/>
          <p:cNvCxnSpPr>
            <a:stCxn id="34" idx="3"/>
            <a:endCxn id="37" idx="1"/>
          </p:cNvCxnSpPr>
          <p:nvPr/>
        </p:nvCxnSpPr>
        <p:spPr bwMode="auto">
          <a:xfrm>
            <a:off x="5996843" y="6077327"/>
            <a:ext cx="1040818" cy="288032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Gerade Verbindung 44"/>
          <p:cNvCxnSpPr/>
          <p:nvPr/>
        </p:nvCxnSpPr>
        <p:spPr bwMode="auto">
          <a:xfrm>
            <a:off x="5996843" y="2404919"/>
            <a:ext cx="1040818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Gerade Verbindung 46"/>
          <p:cNvCxnSpPr/>
          <p:nvPr/>
        </p:nvCxnSpPr>
        <p:spPr bwMode="auto">
          <a:xfrm>
            <a:off x="5021437" y="5085184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Gerade Verbindung mit Pfeil 47"/>
          <p:cNvCxnSpPr/>
          <p:nvPr/>
        </p:nvCxnSpPr>
        <p:spPr bwMode="auto">
          <a:xfrm flipV="1">
            <a:off x="5309469" y="4869160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9" name="Gerade Verbindung mit Pfeil 48"/>
          <p:cNvCxnSpPr/>
          <p:nvPr/>
        </p:nvCxnSpPr>
        <p:spPr bwMode="auto">
          <a:xfrm>
            <a:off x="5453485" y="4869160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0" name="Textfeld 49"/>
          <p:cNvSpPr txBox="1"/>
          <p:nvPr/>
        </p:nvSpPr>
        <p:spPr>
          <a:xfrm>
            <a:off x="5669509" y="4869160"/>
            <a:ext cx="327334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s</a:t>
            </a:r>
            <a:endParaRPr lang="de-CH" sz="2000" b="1" dirty="0"/>
          </a:p>
        </p:txBody>
      </p:sp>
      <p:sp>
        <p:nvSpPr>
          <p:cNvPr id="51" name="Textfeld 50"/>
          <p:cNvSpPr txBox="1"/>
          <p:nvPr/>
        </p:nvSpPr>
        <p:spPr>
          <a:xfrm>
            <a:off x="4301357" y="4869160"/>
            <a:ext cx="76174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2000" dirty="0" smtClean="0">
                <a:latin typeface="Symbol" pitchFamily="18" charset="2"/>
              </a:rPr>
              <a:t>p </a:t>
            </a:r>
            <a:r>
              <a:rPr lang="de-CH" sz="2000" dirty="0" smtClean="0"/>
              <a:t>NN</a:t>
            </a:r>
            <a:endParaRPr lang="de-CH" sz="2000" baseline="-25000" dirty="0" smtClean="0"/>
          </a:p>
        </p:txBody>
      </p:sp>
      <p:cxnSp>
        <p:nvCxnSpPr>
          <p:cNvPr id="61" name="Gerade Verbindung 60"/>
          <p:cNvCxnSpPr/>
          <p:nvPr/>
        </p:nvCxnSpPr>
        <p:spPr bwMode="auto">
          <a:xfrm>
            <a:off x="7397701" y="3861048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Textfeld 63"/>
          <p:cNvSpPr txBox="1"/>
          <p:nvPr/>
        </p:nvSpPr>
        <p:spPr>
          <a:xfrm>
            <a:off x="7037661" y="3645024"/>
            <a:ext cx="327334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s</a:t>
            </a:r>
            <a:endParaRPr lang="de-CH" sz="2000" b="1" dirty="0"/>
          </a:p>
        </p:txBody>
      </p:sp>
      <p:sp>
        <p:nvSpPr>
          <p:cNvPr id="65" name="Textfeld 64"/>
          <p:cNvSpPr txBox="1"/>
          <p:nvPr/>
        </p:nvSpPr>
        <p:spPr>
          <a:xfrm>
            <a:off x="8117781" y="5157192"/>
            <a:ext cx="76174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2000" dirty="0" smtClean="0">
                <a:latin typeface="Symbol" pitchFamily="18" charset="2"/>
              </a:rPr>
              <a:t>p </a:t>
            </a:r>
            <a:r>
              <a:rPr lang="de-CH" sz="2000" dirty="0" smtClean="0"/>
              <a:t>NN</a:t>
            </a:r>
            <a:endParaRPr lang="de-CH" sz="2000" baseline="-25000" dirty="0" smtClean="0"/>
          </a:p>
        </p:txBody>
      </p:sp>
      <p:cxnSp>
        <p:nvCxnSpPr>
          <p:cNvPr id="66" name="Gerade Verbindung 65"/>
          <p:cNvCxnSpPr/>
          <p:nvPr/>
        </p:nvCxnSpPr>
        <p:spPr bwMode="auto">
          <a:xfrm>
            <a:off x="7397701" y="5373216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Gerade Verbindung mit Pfeil 66"/>
          <p:cNvCxnSpPr/>
          <p:nvPr/>
        </p:nvCxnSpPr>
        <p:spPr bwMode="auto">
          <a:xfrm flipV="1">
            <a:off x="7685733" y="5157192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8" name="Gerade Verbindung mit Pfeil 67"/>
          <p:cNvCxnSpPr/>
          <p:nvPr/>
        </p:nvCxnSpPr>
        <p:spPr bwMode="auto">
          <a:xfrm>
            <a:off x="7829749" y="5157192"/>
            <a:ext cx="0" cy="3600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9" name="Textfeld 68"/>
          <p:cNvSpPr txBox="1"/>
          <p:nvPr/>
        </p:nvSpPr>
        <p:spPr>
          <a:xfrm>
            <a:off x="7037661" y="5157192"/>
            <a:ext cx="327334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s</a:t>
            </a:r>
            <a:endParaRPr lang="de-CH" sz="2000" b="1" dirty="0"/>
          </a:p>
        </p:txBody>
      </p:sp>
      <p:cxnSp>
        <p:nvCxnSpPr>
          <p:cNvPr id="72" name="Gerade Verbindung 71"/>
          <p:cNvCxnSpPr/>
          <p:nvPr/>
        </p:nvCxnSpPr>
        <p:spPr bwMode="auto">
          <a:xfrm>
            <a:off x="5021437" y="3789040"/>
            <a:ext cx="648072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feld 74"/>
          <p:cNvSpPr txBox="1"/>
          <p:nvPr/>
        </p:nvSpPr>
        <p:spPr>
          <a:xfrm>
            <a:off x="5669509" y="3573016"/>
            <a:ext cx="327334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s</a:t>
            </a:r>
            <a:endParaRPr lang="de-CH" sz="2000" b="1" dirty="0"/>
          </a:p>
        </p:txBody>
      </p:sp>
      <p:sp>
        <p:nvSpPr>
          <p:cNvPr id="76" name="Textfeld 75"/>
          <p:cNvSpPr txBox="1"/>
          <p:nvPr/>
        </p:nvSpPr>
        <p:spPr>
          <a:xfrm>
            <a:off x="4301357" y="3573016"/>
            <a:ext cx="84670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2000" dirty="0" smtClean="0">
                <a:latin typeface="Symbol" pitchFamily="18" charset="2"/>
              </a:rPr>
              <a:t>p</a:t>
            </a:r>
            <a:r>
              <a:rPr lang="de-CH" sz="2000" baseline="30000" dirty="0" smtClean="0">
                <a:latin typeface="Symbol" pitchFamily="18" charset="2"/>
              </a:rPr>
              <a:t>*</a:t>
            </a:r>
            <a:r>
              <a:rPr lang="de-CH" sz="2000" dirty="0" smtClean="0">
                <a:latin typeface="Symbol" pitchFamily="18" charset="2"/>
              </a:rPr>
              <a:t> </a:t>
            </a:r>
            <a:r>
              <a:rPr lang="de-CH" sz="2000" dirty="0" smtClean="0"/>
              <a:t>NN</a:t>
            </a:r>
            <a:endParaRPr lang="de-CH" sz="2000" baseline="-25000" dirty="0" smtClean="0"/>
          </a:p>
        </p:txBody>
      </p:sp>
      <p:cxnSp>
        <p:nvCxnSpPr>
          <p:cNvPr id="78" name="Gerade Verbindung 77"/>
          <p:cNvCxnSpPr>
            <a:stCxn id="50" idx="3"/>
            <a:endCxn id="69" idx="1"/>
          </p:cNvCxnSpPr>
          <p:nvPr/>
        </p:nvCxnSpPr>
        <p:spPr bwMode="auto">
          <a:xfrm>
            <a:off x="5996843" y="5069215"/>
            <a:ext cx="1040818" cy="288032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Gerade Verbindung 79"/>
          <p:cNvCxnSpPr>
            <a:stCxn id="75" idx="3"/>
            <a:endCxn id="64" idx="1"/>
          </p:cNvCxnSpPr>
          <p:nvPr/>
        </p:nvCxnSpPr>
        <p:spPr bwMode="auto">
          <a:xfrm>
            <a:off x="5996843" y="3773071"/>
            <a:ext cx="1040818" cy="72008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Gerade Verbindung 81"/>
          <p:cNvCxnSpPr>
            <a:stCxn id="38" idx="3"/>
            <a:endCxn id="36" idx="1"/>
          </p:cNvCxnSpPr>
          <p:nvPr/>
        </p:nvCxnSpPr>
        <p:spPr bwMode="auto">
          <a:xfrm>
            <a:off x="5996843" y="2764959"/>
            <a:ext cx="968810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Textfeld 82"/>
          <p:cNvSpPr txBox="1"/>
          <p:nvPr/>
        </p:nvSpPr>
        <p:spPr>
          <a:xfrm>
            <a:off x="8117781" y="3645024"/>
            <a:ext cx="84670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CH" sz="2000" dirty="0" smtClean="0">
                <a:latin typeface="Symbol" pitchFamily="18" charset="2"/>
              </a:rPr>
              <a:t>p</a:t>
            </a:r>
            <a:r>
              <a:rPr lang="de-CH" sz="2000" baseline="30000" dirty="0" smtClean="0">
                <a:latin typeface="Symbol" pitchFamily="18" charset="2"/>
              </a:rPr>
              <a:t>*</a:t>
            </a:r>
            <a:r>
              <a:rPr lang="de-CH" sz="2000" dirty="0" smtClean="0">
                <a:latin typeface="Symbol" pitchFamily="18" charset="2"/>
              </a:rPr>
              <a:t> </a:t>
            </a:r>
            <a:r>
              <a:rPr lang="de-CH" sz="2000" dirty="0" smtClean="0"/>
              <a:t>NN</a:t>
            </a:r>
            <a:endParaRPr lang="de-CH" sz="2000" baseline="-25000" dirty="0" smtClean="0"/>
          </a:p>
        </p:txBody>
      </p:sp>
      <p:cxnSp>
        <p:nvCxnSpPr>
          <p:cNvPr id="85" name="Gerade Verbindung 84"/>
          <p:cNvCxnSpPr/>
          <p:nvPr/>
        </p:nvCxnSpPr>
        <p:spPr bwMode="auto">
          <a:xfrm>
            <a:off x="4373365" y="4365104"/>
            <a:ext cx="453650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590A6B7-7197-468D-B34A-2F7043B721FB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CHE323-FS18-FS18-</a:t>
            </a:r>
            <a:fld id="{DD9BD234-66BA-4F43-B263-3B51E3B340B9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62" name="Titel 1"/>
          <p:cNvSpPr>
            <a:spLocks noGrp="1"/>
          </p:cNvSpPr>
          <p:nvPr>
            <p:ph type="title"/>
          </p:nvPr>
        </p:nvSpPr>
        <p:spPr>
          <a:xfrm>
            <a:off x="0" y="269526"/>
            <a:ext cx="9036496" cy="360040"/>
          </a:xfrm>
        </p:spPr>
        <p:txBody>
          <a:bodyPr/>
          <a:lstStyle/>
          <a:p>
            <a:r>
              <a:rPr lang="en-SG" dirty="0" smtClean="0"/>
              <a:t>Mechanism and Structure</a:t>
            </a:r>
            <a:endParaRPr lang="en-SG" dirty="0"/>
          </a:p>
        </p:txBody>
      </p:sp>
      <p:sp>
        <p:nvSpPr>
          <p:cNvPr id="5" name="Textfeld 4"/>
          <p:cNvSpPr txBox="1"/>
          <p:nvPr/>
        </p:nvSpPr>
        <p:spPr>
          <a:xfrm>
            <a:off x="755576" y="5269270"/>
            <a:ext cx="2659702" cy="9233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 smtClean="0"/>
              <a:t>Symmetry allowed</a:t>
            </a:r>
          </a:p>
          <a:p>
            <a:pPr>
              <a:lnSpc>
                <a:spcPct val="150000"/>
              </a:lnSpc>
            </a:pPr>
            <a:r>
              <a:rPr lang="en-GB" dirty="0"/>
              <a:t>d</a:t>
            </a:r>
            <a:r>
              <a:rPr lang="en-GB" dirty="0" smtClean="0"/>
              <a:t>i-imine is very unstable</a:t>
            </a:r>
            <a:endParaRPr lang="en-GB" dirty="0"/>
          </a:p>
        </p:txBody>
      </p:sp>
      <p:sp>
        <p:nvSpPr>
          <p:cNvPr id="63" name="Pfeil nach rechts 62"/>
          <p:cNvSpPr/>
          <p:nvPr/>
        </p:nvSpPr>
        <p:spPr bwMode="auto">
          <a:xfrm>
            <a:off x="511659" y="5877272"/>
            <a:ext cx="271812" cy="164631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45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Literature</a:t>
            </a:r>
            <a:endParaRPr lang="de-CH" dirty="0"/>
          </a:p>
        </p:txBody>
      </p:sp>
      <p:sp>
        <p:nvSpPr>
          <p:cNvPr id="7" name="Rechteck 6"/>
          <p:cNvSpPr/>
          <p:nvPr/>
        </p:nvSpPr>
        <p:spPr>
          <a:xfrm>
            <a:off x="675689" y="980728"/>
            <a:ext cx="77724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indent="-271463" eaLnBrk="0" hangingPunct="0">
              <a:buFontTx/>
              <a:buChar char="•"/>
              <a:defRPr/>
            </a:pPr>
            <a:r>
              <a:rPr lang="en-GB" b="1" dirty="0">
                <a:latin typeface="Arial" charset="0"/>
              </a:rPr>
              <a:t>James H. </a:t>
            </a:r>
            <a:r>
              <a:rPr lang="en-GB" b="1" dirty="0" err="1">
                <a:latin typeface="Arial" charset="0"/>
              </a:rPr>
              <a:t>Espenson</a:t>
            </a:r>
            <a:endParaRPr lang="en-GB" b="1" dirty="0">
              <a:latin typeface="Arial" charset="0"/>
            </a:endParaRPr>
          </a:p>
          <a:p>
            <a:pPr eaLnBrk="0" hangingPunct="0">
              <a:defRPr/>
            </a:pPr>
            <a:r>
              <a:rPr lang="en-GB" dirty="0" smtClean="0">
                <a:latin typeface="Arial" charset="0"/>
              </a:rPr>
              <a:t>	Chemical </a:t>
            </a:r>
            <a:r>
              <a:rPr lang="en-GB" dirty="0">
                <a:latin typeface="Arial" charset="0"/>
              </a:rPr>
              <a:t>Kinetics and Reaction Mechanisms, McGraw Hill </a:t>
            </a:r>
            <a:r>
              <a:rPr lang="en-GB" dirty="0" smtClean="0">
                <a:latin typeface="Arial" charset="0"/>
              </a:rPr>
              <a:t>2002 	or newer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  <a:defRPr/>
            </a:pPr>
            <a:endParaRPr lang="en-GB" dirty="0" smtClean="0">
              <a:latin typeface="Arial" charset="0"/>
            </a:endParaRPr>
          </a:p>
          <a:p>
            <a:pPr marL="285750" indent="-285750" eaLnBrk="0" hangingPunct="0">
              <a:buFont typeface="Arial" panose="020B0604020202020204" pitchFamily="34" charset="0"/>
              <a:buChar char="•"/>
              <a:defRPr/>
            </a:pPr>
            <a:r>
              <a:rPr lang="en-GB" b="1" dirty="0" smtClean="0">
                <a:latin typeface="Arial" charset="0"/>
              </a:rPr>
              <a:t>M.L</a:t>
            </a:r>
            <a:r>
              <a:rPr lang="en-GB" b="1" dirty="0">
                <a:latin typeface="Arial" charset="0"/>
              </a:rPr>
              <a:t>. Tobe, J. Burgess</a:t>
            </a:r>
            <a:r>
              <a:rPr lang="en-GB" dirty="0">
                <a:latin typeface="Arial" charset="0"/>
              </a:rPr>
              <a:t>	</a:t>
            </a:r>
            <a:br>
              <a:rPr lang="en-GB" dirty="0">
                <a:latin typeface="Arial" charset="0"/>
              </a:rPr>
            </a:br>
            <a:r>
              <a:rPr lang="en-GB" dirty="0" smtClean="0">
                <a:latin typeface="Arial" charset="0"/>
              </a:rPr>
              <a:t>	Inorganic </a:t>
            </a:r>
            <a:r>
              <a:rPr lang="en-GB" dirty="0">
                <a:latin typeface="Arial" charset="0"/>
              </a:rPr>
              <a:t>Reaction Mechanisms, Addison Wesley Longman, </a:t>
            </a:r>
            <a:r>
              <a:rPr lang="en-GB" dirty="0" smtClean="0">
                <a:latin typeface="Arial" charset="0"/>
              </a:rPr>
              <a:t>	Essex </a:t>
            </a:r>
            <a:r>
              <a:rPr lang="en-GB" dirty="0">
                <a:latin typeface="Arial" charset="0"/>
              </a:rPr>
              <a:t>UK, </a:t>
            </a:r>
            <a:r>
              <a:rPr lang="en-GB" dirty="0" smtClean="0">
                <a:latin typeface="Arial" charset="0"/>
              </a:rPr>
              <a:t>2000</a:t>
            </a:r>
          </a:p>
          <a:p>
            <a:pPr eaLnBrk="0" hangingPunct="0">
              <a:defRPr/>
            </a:pPr>
            <a:endParaRPr lang="en-GB" dirty="0">
              <a:latin typeface="Arial" charset="0"/>
            </a:endParaRPr>
          </a:p>
          <a:p>
            <a:pPr marL="271463" indent="-271463" eaLnBrk="0" hangingPunct="0">
              <a:buFontTx/>
              <a:buChar char="•"/>
              <a:defRPr/>
            </a:pPr>
            <a:r>
              <a:rPr lang="en-GB" b="1" dirty="0" smtClean="0">
                <a:latin typeface="Arial" charset="0"/>
              </a:rPr>
              <a:t>Robert </a:t>
            </a:r>
            <a:r>
              <a:rPr lang="en-GB" b="1" dirty="0">
                <a:latin typeface="Arial" charset="0"/>
              </a:rPr>
              <a:t>B. </a:t>
            </a:r>
            <a:r>
              <a:rPr lang="en-GB" b="1" dirty="0" smtClean="0">
                <a:latin typeface="Arial" charset="0"/>
              </a:rPr>
              <a:t>Jordan</a:t>
            </a:r>
            <a:r>
              <a:rPr lang="en-GB" dirty="0">
                <a:latin typeface="Arial" charset="0"/>
              </a:rPr>
              <a:t/>
            </a:r>
            <a:br>
              <a:rPr lang="en-GB" dirty="0">
                <a:latin typeface="Arial" charset="0"/>
              </a:rPr>
            </a:br>
            <a:r>
              <a:rPr lang="en-GB" dirty="0" smtClean="0">
                <a:latin typeface="Arial" charset="0"/>
              </a:rPr>
              <a:t>	Reaction </a:t>
            </a:r>
            <a:r>
              <a:rPr lang="en-GB" dirty="0">
                <a:latin typeface="Arial" charset="0"/>
              </a:rPr>
              <a:t>Mechanisms of Inorganic and Organometallic</a:t>
            </a:r>
            <a:br>
              <a:rPr lang="en-GB" dirty="0">
                <a:latin typeface="Arial" charset="0"/>
              </a:rPr>
            </a:br>
            <a:r>
              <a:rPr lang="en-GB" dirty="0" smtClean="0">
                <a:latin typeface="Arial" charset="0"/>
              </a:rPr>
              <a:t>	Systems</a:t>
            </a:r>
            <a:r>
              <a:rPr lang="en-GB" dirty="0">
                <a:latin typeface="Arial" charset="0"/>
              </a:rPr>
              <a:t>, Oxford University Press, 2007 (Third Edition)</a:t>
            </a:r>
          </a:p>
          <a:p>
            <a:pPr marL="192088" indent="-192088" eaLnBrk="0" hangingPunct="0">
              <a:buFontTx/>
              <a:buChar char="•"/>
              <a:defRPr/>
            </a:pPr>
            <a:endParaRPr lang="en-GB" dirty="0">
              <a:latin typeface="Arial" charset="0"/>
            </a:endParaRPr>
          </a:p>
          <a:p>
            <a:pPr marL="271463" indent="-271463" eaLnBrk="0" hangingPunct="0">
              <a:buFontTx/>
              <a:buChar char="•"/>
              <a:defRPr/>
            </a:pPr>
            <a:r>
              <a:rPr lang="en-GB" b="1" dirty="0">
                <a:latin typeface="Arial" charset="0"/>
              </a:rPr>
              <a:t>Jim D. </a:t>
            </a:r>
            <a:r>
              <a:rPr lang="en-GB" b="1" dirty="0" smtClean="0">
                <a:latin typeface="Arial" charset="0"/>
              </a:rPr>
              <a:t>Atwood </a:t>
            </a:r>
            <a:r>
              <a:rPr lang="en-GB" dirty="0">
                <a:latin typeface="Arial" charset="0"/>
              </a:rPr>
              <a:t>	</a:t>
            </a:r>
            <a:br>
              <a:rPr lang="en-GB" dirty="0">
                <a:latin typeface="Arial" charset="0"/>
              </a:rPr>
            </a:br>
            <a:r>
              <a:rPr lang="en-GB" dirty="0" smtClean="0">
                <a:latin typeface="Arial" charset="0"/>
              </a:rPr>
              <a:t>	Inorganic </a:t>
            </a:r>
            <a:r>
              <a:rPr lang="en-GB" dirty="0">
                <a:latin typeface="Arial" charset="0"/>
              </a:rPr>
              <a:t>and Organometallic Reaction Mechanisms, VCH,</a:t>
            </a:r>
            <a:br>
              <a:rPr lang="en-GB" dirty="0">
                <a:latin typeface="Arial" charset="0"/>
              </a:rPr>
            </a:br>
            <a:r>
              <a:rPr lang="en-GB" dirty="0" smtClean="0">
                <a:latin typeface="Arial" charset="0"/>
              </a:rPr>
              <a:t>	1997 </a:t>
            </a:r>
            <a:r>
              <a:rPr lang="en-GB" dirty="0">
                <a:latin typeface="Arial" charset="0"/>
              </a:rPr>
              <a:t>(Second Edition)</a:t>
            </a:r>
          </a:p>
          <a:p>
            <a:pPr marL="192088" indent="-192088" eaLnBrk="0" hangingPunct="0">
              <a:buFontTx/>
              <a:buChar char="•"/>
              <a:defRPr/>
            </a:pPr>
            <a:endParaRPr lang="en-GB" dirty="0">
              <a:latin typeface="Arial" charset="0"/>
            </a:endParaRPr>
          </a:p>
          <a:p>
            <a:pPr marL="192088" indent="-192088" eaLnBrk="0" hangingPunct="0">
              <a:defRPr/>
            </a:pPr>
            <a:endParaRPr lang="en-GB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36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2152302" y="1328869"/>
            <a:ext cx="5092760" cy="80056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8598" name="Rectangle 38"/>
          <p:cNvSpPr>
            <a:spLocks noChangeArrowheads="1"/>
          </p:cNvSpPr>
          <p:nvPr/>
        </p:nvSpPr>
        <p:spPr bwMode="auto">
          <a:xfrm>
            <a:off x="6619359" y="2978346"/>
            <a:ext cx="2283316" cy="2362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99CCFF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562" name="Text Box 2"/>
          <p:cNvSpPr txBox="1">
            <a:spLocks noChangeArrowheads="1"/>
          </p:cNvSpPr>
          <p:nvPr/>
        </p:nvSpPr>
        <p:spPr bwMode="auto">
          <a:xfrm>
            <a:off x="2109783" y="869507"/>
            <a:ext cx="528381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SG" sz="2000" b="1" dirty="0" smtClean="0"/>
              <a:t>Radical reactions Spin conservation rules</a:t>
            </a:r>
            <a:endParaRPr lang="en-SG" sz="2000" b="1" dirty="0"/>
          </a:p>
        </p:txBody>
      </p:sp>
      <p:sp>
        <p:nvSpPr>
          <p:cNvPr id="578563" name="Text Box 3"/>
          <p:cNvSpPr txBox="1">
            <a:spLocks noChangeArrowheads="1"/>
          </p:cNvSpPr>
          <p:nvPr/>
        </p:nvSpPr>
        <p:spPr bwMode="auto">
          <a:xfrm>
            <a:off x="2987824" y="1328869"/>
            <a:ext cx="32976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de-DE" sz="2000"/>
              <a:t>A  +  B			AB</a:t>
            </a:r>
          </a:p>
        </p:txBody>
      </p:sp>
      <p:sp>
        <p:nvSpPr>
          <p:cNvPr id="578566" name="Text Box 6"/>
          <p:cNvSpPr txBox="1">
            <a:spLocks noChangeArrowheads="1"/>
          </p:cNvSpPr>
          <p:nvPr/>
        </p:nvSpPr>
        <p:spPr bwMode="auto">
          <a:xfrm>
            <a:off x="2152302" y="2234276"/>
            <a:ext cx="5763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CA" b="1" dirty="0" smtClean="0"/>
              <a:t>Spin allowed</a:t>
            </a:r>
            <a:r>
              <a:rPr lang="en-CA" dirty="0" smtClean="0"/>
              <a:t>, if obeying the Wigner und </a:t>
            </a:r>
            <a:r>
              <a:rPr lang="en-CA" dirty="0" err="1" smtClean="0"/>
              <a:t>Witmer</a:t>
            </a:r>
            <a:r>
              <a:rPr lang="en-CA" dirty="0" smtClean="0"/>
              <a:t> rules:</a:t>
            </a:r>
            <a:endParaRPr lang="en-CA" dirty="0"/>
          </a:p>
        </p:txBody>
      </p:sp>
      <p:sp>
        <p:nvSpPr>
          <p:cNvPr id="578567" name="Text Box 7"/>
          <p:cNvSpPr txBox="1">
            <a:spLocks noChangeArrowheads="1"/>
          </p:cNvSpPr>
          <p:nvPr/>
        </p:nvSpPr>
        <p:spPr bwMode="auto">
          <a:xfrm>
            <a:off x="6203925" y="3647931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endParaRPr lang="de-DE" sz="2000"/>
          </a:p>
        </p:txBody>
      </p:sp>
      <p:sp>
        <p:nvSpPr>
          <p:cNvPr id="578568" name="Text Box 8"/>
          <p:cNvSpPr txBox="1">
            <a:spLocks noChangeArrowheads="1"/>
          </p:cNvSpPr>
          <p:nvPr/>
        </p:nvSpPr>
        <p:spPr bwMode="auto">
          <a:xfrm>
            <a:off x="6619359" y="3034231"/>
            <a:ext cx="20826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de-DE" dirty="0" err="1" smtClean="0"/>
              <a:t>unpaired</a:t>
            </a:r>
            <a:r>
              <a:rPr lang="de-DE" dirty="0" smtClean="0"/>
              <a:t> </a:t>
            </a:r>
            <a:r>
              <a:rPr lang="de-DE" dirty="0" err="1" smtClean="0"/>
              <a:t>electrons</a:t>
            </a:r>
            <a:endParaRPr lang="de-DE" dirty="0"/>
          </a:p>
        </p:txBody>
      </p:sp>
      <p:sp>
        <p:nvSpPr>
          <p:cNvPr id="578569" name="Text Box 9"/>
          <p:cNvSpPr txBox="1">
            <a:spLocks noChangeArrowheads="1"/>
          </p:cNvSpPr>
          <p:nvPr/>
        </p:nvSpPr>
        <p:spPr bwMode="auto">
          <a:xfrm>
            <a:off x="6677000" y="3408218"/>
            <a:ext cx="2145139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sz="1600" dirty="0" smtClean="0"/>
              <a:t>S = Singulett	0</a:t>
            </a:r>
          </a:p>
          <a:p>
            <a:r>
              <a:rPr lang="en-GB" sz="1600" dirty="0" smtClean="0"/>
              <a:t>D = Doublet	1</a:t>
            </a:r>
          </a:p>
          <a:p>
            <a:r>
              <a:rPr lang="en-GB" sz="1600" dirty="0" smtClean="0"/>
              <a:t>T = Triplet		2</a:t>
            </a:r>
          </a:p>
          <a:p>
            <a:r>
              <a:rPr lang="en-GB" sz="1600" dirty="0" smtClean="0"/>
              <a:t>Q = Quartet	3</a:t>
            </a:r>
          </a:p>
          <a:p>
            <a:r>
              <a:rPr lang="en-GB" sz="1600" dirty="0" smtClean="0"/>
              <a:t>Qi = Quintet	4</a:t>
            </a:r>
          </a:p>
          <a:p>
            <a:r>
              <a:rPr lang="en-GB" sz="1600" dirty="0" err="1" smtClean="0"/>
              <a:t>Sx</a:t>
            </a:r>
            <a:r>
              <a:rPr lang="en-GB" sz="1600" dirty="0" smtClean="0"/>
              <a:t> = Sextet	5</a:t>
            </a:r>
          </a:p>
          <a:p>
            <a:r>
              <a:rPr lang="en-GB" sz="1600" dirty="0" err="1" smtClean="0"/>
              <a:t>Sp</a:t>
            </a:r>
            <a:r>
              <a:rPr lang="en-GB" sz="1600" dirty="0" smtClean="0"/>
              <a:t> = Septet	6</a:t>
            </a:r>
            <a:endParaRPr lang="en-GB" sz="1600" dirty="0"/>
          </a:p>
        </p:txBody>
      </p:sp>
      <p:sp>
        <p:nvSpPr>
          <p:cNvPr id="578571" name="Text Box 11"/>
          <p:cNvSpPr txBox="1">
            <a:spLocks noChangeArrowheads="1"/>
          </p:cNvSpPr>
          <p:nvPr/>
        </p:nvSpPr>
        <p:spPr bwMode="auto">
          <a:xfrm>
            <a:off x="669925" y="283051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endParaRPr lang="en-GB" sz="2000"/>
          </a:p>
        </p:txBody>
      </p:sp>
      <p:sp>
        <p:nvSpPr>
          <p:cNvPr id="578572" name="Text Box 12"/>
          <p:cNvSpPr txBox="1">
            <a:spLocks noChangeArrowheads="1"/>
          </p:cNvSpPr>
          <p:nvPr/>
        </p:nvSpPr>
        <p:spPr bwMode="auto">
          <a:xfrm>
            <a:off x="533400" y="2743200"/>
            <a:ext cx="6400800" cy="385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>
            <a:spAutoFit/>
          </a:bodyPr>
          <a:lstStyle/>
          <a:p>
            <a:pPr>
              <a:spcAft>
                <a:spcPct val="50000"/>
              </a:spcAft>
              <a:tabLst>
                <a:tab pos="2001838" algn="l"/>
              </a:tabLst>
            </a:pPr>
            <a:r>
              <a:rPr lang="de-CH" sz="1700" b="1" dirty="0"/>
              <a:t>S</a:t>
            </a:r>
            <a:r>
              <a:rPr lang="de-CH" sz="1700" b="1" baseline="-25000" dirty="0"/>
              <a:t>A</a:t>
            </a:r>
            <a:r>
              <a:rPr lang="de-CH" sz="1700" b="1" dirty="0"/>
              <a:t> + S</a:t>
            </a:r>
            <a:r>
              <a:rPr lang="de-CH" sz="1700" b="1" baseline="-25000" dirty="0"/>
              <a:t>B</a:t>
            </a:r>
            <a:r>
              <a:rPr lang="de-CH" sz="1700" b="1" dirty="0"/>
              <a:t>	S</a:t>
            </a:r>
            <a:r>
              <a:rPr lang="de-CH" sz="1700" b="1" baseline="-25000" dirty="0"/>
              <a:t>AB</a:t>
            </a:r>
          </a:p>
          <a:p>
            <a:pPr>
              <a:spcAft>
                <a:spcPct val="50000"/>
              </a:spcAft>
              <a:tabLst>
                <a:tab pos="2001838" algn="l"/>
              </a:tabLst>
            </a:pPr>
            <a:r>
              <a:rPr lang="de-CH" sz="1700" b="1" dirty="0"/>
              <a:t>S</a:t>
            </a:r>
            <a:r>
              <a:rPr lang="de-CH" sz="1700" b="1" baseline="-25000" dirty="0"/>
              <a:t>A</a:t>
            </a:r>
            <a:r>
              <a:rPr lang="de-CH" sz="1700" b="1" dirty="0"/>
              <a:t> + D</a:t>
            </a:r>
            <a:r>
              <a:rPr lang="de-CH" sz="1700" b="1" baseline="-25000" dirty="0"/>
              <a:t>B</a:t>
            </a:r>
            <a:r>
              <a:rPr lang="de-CH" sz="1700" b="1" dirty="0"/>
              <a:t>	D</a:t>
            </a:r>
            <a:r>
              <a:rPr lang="de-CH" sz="1700" b="1" baseline="-25000" dirty="0"/>
              <a:t>AB</a:t>
            </a:r>
          </a:p>
          <a:p>
            <a:pPr>
              <a:spcAft>
                <a:spcPct val="50000"/>
              </a:spcAft>
              <a:tabLst>
                <a:tab pos="2001838" algn="l"/>
              </a:tabLst>
            </a:pPr>
            <a:r>
              <a:rPr lang="de-CH" sz="1700" b="1" dirty="0"/>
              <a:t>S</a:t>
            </a:r>
            <a:r>
              <a:rPr lang="de-CH" sz="1700" b="1" baseline="-25000" dirty="0"/>
              <a:t>A</a:t>
            </a:r>
            <a:r>
              <a:rPr lang="de-CH" sz="1700" b="1" dirty="0"/>
              <a:t> + T</a:t>
            </a:r>
            <a:r>
              <a:rPr lang="de-CH" sz="1700" b="1" baseline="-25000" dirty="0"/>
              <a:t>B</a:t>
            </a:r>
            <a:r>
              <a:rPr lang="de-CH" sz="1700" b="1" dirty="0"/>
              <a:t>	T</a:t>
            </a:r>
            <a:r>
              <a:rPr lang="de-CH" sz="1700" b="1" baseline="-25000" dirty="0"/>
              <a:t>AB</a:t>
            </a:r>
          </a:p>
          <a:p>
            <a:pPr>
              <a:spcAft>
                <a:spcPct val="50000"/>
              </a:spcAft>
              <a:tabLst>
                <a:tab pos="2001838" algn="l"/>
              </a:tabLst>
            </a:pPr>
            <a:r>
              <a:rPr lang="de-CH" sz="1700" b="1" dirty="0"/>
              <a:t>S</a:t>
            </a:r>
            <a:r>
              <a:rPr lang="de-CH" sz="1700" b="1" baseline="-25000" dirty="0"/>
              <a:t>A</a:t>
            </a:r>
            <a:r>
              <a:rPr lang="de-CH" sz="1700" b="1" dirty="0"/>
              <a:t> + Q</a:t>
            </a:r>
            <a:r>
              <a:rPr lang="de-CH" sz="1700" b="1" baseline="-25000" dirty="0"/>
              <a:t>B</a:t>
            </a:r>
            <a:r>
              <a:rPr lang="de-CH" sz="1700" b="1" dirty="0"/>
              <a:t>	Q</a:t>
            </a:r>
            <a:r>
              <a:rPr lang="de-CH" sz="1700" b="1" baseline="-25000" dirty="0"/>
              <a:t>AB</a:t>
            </a:r>
          </a:p>
          <a:p>
            <a:pPr>
              <a:spcAft>
                <a:spcPct val="50000"/>
              </a:spcAft>
              <a:tabLst>
                <a:tab pos="2001838" algn="l"/>
              </a:tabLst>
            </a:pPr>
            <a:r>
              <a:rPr lang="de-CH" sz="1700" b="1" dirty="0"/>
              <a:t>D</a:t>
            </a:r>
            <a:r>
              <a:rPr lang="de-CH" sz="1700" b="1" baseline="-25000" dirty="0"/>
              <a:t>A</a:t>
            </a:r>
            <a:r>
              <a:rPr lang="de-CH" sz="1700" b="1" dirty="0"/>
              <a:t> + D</a:t>
            </a:r>
            <a:r>
              <a:rPr lang="de-CH" sz="1700" b="1" baseline="-25000" dirty="0"/>
              <a:t>B</a:t>
            </a:r>
            <a:r>
              <a:rPr lang="de-CH" sz="1700" b="1" dirty="0"/>
              <a:t>	S</a:t>
            </a:r>
            <a:r>
              <a:rPr lang="de-CH" sz="1700" b="1" baseline="-25000" dirty="0"/>
              <a:t>AB  </a:t>
            </a:r>
            <a:r>
              <a:rPr lang="de-CH" sz="1700" b="1" dirty="0"/>
              <a:t>oder </a:t>
            </a:r>
            <a:r>
              <a:rPr lang="de-CH" sz="1700" b="1" baseline="-25000" dirty="0"/>
              <a:t> </a:t>
            </a:r>
            <a:r>
              <a:rPr lang="de-CH" sz="1700" b="1" dirty="0"/>
              <a:t>T</a:t>
            </a:r>
            <a:r>
              <a:rPr lang="de-CH" sz="1700" b="1" baseline="-25000" dirty="0"/>
              <a:t>AB</a:t>
            </a:r>
          </a:p>
          <a:p>
            <a:pPr>
              <a:spcAft>
                <a:spcPct val="50000"/>
              </a:spcAft>
              <a:tabLst>
                <a:tab pos="2001838" algn="l"/>
              </a:tabLst>
            </a:pPr>
            <a:r>
              <a:rPr lang="de-CH" sz="1700" b="1" dirty="0"/>
              <a:t>D</a:t>
            </a:r>
            <a:r>
              <a:rPr lang="de-CH" sz="1700" b="1" baseline="-25000" dirty="0"/>
              <a:t>A</a:t>
            </a:r>
            <a:r>
              <a:rPr lang="de-CH" sz="1700" b="1" dirty="0"/>
              <a:t> + T</a:t>
            </a:r>
            <a:r>
              <a:rPr lang="de-CH" sz="1700" b="1" baseline="-25000" dirty="0"/>
              <a:t>B</a:t>
            </a:r>
            <a:r>
              <a:rPr lang="de-CH" sz="1700" b="1" dirty="0"/>
              <a:t>	D</a:t>
            </a:r>
            <a:r>
              <a:rPr lang="de-CH" sz="1700" b="1" baseline="-25000" dirty="0"/>
              <a:t>AB  </a:t>
            </a:r>
            <a:r>
              <a:rPr lang="de-CH" sz="1700" b="1" dirty="0"/>
              <a:t>oder</a:t>
            </a:r>
            <a:r>
              <a:rPr lang="de-CH" sz="1700" b="1" baseline="-25000" dirty="0"/>
              <a:t>  </a:t>
            </a:r>
            <a:r>
              <a:rPr lang="de-CH" sz="1700" b="1" dirty="0"/>
              <a:t>Q</a:t>
            </a:r>
            <a:r>
              <a:rPr lang="de-CH" sz="1700" b="1" baseline="-25000" dirty="0"/>
              <a:t>AB</a:t>
            </a:r>
          </a:p>
          <a:p>
            <a:pPr>
              <a:spcAft>
                <a:spcPct val="50000"/>
              </a:spcAft>
              <a:tabLst>
                <a:tab pos="2001838" algn="l"/>
              </a:tabLst>
            </a:pPr>
            <a:r>
              <a:rPr lang="de-CH" sz="1700" b="1" dirty="0"/>
              <a:t>D</a:t>
            </a:r>
            <a:r>
              <a:rPr lang="de-CH" sz="1700" b="1" baseline="-25000" dirty="0"/>
              <a:t>A</a:t>
            </a:r>
            <a:r>
              <a:rPr lang="de-CH" sz="1700" b="1" dirty="0"/>
              <a:t> + Q</a:t>
            </a:r>
            <a:r>
              <a:rPr lang="de-CH" sz="1700" b="1" baseline="-25000" dirty="0"/>
              <a:t>B</a:t>
            </a:r>
            <a:r>
              <a:rPr lang="de-CH" sz="1700" b="1" dirty="0"/>
              <a:t>	T</a:t>
            </a:r>
            <a:r>
              <a:rPr lang="de-CH" sz="1700" b="1" baseline="-25000" dirty="0"/>
              <a:t>AB  </a:t>
            </a:r>
            <a:r>
              <a:rPr lang="de-CH" sz="1700" b="1" dirty="0"/>
              <a:t>oder</a:t>
            </a:r>
            <a:r>
              <a:rPr lang="de-CH" sz="1700" b="1" baseline="-25000" dirty="0"/>
              <a:t>  </a:t>
            </a:r>
            <a:r>
              <a:rPr lang="de-CH" sz="1700" b="1" dirty="0" err="1"/>
              <a:t>Qi</a:t>
            </a:r>
            <a:r>
              <a:rPr lang="de-CH" sz="1700" b="1" baseline="-25000" dirty="0" err="1"/>
              <a:t>AB</a:t>
            </a:r>
            <a:endParaRPr lang="de-CH" sz="1700" b="1" dirty="0"/>
          </a:p>
          <a:p>
            <a:pPr>
              <a:spcAft>
                <a:spcPct val="50000"/>
              </a:spcAft>
              <a:tabLst>
                <a:tab pos="2001838" algn="l"/>
              </a:tabLst>
            </a:pPr>
            <a:r>
              <a:rPr lang="de-CH" sz="1700" b="1" dirty="0"/>
              <a:t>T</a:t>
            </a:r>
            <a:r>
              <a:rPr lang="de-CH" sz="1700" b="1" baseline="-25000" dirty="0"/>
              <a:t>A</a:t>
            </a:r>
            <a:r>
              <a:rPr lang="de-CH" sz="1700" b="1" dirty="0"/>
              <a:t> + T</a:t>
            </a:r>
            <a:r>
              <a:rPr lang="de-CH" sz="1700" b="1" baseline="-25000" dirty="0"/>
              <a:t>B</a:t>
            </a:r>
            <a:r>
              <a:rPr lang="de-CH" sz="1700" b="1" dirty="0"/>
              <a:t>	S</a:t>
            </a:r>
            <a:r>
              <a:rPr lang="de-CH" sz="1700" b="1" baseline="-25000" dirty="0"/>
              <a:t>AB  </a:t>
            </a:r>
            <a:r>
              <a:rPr lang="de-CH" sz="1700" b="1" dirty="0"/>
              <a:t>oder </a:t>
            </a:r>
            <a:r>
              <a:rPr lang="de-CH" sz="1700" b="1" baseline="-25000" dirty="0"/>
              <a:t> </a:t>
            </a:r>
            <a:r>
              <a:rPr lang="de-CH" sz="1700" b="1" dirty="0"/>
              <a:t>T</a:t>
            </a:r>
            <a:r>
              <a:rPr lang="de-CH" sz="1700" b="1" baseline="-25000" dirty="0"/>
              <a:t>AB</a:t>
            </a:r>
            <a:r>
              <a:rPr lang="de-CH" sz="1700" b="1" dirty="0"/>
              <a:t> oder</a:t>
            </a:r>
            <a:r>
              <a:rPr lang="de-CH" sz="1700" b="1" baseline="-25000" dirty="0"/>
              <a:t>  </a:t>
            </a:r>
            <a:r>
              <a:rPr lang="de-CH" sz="1700" b="1" dirty="0" err="1"/>
              <a:t>Qi</a:t>
            </a:r>
            <a:r>
              <a:rPr lang="de-CH" sz="1700" b="1" baseline="-25000" dirty="0" err="1"/>
              <a:t>AB</a:t>
            </a:r>
            <a:endParaRPr lang="de-CH" sz="1700" b="1" baseline="-25000" dirty="0"/>
          </a:p>
          <a:p>
            <a:pPr>
              <a:spcAft>
                <a:spcPct val="50000"/>
              </a:spcAft>
              <a:tabLst>
                <a:tab pos="2001838" algn="l"/>
              </a:tabLst>
            </a:pPr>
            <a:r>
              <a:rPr lang="de-CH" sz="1700" b="1" dirty="0"/>
              <a:t>T</a:t>
            </a:r>
            <a:r>
              <a:rPr lang="de-CH" sz="1700" b="1" baseline="-25000" dirty="0"/>
              <a:t>A</a:t>
            </a:r>
            <a:r>
              <a:rPr lang="de-CH" sz="1700" b="1" dirty="0"/>
              <a:t> + Q</a:t>
            </a:r>
            <a:r>
              <a:rPr lang="de-CH" sz="1700" b="1" baseline="-25000" dirty="0"/>
              <a:t>B</a:t>
            </a:r>
            <a:r>
              <a:rPr lang="de-CH" sz="1700" b="1" dirty="0"/>
              <a:t>	D</a:t>
            </a:r>
            <a:r>
              <a:rPr lang="de-CH" sz="1700" b="1" baseline="-25000" dirty="0"/>
              <a:t>AB  </a:t>
            </a:r>
            <a:r>
              <a:rPr lang="de-CH" sz="1700" b="1" dirty="0"/>
              <a:t>oder </a:t>
            </a:r>
            <a:r>
              <a:rPr lang="de-CH" sz="1700" b="1" baseline="-25000" dirty="0"/>
              <a:t> </a:t>
            </a:r>
            <a:r>
              <a:rPr lang="de-CH" sz="1700" b="1" dirty="0"/>
              <a:t>Q</a:t>
            </a:r>
            <a:r>
              <a:rPr lang="de-CH" sz="1700" b="1" baseline="-25000" dirty="0"/>
              <a:t>AB</a:t>
            </a:r>
            <a:r>
              <a:rPr lang="de-CH" sz="1700" b="1" dirty="0"/>
              <a:t> oder</a:t>
            </a:r>
            <a:r>
              <a:rPr lang="de-CH" sz="1700" b="1" baseline="-25000" dirty="0"/>
              <a:t>  </a:t>
            </a:r>
            <a:r>
              <a:rPr lang="de-CH" sz="1700" b="1" dirty="0" err="1"/>
              <a:t>Sx</a:t>
            </a:r>
            <a:r>
              <a:rPr lang="de-CH" sz="1700" b="1" baseline="-25000" dirty="0" err="1"/>
              <a:t>AB</a:t>
            </a:r>
            <a:endParaRPr lang="de-CH" sz="1700" b="1" baseline="-25000" dirty="0"/>
          </a:p>
          <a:p>
            <a:pPr>
              <a:spcAft>
                <a:spcPct val="50000"/>
              </a:spcAft>
              <a:tabLst>
                <a:tab pos="2001838" algn="l"/>
              </a:tabLst>
            </a:pPr>
            <a:r>
              <a:rPr lang="de-CH" sz="1700" b="1" dirty="0"/>
              <a:t>Q</a:t>
            </a:r>
            <a:r>
              <a:rPr lang="de-CH" sz="1700" b="1" baseline="-25000" dirty="0"/>
              <a:t>A</a:t>
            </a:r>
            <a:r>
              <a:rPr lang="de-CH" sz="1700" b="1" dirty="0"/>
              <a:t> + Q</a:t>
            </a:r>
            <a:r>
              <a:rPr lang="de-CH" sz="1700" b="1" baseline="-25000" dirty="0"/>
              <a:t>B</a:t>
            </a:r>
            <a:r>
              <a:rPr lang="de-CH" sz="1700" b="1" dirty="0"/>
              <a:t>	S</a:t>
            </a:r>
            <a:r>
              <a:rPr lang="de-CH" sz="1700" b="1" baseline="-25000" dirty="0"/>
              <a:t>AB  </a:t>
            </a:r>
            <a:r>
              <a:rPr lang="de-CH" sz="1700" b="1" dirty="0"/>
              <a:t>oder </a:t>
            </a:r>
            <a:r>
              <a:rPr lang="de-CH" sz="1700" b="1" baseline="-25000" dirty="0"/>
              <a:t> </a:t>
            </a:r>
            <a:r>
              <a:rPr lang="de-CH" sz="1700" b="1" dirty="0"/>
              <a:t>T</a:t>
            </a:r>
            <a:r>
              <a:rPr lang="de-CH" sz="1700" b="1" baseline="-25000" dirty="0"/>
              <a:t>AB</a:t>
            </a:r>
            <a:r>
              <a:rPr lang="de-CH" sz="1700" b="1" dirty="0"/>
              <a:t> oder</a:t>
            </a:r>
            <a:r>
              <a:rPr lang="de-CH" sz="1700" b="1" baseline="-25000" dirty="0"/>
              <a:t>  </a:t>
            </a:r>
            <a:r>
              <a:rPr lang="de-CH" sz="1700" b="1" dirty="0" err="1"/>
              <a:t>Qi</a:t>
            </a:r>
            <a:r>
              <a:rPr lang="de-CH" sz="1700" b="1" baseline="-25000" dirty="0" err="1"/>
              <a:t>AB</a:t>
            </a:r>
            <a:r>
              <a:rPr lang="de-CH" sz="1700" b="1" dirty="0"/>
              <a:t> oder</a:t>
            </a:r>
            <a:r>
              <a:rPr lang="de-CH" sz="1700" b="1" baseline="-25000" dirty="0"/>
              <a:t>  </a:t>
            </a:r>
            <a:r>
              <a:rPr lang="de-CH" sz="1700" b="1" dirty="0" err="1"/>
              <a:t>Sp</a:t>
            </a:r>
            <a:r>
              <a:rPr lang="de-CH" sz="1700" b="1" baseline="-25000" dirty="0" err="1"/>
              <a:t>AB</a:t>
            </a:r>
            <a:endParaRPr lang="en-GB" sz="1700" b="1" baseline="-25000" dirty="0"/>
          </a:p>
        </p:txBody>
      </p:sp>
      <p:sp>
        <p:nvSpPr>
          <p:cNvPr id="578573" name="Line 13"/>
          <p:cNvSpPr>
            <a:spLocks noChangeShapeType="1"/>
          </p:cNvSpPr>
          <p:nvPr/>
        </p:nvSpPr>
        <p:spPr bwMode="auto">
          <a:xfrm>
            <a:off x="1600200" y="2895600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574" name="Line 14"/>
          <p:cNvSpPr>
            <a:spLocks noChangeShapeType="1"/>
          </p:cNvSpPr>
          <p:nvPr/>
        </p:nvSpPr>
        <p:spPr bwMode="auto">
          <a:xfrm>
            <a:off x="1475656" y="2971800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lg" len="lg"/>
            <a:tailEnd type="non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575" name="Line 15"/>
          <p:cNvSpPr>
            <a:spLocks noChangeShapeType="1"/>
          </p:cNvSpPr>
          <p:nvPr/>
        </p:nvSpPr>
        <p:spPr bwMode="auto">
          <a:xfrm>
            <a:off x="1600200" y="3276600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576" name="Line 16"/>
          <p:cNvSpPr>
            <a:spLocks noChangeShapeType="1"/>
          </p:cNvSpPr>
          <p:nvPr/>
        </p:nvSpPr>
        <p:spPr bwMode="auto">
          <a:xfrm>
            <a:off x="1475656" y="3352800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lg" len="lg"/>
            <a:tailEnd type="non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577" name="Line 17"/>
          <p:cNvSpPr>
            <a:spLocks noChangeShapeType="1"/>
          </p:cNvSpPr>
          <p:nvPr/>
        </p:nvSpPr>
        <p:spPr bwMode="auto">
          <a:xfrm>
            <a:off x="1600200" y="3657600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578" name="Line 18"/>
          <p:cNvSpPr>
            <a:spLocks noChangeShapeType="1"/>
          </p:cNvSpPr>
          <p:nvPr/>
        </p:nvSpPr>
        <p:spPr bwMode="auto">
          <a:xfrm>
            <a:off x="1475656" y="3733800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lg" len="lg"/>
            <a:tailEnd type="non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579" name="Line 19"/>
          <p:cNvSpPr>
            <a:spLocks noChangeShapeType="1"/>
          </p:cNvSpPr>
          <p:nvPr/>
        </p:nvSpPr>
        <p:spPr bwMode="auto">
          <a:xfrm>
            <a:off x="1600200" y="4038600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580" name="Line 20"/>
          <p:cNvSpPr>
            <a:spLocks noChangeShapeType="1"/>
          </p:cNvSpPr>
          <p:nvPr/>
        </p:nvSpPr>
        <p:spPr bwMode="auto">
          <a:xfrm>
            <a:off x="1475656" y="4114800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lg" len="lg"/>
            <a:tailEnd type="non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581" name="Line 21"/>
          <p:cNvSpPr>
            <a:spLocks noChangeShapeType="1"/>
          </p:cNvSpPr>
          <p:nvPr/>
        </p:nvSpPr>
        <p:spPr bwMode="auto">
          <a:xfrm>
            <a:off x="1600200" y="4419600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582" name="Line 22"/>
          <p:cNvSpPr>
            <a:spLocks noChangeShapeType="1"/>
          </p:cNvSpPr>
          <p:nvPr/>
        </p:nvSpPr>
        <p:spPr bwMode="auto">
          <a:xfrm>
            <a:off x="1475656" y="4495800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lg" len="lg"/>
            <a:tailEnd type="non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583" name="Line 23"/>
          <p:cNvSpPr>
            <a:spLocks noChangeShapeType="1"/>
          </p:cNvSpPr>
          <p:nvPr/>
        </p:nvSpPr>
        <p:spPr bwMode="auto">
          <a:xfrm>
            <a:off x="1600200" y="4876800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584" name="Line 24"/>
          <p:cNvSpPr>
            <a:spLocks noChangeShapeType="1"/>
          </p:cNvSpPr>
          <p:nvPr/>
        </p:nvSpPr>
        <p:spPr bwMode="auto">
          <a:xfrm>
            <a:off x="1475656" y="4953000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lg" len="lg"/>
            <a:tailEnd type="non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585" name="Line 25"/>
          <p:cNvSpPr>
            <a:spLocks noChangeShapeType="1"/>
          </p:cNvSpPr>
          <p:nvPr/>
        </p:nvSpPr>
        <p:spPr bwMode="auto">
          <a:xfrm>
            <a:off x="1600200" y="5257800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586" name="Line 26"/>
          <p:cNvSpPr>
            <a:spLocks noChangeShapeType="1"/>
          </p:cNvSpPr>
          <p:nvPr/>
        </p:nvSpPr>
        <p:spPr bwMode="auto">
          <a:xfrm>
            <a:off x="1475656" y="5334000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lg" len="lg"/>
            <a:tailEnd type="non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587" name="Line 27"/>
          <p:cNvSpPr>
            <a:spLocks noChangeShapeType="1"/>
          </p:cNvSpPr>
          <p:nvPr/>
        </p:nvSpPr>
        <p:spPr bwMode="auto">
          <a:xfrm>
            <a:off x="1600200" y="5638800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588" name="Line 28"/>
          <p:cNvSpPr>
            <a:spLocks noChangeShapeType="1"/>
          </p:cNvSpPr>
          <p:nvPr/>
        </p:nvSpPr>
        <p:spPr bwMode="auto">
          <a:xfrm>
            <a:off x="1475656" y="5715000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lg" len="lg"/>
            <a:tailEnd type="non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589" name="Line 29"/>
          <p:cNvSpPr>
            <a:spLocks noChangeShapeType="1"/>
          </p:cNvSpPr>
          <p:nvPr/>
        </p:nvSpPr>
        <p:spPr bwMode="auto">
          <a:xfrm>
            <a:off x="1600200" y="6019800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590" name="Line 30"/>
          <p:cNvSpPr>
            <a:spLocks noChangeShapeType="1"/>
          </p:cNvSpPr>
          <p:nvPr/>
        </p:nvSpPr>
        <p:spPr bwMode="auto">
          <a:xfrm>
            <a:off x="1475656" y="6096000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lg" len="lg"/>
            <a:tailEnd type="non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591" name="Line 31"/>
          <p:cNvSpPr>
            <a:spLocks noChangeShapeType="1"/>
          </p:cNvSpPr>
          <p:nvPr/>
        </p:nvSpPr>
        <p:spPr bwMode="auto">
          <a:xfrm>
            <a:off x="1600200" y="6400800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592" name="Line 32"/>
          <p:cNvSpPr>
            <a:spLocks noChangeShapeType="1"/>
          </p:cNvSpPr>
          <p:nvPr/>
        </p:nvSpPr>
        <p:spPr bwMode="auto">
          <a:xfrm>
            <a:off x="1475656" y="6477000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lg" len="lg"/>
            <a:tailEnd type="non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595" name="Line 35"/>
          <p:cNvSpPr>
            <a:spLocks noChangeShapeType="1"/>
          </p:cNvSpPr>
          <p:nvPr/>
        </p:nvSpPr>
        <p:spPr bwMode="auto">
          <a:xfrm>
            <a:off x="4435624" y="1481269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US" sz="2000"/>
          </a:p>
        </p:txBody>
      </p:sp>
      <p:sp>
        <p:nvSpPr>
          <p:cNvPr id="578596" name="Line 36"/>
          <p:cNvSpPr>
            <a:spLocks noChangeShapeType="1"/>
          </p:cNvSpPr>
          <p:nvPr/>
        </p:nvSpPr>
        <p:spPr bwMode="auto">
          <a:xfrm flipH="1">
            <a:off x="4435624" y="1557469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US" sz="2000"/>
          </a:p>
        </p:txBody>
      </p:sp>
      <p:sp>
        <p:nvSpPr>
          <p:cNvPr id="578597" name="Rectangle 37"/>
          <p:cNvSpPr>
            <a:spLocks noChangeArrowheads="1"/>
          </p:cNvSpPr>
          <p:nvPr/>
        </p:nvSpPr>
        <p:spPr bwMode="auto">
          <a:xfrm>
            <a:off x="2142383" y="1760105"/>
            <a:ext cx="51026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CA" dirty="0" smtClean="0"/>
              <a:t>AB = product, intermediate or activated complex</a:t>
            </a:r>
            <a:endParaRPr lang="en-CA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fld id="{29CAB195-29CA-45D3-877D-432BCAB5BD3A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r>
              <a:rPr lang="en-GB" dirty="0" smtClean="0"/>
              <a:t>CHE323-FS18-FS18-</a:t>
            </a:r>
            <a:fld id="{DD9BD234-66BA-4F43-B263-3B51E3B340B9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38" name="Titel 1"/>
          <p:cNvSpPr>
            <a:spLocks noGrp="1"/>
          </p:cNvSpPr>
          <p:nvPr>
            <p:ph type="title"/>
          </p:nvPr>
        </p:nvSpPr>
        <p:spPr>
          <a:xfrm>
            <a:off x="0" y="269526"/>
            <a:ext cx="9036496" cy="360040"/>
          </a:xfr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r>
              <a:rPr lang="en-SG" dirty="0" smtClean="0"/>
              <a:t>Mechanism and Structure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28001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2123728" y="1063344"/>
            <a:ext cx="477566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ZA" b="1" dirty="0" smtClean="0"/>
              <a:t>Spin Multiplicity Matrix</a:t>
            </a:r>
            <a:r>
              <a:rPr lang="en-ZA" dirty="0" smtClean="0"/>
              <a:t> for radical reactions</a:t>
            </a:r>
            <a:endParaRPr lang="en-ZA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/>
          </p:nvPr>
        </p:nvGraphicFramePr>
        <p:xfrm>
          <a:off x="1270345" y="1772816"/>
          <a:ext cx="6768753" cy="2808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6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97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18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418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18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18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4187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4187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50564">
                <a:tc>
                  <a:txBody>
                    <a:bodyPr/>
                    <a:lstStyle/>
                    <a:p>
                      <a:r>
                        <a:rPr lang="de-CH" sz="16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de-CH" sz="1600" b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de-CH" sz="1600" b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de-CH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de-CH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de-CH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564">
                <a:tc>
                  <a:txBody>
                    <a:bodyPr/>
                    <a:lstStyle/>
                    <a:p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564"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0564"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3,5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4,6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5,7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6,8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7,9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0564"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1,3,5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2,4,6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3,5,7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4,6,8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5,7,9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6,8,10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5490"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1,3,5,7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2,4,6,8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3,5,7,9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4,6,8,10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5,7,9,11</a:t>
                      </a:r>
                      <a:endParaRPr lang="de-CH" sz="14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2987824" y="4725144"/>
            <a:ext cx="326038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NZ" dirty="0" smtClean="0"/>
              <a:t>Multiplicities M</a:t>
            </a:r>
            <a:r>
              <a:rPr lang="en-NZ" baseline="-25000" dirty="0" smtClean="0"/>
              <a:t>A</a:t>
            </a:r>
            <a:r>
              <a:rPr lang="en-NZ" dirty="0" smtClean="0"/>
              <a:t> und M</a:t>
            </a:r>
            <a:r>
              <a:rPr lang="en-NZ" baseline="-25000" dirty="0" smtClean="0"/>
              <a:t>B</a:t>
            </a:r>
            <a:r>
              <a:rPr lang="en-NZ" dirty="0" smtClean="0"/>
              <a:t>: 2S+1</a:t>
            </a:r>
            <a:endParaRPr lang="en-NZ" dirty="0"/>
          </a:p>
        </p:txBody>
      </p:sp>
      <p:sp>
        <p:nvSpPr>
          <p:cNvPr id="8" name="Textfeld 7"/>
          <p:cNvSpPr txBox="1"/>
          <p:nvPr/>
        </p:nvSpPr>
        <p:spPr>
          <a:xfrm>
            <a:off x="3696652" y="5129228"/>
            <a:ext cx="168943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NZ" dirty="0" smtClean="0"/>
              <a:t>here M</a:t>
            </a:r>
            <a:r>
              <a:rPr lang="en-NZ" baseline="-25000" dirty="0" smtClean="0"/>
              <a:t>A</a:t>
            </a:r>
            <a:r>
              <a:rPr lang="en-NZ" dirty="0" smtClean="0"/>
              <a:t> &gt;= M</a:t>
            </a:r>
            <a:r>
              <a:rPr lang="en-NZ" baseline="-25000" dirty="0" smtClean="0"/>
              <a:t>B</a:t>
            </a:r>
            <a:endParaRPr lang="en-NZ" dirty="0"/>
          </a:p>
        </p:txBody>
      </p:sp>
      <p:sp>
        <p:nvSpPr>
          <p:cNvPr id="9" name="Textfeld 8"/>
          <p:cNvSpPr txBox="1"/>
          <p:nvPr/>
        </p:nvSpPr>
        <p:spPr>
          <a:xfrm>
            <a:off x="1616679" y="5533312"/>
            <a:ext cx="665669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NZ" b="1" dirty="0" smtClean="0"/>
              <a:t>Maximum multiplicities</a:t>
            </a:r>
            <a:r>
              <a:rPr lang="en-NZ" dirty="0" smtClean="0"/>
              <a:t> for reactions M</a:t>
            </a:r>
            <a:r>
              <a:rPr lang="en-NZ" baseline="-25000" dirty="0" smtClean="0"/>
              <a:t>A</a:t>
            </a:r>
            <a:r>
              <a:rPr lang="en-NZ" dirty="0" smtClean="0"/>
              <a:t> und M</a:t>
            </a:r>
            <a:r>
              <a:rPr lang="en-NZ" baseline="-25000" dirty="0" smtClean="0"/>
              <a:t>B</a:t>
            </a:r>
            <a:r>
              <a:rPr lang="en-NZ" dirty="0" smtClean="0"/>
              <a:t> = M</a:t>
            </a:r>
            <a:r>
              <a:rPr lang="en-NZ" baseline="-25000" dirty="0" smtClean="0"/>
              <a:t>A</a:t>
            </a:r>
            <a:r>
              <a:rPr lang="en-NZ" dirty="0" smtClean="0"/>
              <a:t> + M</a:t>
            </a:r>
            <a:r>
              <a:rPr lang="en-NZ" baseline="-25000" dirty="0" smtClean="0"/>
              <a:t>B</a:t>
            </a:r>
            <a:r>
              <a:rPr lang="en-NZ" dirty="0" smtClean="0"/>
              <a:t> - 1</a:t>
            </a:r>
            <a:endParaRPr lang="en-NZ" dirty="0"/>
          </a:p>
        </p:txBody>
      </p:sp>
      <p:sp>
        <p:nvSpPr>
          <p:cNvPr id="10" name="Textfeld 9"/>
          <p:cNvSpPr txBox="1"/>
          <p:nvPr/>
        </p:nvSpPr>
        <p:spPr>
          <a:xfrm>
            <a:off x="1663691" y="6095629"/>
            <a:ext cx="660539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NZ" b="1" dirty="0" smtClean="0"/>
              <a:t>Minimum multiplicities</a:t>
            </a:r>
            <a:r>
              <a:rPr lang="en-NZ" dirty="0" smtClean="0"/>
              <a:t> </a:t>
            </a:r>
            <a:r>
              <a:rPr lang="en-NZ" dirty="0"/>
              <a:t>for reactions </a:t>
            </a:r>
            <a:r>
              <a:rPr lang="en-NZ" dirty="0" smtClean="0"/>
              <a:t>M</a:t>
            </a:r>
            <a:r>
              <a:rPr lang="en-NZ" baseline="-25000" dirty="0" smtClean="0"/>
              <a:t>A</a:t>
            </a:r>
            <a:r>
              <a:rPr lang="en-NZ" dirty="0" smtClean="0"/>
              <a:t> und M</a:t>
            </a:r>
            <a:r>
              <a:rPr lang="en-NZ" baseline="-25000" dirty="0" smtClean="0"/>
              <a:t>B</a:t>
            </a:r>
            <a:r>
              <a:rPr lang="en-NZ" dirty="0" smtClean="0"/>
              <a:t> = M</a:t>
            </a:r>
            <a:r>
              <a:rPr lang="en-NZ" baseline="-25000" dirty="0" smtClean="0"/>
              <a:t>A</a:t>
            </a:r>
            <a:r>
              <a:rPr lang="en-NZ" dirty="0" smtClean="0"/>
              <a:t> - M</a:t>
            </a:r>
            <a:r>
              <a:rPr lang="en-NZ" baseline="-25000" dirty="0" smtClean="0"/>
              <a:t>B</a:t>
            </a:r>
            <a:r>
              <a:rPr lang="en-NZ" dirty="0" smtClean="0"/>
              <a:t> + 1</a:t>
            </a:r>
            <a:endParaRPr lang="en-NZ" dirty="0"/>
          </a:p>
        </p:txBody>
      </p:sp>
      <p:sp>
        <p:nvSpPr>
          <p:cNvPr id="11" name="Textfeld 10"/>
          <p:cNvSpPr txBox="1"/>
          <p:nvPr/>
        </p:nvSpPr>
        <p:spPr>
          <a:xfrm>
            <a:off x="22498" y="6608385"/>
            <a:ext cx="40206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A. Maitland et al. J. Chem. </a:t>
            </a:r>
            <a:r>
              <a:rPr lang="de-CH" sz="1200" dirty="0" err="1" smtClean="0"/>
              <a:t>Educ</a:t>
            </a:r>
            <a:r>
              <a:rPr lang="de-CH" sz="1200" dirty="0" smtClean="0"/>
              <a:t>. 1983, 3, 202 und </a:t>
            </a:r>
            <a:r>
              <a:rPr lang="de-CH" sz="1200" dirty="0" err="1" smtClean="0"/>
              <a:t>Refs</a:t>
            </a:r>
            <a:r>
              <a:rPr lang="de-CH" sz="1200" dirty="0" smtClean="0"/>
              <a:t>.</a:t>
            </a:r>
            <a:endParaRPr lang="de-CH" sz="1200" dirty="0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D60E145-E9B9-48AC-A823-30F2B3E71CF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CHE323-FS18-FS18-</a:t>
            </a:r>
            <a:fld id="{DD9BD234-66BA-4F43-B263-3B51E3B340B9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16" name="Titel 1"/>
          <p:cNvSpPr>
            <a:spLocks noGrp="1"/>
          </p:cNvSpPr>
          <p:nvPr>
            <p:ph type="title"/>
          </p:nvPr>
        </p:nvSpPr>
        <p:spPr>
          <a:xfrm>
            <a:off x="0" y="269526"/>
            <a:ext cx="9036496" cy="360040"/>
          </a:xfr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r>
              <a:rPr lang="en-SG" dirty="0" smtClean="0"/>
              <a:t>Mechanism and Structure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75703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eck 19"/>
          <p:cNvSpPr/>
          <p:nvPr/>
        </p:nvSpPr>
        <p:spPr bwMode="auto">
          <a:xfrm>
            <a:off x="611560" y="2996952"/>
            <a:ext cx="8388424" cy="31683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99CC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1373719" y="1463580"/>
            <a:ext cx="6264696" cy="111480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99CC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580614" name="Rectangle 6"/>
          <p:cNvSpPr>
            <a:spLocks noChangeArrowheads="1"/>
          </p:cNvSpPr>
          <p:nvPr/>
        </p:nvSpPr>
        <p:spPr bwMode="auto">
          <a:xfrm>
            <a:off x="3451406" y="1432781"/>
            <a:ext cx="2044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 smtClean="0"/>
              <a:t>„Spin forbidden“</a:t>
            </a:r>
            <a:endParaRPr lang="en-GB" b="1" dirty="0"/>
          </a:p>
        </p:txBody>
      </p:sp>
      <p:sp>
        <p:nvSpPr>
          <p:cNvPr id="580615" name="Rectangle 7"/>
          <p:cNvSpPr>
            <a:spLocks noChangeArrowheads="1"/>
          </p:cNvSpPr>
          <p:nvPr/>
        </p:nvSpPr>
        <p:spPr bwMode="auto">
          <a:xfrm>
            <a:off x="2051720" y="1844068"/>
            <a:ext cx="49685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Organic molecule  +  O</a:t>
            </a:r>
            <a:r>
              <a:rPr lang="en-GB" baseline="-25000" dirty="0" smtClean="0"/>
              <a:t>2</a:t>
            </a:r>
            <a:r>
              <a:rPr lang="en-GB" dirty="0" smtClean="0"/>
              <a:t>  </a:t>
            </a:r>
            <a:r>
              <a:rPr lang="en-GB" dirty="0" smtClean="0">
                <a:sym typeface="Symbol" pitchFamily="18" charset="2"/>
              </a:rPr>
              <a:t></a:t>
            </a:r>
            <a:r>
              <a:rPr lang="en-GB" dirty="0" smtClean="0"/>
              <a:t>  Organic product	</a:t>
            </a:r>
            <a:endParaRPr lang="en-GB" dirty="0"/>
          </a:p>
        </p:txBody>
      </p:sp>
      <p:sp>
        <p:nvSpPr>
          <p:cNvPr id="580616" name="Rectangle 8"/>
          <p:cNvSpPr>
            <a:spLocks noChangeArrowheads="1"/>
          </p:cNvSpPr>
          <p:nvPr/>
        </p:nvSpPr>
        <p:spPr bwMode="auto">
          <a:xfrm>
            <a:off x="3505200" y="2950840"/>
            <a:ext cx="18261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 dirty="0" smtClean="0"/>
              <a:t>„Spin allowed“</a:t>
            </a:r>
            <a:endParaRPr lang="en-GB" b="1" dirty="0"/>
          </a:p>
        </p:txBody>
      </p:sp>
      <p:sp>
        <p:nvSpPr>
          <p:cNvPr id="580618" name="Line 10"/>
          <p:cNvSpPr>
            <a:spLocks noChangeShapeType="1"/>
          </p:cNvSpPr>
          <p:nvPr/>
        </p:nvSpPr>
        <p:spPr bwMode="auto">
          <a:xfrm>
            <a:off x="2195736" y="3573016"/>
            <a:ext cx="864096" cy="0"/>
          </a:xfrm>
          <a:prstGeom prst="line">
            <a:avLst/>
          </a:prstGeom>
          <a:noFill/>
          <a:ln w="19050">
            <a:solidFill>
              <a:srgbClr val="00206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0620" name="Text Box 12"/>
          <p:cNvSpPr txBox="1">
            <a:spLocks noChangeArrowheads="1"/>
          </p:cNvSpPr>
          <p:nvPr/>
        </p:nvSpPr>
        <p:spPr bwMode="auto">
          <a:xfrm>
            <a:off x="1431925" y="4358953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18" name="Line 10"/>
          <p:cNvSpPr>
            <a:spLocks noChangeShapeType="1"/>
          </p:cNvSpPr>
          <p:nvPr/>
        </p:nvSpPr>
        <p:spPr bwMode="auto">
          <a:xfrm>
            <a:off x="2195736" y="4581128"/>
            <a:ext cx="864096" cy="0"/>
          </a:xfrm>
          <a:prstGeom prst="line">
            <a:avLst/>
          </a:prstGeom>
          <a:noFill/>
          <a:ln w="19050">
            <a:solidFill>
              <a:srgbClr val="00206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>
            <a:off x="2483768" y="5517232"/>
            <a:ext cx="864096" cy="0"/>
          </a:xfrm>
          <a:prstGeom prst="line">
            <a:avLst/>
          </a:prstGeom>
          <a:noFill/>
          <a:ln w="19050">
            <a:solidFill>
              <a:srgbClr val="00206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E8B2837-DC1A-4F76-8E36-360BCD7BEBDB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CHE323-FS18-FS18-</a:t>
            </a:r>
            <a:fld id="{DD9BD234-66BA-4F43-B263-3B51E3B340B9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23" name="Titel 1"/>
          <p:cNvSpPr>
            <a:spLocks noGrp="1"/>
          </p:cNvSpPr>
          <p:nvPr>
            <p:ph type="title"/>
          </p:nvPr>
        </p:nvSpPr>
        <p:spPr>
          <a:xfrm>
            <a:off x="0" y="269526"/>
            <a:ext cx="9036496" cy="360040"/>
          </a:xfr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r>
              <a:rPr lang="en-SG" dirty="0" smtClean="0"/>
              <a:t>Mechanism and Structure</a:t>
            </a:r>
            <a:endParaRPr lang="en-SG" dirty="0"/>
          </a:p>
        </p:txBody>
      </p:sp>
      <p:sp>
        <p:nvSpPr>
          <p:cNvPr id="5" name="Textfeld 4"/>
          <p:cNvSpPr txBox="1"/>
          <p:nvPr/>
        </p:nvSpPr>
        <p:spPr>
          <a:xfrm>
            <a:off x="3419872" y="920102"/>
            <a:ext cx="217239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Radical Reactions</a:t>
            </a:r>
            <a:endParaRPr lang="en-GB" b="1" dirty="0"/>
          </a:p>
        </p:txBody>
      </p:sp>
      <p:sp>
        <p:nvSpPr>
          <p:cNvPr id="6" name="Rechteck 5"/>
          <p:cNvSpPr/>
          <p:nvPr/>
        </p:nvSpPr>
        <p:spPr>
          <a:xfrm>
            <a:off x="2457543" y="2195118"/>
            <a:ext cx="40318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/>
              <a:t>(</a:t>
            </a:r>
            <a:r>
              <a:rPr lang="de-DE" b="1" dirty="0"/>
              <a:t>S</a:t>
            </a:r>
            <a:r>
              <a:rPr lang="de-DE" dirty="0"/>
              <a:t>)	              (</a:t>
            </a:r>
            <a:r>
              <a:rPr lang="de-DE" b="1" dirty="0"/>
              <a:t>T</a:t>
            </a:r>
            <a:r>
              <a:rPr lang="de-DE" dirty="0"/>
              <a:t>)	            (</a:t>
            </a:r>
            <a:r>
              <a:rPr lang="de-DE" b="1" dirty="0"/>
              <a:t>S</a:t>
            </a:r>
            <a:r>
              <a:rPr lang="de-DE" dirty="0"/>
              <a:t>)</a:t>
            </a:r>
          </a:p>
        </p:txBody>
      </p:sp>
      <p:sp>
        <p:nvSpPr>
          <p:cNvPr id="7" name="Rechteck 6"/>
          <p:cNvSpPr/>
          <p:nvPr/>
        </p:nvSpPr>
        <p:spPr>
          <a:xfrm>
            <a:off x="762000" y="3729138"/>
            <a:ext cx="3544560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de-DE" dirty="0"/>
              <a:t>(</a:t>
            </a:r>
            <a:r>
              <a:rPr lang="de-DE" b="1" dirty="0"/>
              <a:t>S</a:t>
            </a:r>
            <a:r>
              <a:rPr lang="de-DE" dirty="0"/>
              <a:t>)       (</a:t>
            </a:r>
            <a:r>
              <a:rPr lang="de-DE" b="1" dirty="0"/>
              <a:t>T</a:t>
            </a:r>
            <a:r>
              <a:rPr lang="de-DE" dirty="0"/>
              <a:t>)                 </a:t>
            </a:r>
            <a:r>
              <a:rPr lang="de-DE" dirty="0" smtClean="0"/>
              <a:t>    </a:t>
            </a:r>
            <a:r>
              <a:rPr lang="de-DE" dirty="0"/>
              <a:t>(</a:t>
            </a:r>
            <a:r>
              <a:rPr lang="de-DE" b="1" dirty="0"/>
              <a:t>D</a:t>
            </a:r>
            <a:r>
              <a:rPr lang="de-DE" dirty="0"/>
              <a:t>)     (</a:t>
            </a:r>
            <a:r>
              <a:rPr lang="de-DE" b="1" dirty="0"/>
              <a:t>D</a:t>
            </a:r>
            <a:r>
              <a:rPr lang="de-DE" dirty="0"/>
              <a:t>)</a:t>
            </a:r>
            <a:endParaRPr lang="en-GB" dirty="0"/>
          </a:p>
        </p:txBody>
      </p:sp>
      <p:sp>
        <p:nvSpPr>
          <p:cNvPr id="8" name="Rechteck 7"/>
          <p:cNvSpPr/>
          <p:nvPr/>
        </p:nvSpPr>
        <p:spPr>
          <a:xfrm>
            <a:off x="762000" y="3359124"/>
            <a:ext cx="7902624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en-GB" dirty="0" smtClean="0"/>
              <a:t>RH  +  O</a:t>
            </a:r>
            <a:r>
              <a:rPr lang="en-GB" baseline="-25000" dirty="0" smtClean="0"/>
              <a:t>2</a:t>
            </a:r>
            <a:r>
              <a:rPr lang="en-GB" dirty="0" smtClean="0"/>
              <a:t> 	         R</a:t>
            </a:r>
            <a:r>
              <a:rPr lang="en-GB" dirty="0" smtClean="0">
                <a:cs typeface="Arial" charset="0"/>
              </a:rPr>
              <a:t>•</a:t>
            </a:r>
            <a:r>
              <a:rPr lang="en-GB" dirty="0" smtClean="0"/>
              <a:t> +  HO</a:t>
            </a:r>
            <a:r>
              <a:rPr lang="en-GB" baseline="-25000" dirty="0" smtClean="0"/>
              <a:t>2</a:t>
            </a:r>
            <a:r>
              <a:rPr lang="en-GB" dirty="0" smtClean="0">
                <a:cs typeface="Arial" charset="0"/>
              </a:rPr>
              <a:t>•</a:t>
            </a:r>
            <a:r>
              <a:rPr lang="en-GB" baseline="-25000" dirty="0" smtClean="0"/>
              <a:t>		</a:t>
            </a:r>
            <a:r>
              <a:rPr lang="en-GB" dirty="0" err="1" smtClean="0"/>
              <a:t>unfavored</a:t>
            </a:r>
            <a:r>
              <a:rPr lang="en-GB" dirty="0" smtClean="0"/>
              <a:t>,  R· endothermic</a:t>
            </a:r>
            <a:endParaRPr lang="en-GB" dirty="0"/>
          </a:p>
        </p:txBody>
      </p:sp>
      <p:sp>
        <p:nvSpPr>
          <p:cNvPr id="9" name="Rechteck 8"/>
          <p:cNvSpPr/>
          <p:nvPr/>
        </p:nvSpPr>
        <p:spPr>
          <a:xfrm>
            <a:off x="751563" y="4365104"/>
            <a:ext cx="7902624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R </a:t>
            </a:r>
            <a:r>
              <a:rPr lang="en-GB" dirty="0" smtClean="0">
                <a:cs typeface="Arial" charset="0"/>
              </a:rPr>
              <a:t>•</a:t>
            </a:r>
            <a:r>
              <a:rPr lang="en-GB" dirty="0" smtClean="0"/>
              <a:t> +  O</a:t>
            </a:r>
            <a:r>
              <a:rPr lang="en-GB" baseline="-25000" dirty="0" smtClean="0"/>
              <a:t>2</a:t>
            </a:r>
            <a:r>
              <a:rPr lang="en-GB" dirty="0" smtClean="0"/>
              <a:t> 	         RO</a:t>
            </a:r>
            <a:r>
              <a:rPr lang="en-GB" baseline="-25000" dirty="0" smtClean="0"/>
              <a:t>2 </a:t>
            </a:r>
            <a:r>
              <a:rPr lang="en-GB" dirty="0" smtClean="0">
                <a:cs typeface="Arial" charset="0"/>
              </a:rPr>
              <a:t>•</a:t>
            </a:r>
            <a:r>
              <a:rPr lang="en-GB" dirty="0" smtClean="0"/>
              <a:t> </a:t>
            </a:r>
            <a:r>
              <a:rPr lang="en-GB" baseline="-25000" dirty="0" smtClean="0"/>
              <a:t> </a:t>
            </a:r>
            <a:r>
              <a:rPr lang="en-GB" dirty="0" smtClean="0"/>
              <a:t>     </a:t>
            </a:r>
            <a:r>
              <a:rPr lang="en-GB" dirty="0" smtClean="0">
                <a:sym typeface="Symbol" pitchFamily="18" charset="2"/>
              </a:rPr>
              <a:t>R</a:t>
            </a:r>
            <a:r>
              <a:rPr lang="en-GB" dirty="0" smtClean="0"/>
              <a:t>·</a:t>
            </a:r>
            <a:r>
              <a:rPr lang="en-GB" dirty="0" smtClean="0">
                <a:sym typeface="Symbol" pitchFamily="18" charset="2"/>
              </a:rPr>
              <a:t> must be a reactant</a:t>
            </a:r>
            <a:endParaRPr lang="en-GB" dirty="0">
              <a:sym typeface="Symbol" pitchFamily="18" charset="2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707906" y="4695165"/>
            <a:ext cx="2993127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de-DE" dirty="0">
                <a:sym typeface="Symbol" pitchFamily="18" charset="2"/>
              </a:rPr>
              <a:t>(</a:t>
            </a:r>
            <a:r>
              <a:rPr lang="de-DE" b="1" dirty="0">
                <a:sym typeface="Symbol" pitchFamily="18" charset="2"/>
              </a:rPr>
              <a:t>D</a:t>
            </a:r>
            <a:r>
              <a:rPr lang="de-DE" dirty="0">
                <a:sym typeface="Symbol" pitchFamily="18" charset="2"/>
              </a:rPr>
              <a:t>)     (</a:t>
            </a:r>
            <a:r>
              <a:rPr lang="de-DE" b="1" dirty="0">
                <a:sym typeface="Symbol" pitchFamily="18" charset="2"/>
              </a:rPr>
              <a:t>T</a:t>
            </a:r>
            <a:r>
              <a:rPr lang="de-DE" dirty="0">
                <a:sym typeface="Symbol" pitchFamily="18" charset="2"/>
              </a:rPr>
              <a:t>)       	</a:t>
            </a:r>
            <a:r>
              <a:rPr lang="de-DE" dirty="0" smtClean="0">
                <a:sym typeface="Symbol" pitchFamily="18" charset="2"/>
              </a:rPr>
              <a:t>          (</a:t>
            </a:r>
            <a:r>
              <a:rPr lang="de-DE" b="1" dirty="0">
                <a:sym typeface="Symbol" pitchFamily="18" charset="2"/>
              </a:rPr>
              <a:t>D</a:t>
            </a:r>
            <a:r>
              <a:rPr lang="de-DE" dirty="0">
                <a:sym typeface="Symbol" pitchFamily="18" charset="2"/>
              </a:rPr>
              <a:t>)</a:t>
            </a:r>
            <a:endParaRPr lang="en-GB" dirty="0"/>
          </a:p>
        </p:txBody>
      </p:sp>
      <p:sp>
        <p:nvSpPr>
          <p:cNvPr id="11" name="Rechteck 10"/>
          <p:cNvSpPr/>
          <p:nvPr/>
        </p:nvSpPr>
        <p:spPr>
          <a:xfrm>
            <a:off x="751562" y="5336093"/>
            <a:ext cx="8248421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tabLst>
                <a:tab pos="4572000" algn="l"/>
              </a:tabLst>
            </a:pPr>
            <a:r>
              <a:rPr lang="en-GB" dirty="0" smtClean="0"/>
              <a:t>RH + O</a:t>
            </a:r>
            <a:r>
              <a:rPr lang="en-GB" baseline="-25000" dirty="0" smtClean="0"/>
              <a:t>2</a:t>
            </a:r>
            <a:r>
              <a:rPr lang="en-GB" dirty="0" smtClean="0"/>
              <a:t>  +  HR               R</a:t>
            </a:r>
            <a:r>
              <a:rPr lang="en-GB" dirty="0" smtClean="0">
                <a:cs typeface="Arial" charset="0"/>
              </a:rPr>
              <a:t>•</a:t>
            </a:r>
            <a:r>
              <a:rPr lang="en-GB" dirty="0" smtClean="0"/>
              <a:t> +  HOOH  +  R</a:t>
            </a:r>
            <a:r>
              <a:rPr lang="en-GB" dirty="0" smtClean="0">
                <a:cs typeface="Arial" charset="0"/>
              </a:rPr>
              <a:t>•</a:t>
            </a:r>
            <a:r>
              <a:rPr lang="en-GB" dirty="0" smtClean="0"/>
              <a:t> 	</a:t>
            </a:r>
            <a:r>
              <a:rPr lang="en-GB" dirty="0" err="1" smtClean="0"/>
              <a:t>unfavored</a:t>
            </a:r>
            <a:r>
              <a:rPr lang="en-GB" dirty="0" smtClean="0"/>
              <a:t>, </a:t>
            </a:r>
            <a:r>
              <a:rPr lang="en-GB" dirty="0" err="1" smtClean="0"/>
              <a:t>termoleculare</a:t>
            </a:r>
            <a:r>
              <a:rPr lang="en-GB" dirty="0" smtClean="0"/>
              <a:t> reaction</a:t>
            </a:r>
            <a:endParaRPr lang="en-GB" dirty="0"/>
          </a:p>
        </p:txBody>
      </p:sp>
      <p:sp>
        <p:nvSpPr>
          <p:cNvPr id="12" name="Rechteck 11"/>
          <p:cNvSpPr/>
          <p:nvPr/>
        </p:nvSpPr>
        <p:spPr>
          <a:xfrm>
            <a:off x="707906" y="5665567"/>
            <a:ext cx="5814392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de-DE" dirty="0"/>
              <a:t>(</a:t>
            </a:r>
            <a:r>
              <a:rPr lang="de-DE" b="1" dirty="0"/>
              <a:t>S</a:t>
            </a:r>
            <a:r>
              <a:rPr lang="de-DE" dirty="0"/>
              <a:t>)     (</a:t>
            </a:r>
            <a:r>
              <a:rPr lang="de-DE" b="1" dirty="0"/>
              <a:t>T</a:t>
            </a:r>
            <a:r>
              <a:rPr lang="de-DE" dirty="0"/>
              <a:t>)     (</a:t>
            </a:r>
            <a:r>
              <a:rPr lang="de-DE" b="1" dirty="0"/>
              <a:t>S</a:t>
            </a:r>
            <a:r>
              <a:rPr lang="de-DE" dirty="0"/>
              <a:t>)               (</a:t>
            </a:r>
            <a:r>
              <a:rPr lang="de-DE" b="1" dirty="0"/>
              <a:t>D</a:t>
            </a:r>
            <a:r>
              <a:rPr lang="de-DE" dirty="0"/>
              <a:t>)       (</a:t>
            </a:r>
            <a:r>
              <a:rPr lang="de-DE" b="1" dirty="0"/>
              <a:t>S</a:t>
            </a:r>
            <a:r>
              <a:rPr lang="de-DE" dirty="0"/>
              <a:t>)          (</a:t>
            </a:r>
            <a:r>
              <a:rPr lang="de-DE" b="1" dirty="0"/>
              <a:t>D</a:t>
            </a:r>
            <a:r>
              <a:rPr lang="de-DE" dirty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064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eck 25"/>
          <p:cNvSpPr/>
          <p:nvPr/>
        </p:nvSpPr>
        <p:spPr bwMode="auto">
          <a:xfrm>
            <a:off x="1763688" y="1988840"/>
            <a:ext cx="6048672" cy="338437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0" y="269526"/>
            <a:ext cx="9036496" cy="360040"/>
          </a:xfr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r>
              <a:rPr lang="en-SG" dirty="0" smtClean="0"/>
              <a:t>Mechanism and Structure</a:t>
            </a:r>
            <a:endParaRPr lang="en-SG" dirty="0"/>
          </a:p>
        </p:txBody>
      </p:sp>
      <p:sp>
        <p:nvSpPr>
          <p:cNvPr id="6" name="Textfeld 5"/>
          <p:cNvSpPr txBox="1"/>
          <p:nvPr/>
        </p:nvSpPr>
        <p:spPr>
          <a:xfrm>
            <a:off x="1547664" y="980728"/>
            <a:ext cx="592502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Radical reactions</a:t>
            </a:r>
            <a:r>
              <a:rPr lang="en-GB" dirty="0" smtClean="0"/>
              <a:t>: how does nature "activate e.g. </a:t>
            </a:r>
            <a:r>
              <a:rPr lang="en-GB" baseline="30000" dirty="0" smtClean="0"/>
              <a:t>3</a:t>
            </a:r>
            <a:r>
              <a:rPr lang="en-GB" dirty="0" smtClean="0"/>
              <a:t>O</a:t>
            </a:r>
            <a:r>
              <a:rPr lang="en-GB" baseline="-25000" dirty="0" smtClean="0"/>
              <a:t>2</a:t>
            </a:r>
            <a:r>
              <a:rPr lang="en-GB" dirty="0" smtClean="0"/>
              <a:t> ?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2865158" y="1454515"/>
            <a:ext cx="3467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  <a:r>
              <a:rPr lang="en-GB" dirty="0" smtClean="0"/>
              <a:t>y spin transfer to metal centres</a:t>
            </a:r>
            <a:endParaRPr lang="en-GB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8753466"/>
              </p:ext>
            </p:extLst>
          </p:nvPr>
        </p:nvGraphicFramePr>
        <p:xfrm>
          <a:off x="1881153" y="2204864"/>
          <a:ext cx="1843087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90" name="CS ChemDraw Drawing" r:id="rId3" imgW="1843603" imgH="583316" progId="ChemDraw.Document.6.0">
                  <p:embed/>
                </p:oleObj>
              </mc:Choice>
              <mc:Fallback>
                <p:oleObj name="CS ChemDraw Drawing" r:id="rId3" imgW="1843603" imgH="583316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81153" y="2204864"/>
                        <a:ext cx="1843087" cy="582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3274313"/>
              </p:ext>
            </p:extLst>
          </p:nvPr>
        </p:nvGraphicFramePr>
        <p:xfrm>
          <a:off x="4743272" y="2079779"/>
          <a:ext cx="1408113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91" name="CS ChemDraw Drawing" r:id="rId5" imgW="1407798" imgH="747931" progId="ChemDraw.Document.6.0">
                  <p:embed/>
                </p:oleObj>
              </mc:Choice>
              <mc:Fallback>
                <p:oleObj name="CS ChemDraw Drawing" r:id="rId5" imgW="1407798" imgH="747931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43272" y="2079779"/>
                        <a:ext cx="1408113" cy="747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8236641"/>
              </p:ext>
            </p:extLst>
          </p:nvPr>
        </p:nvGraphicFramePr>
        <p:xfrm>
          <a:off x="1763689" y="3174129"/>
          <a:ext cx="1408113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92" name="CS ChemDraw Drawing" r:id="rId7" imgW="1407798" imgH="747931" progId="ChemDraw.Document.6.0">
                  <p:embed/>
                </p:oleObj>
              </mc:Choice>
              <mc:Fallback>
                <p:oleObj name="CS ChemDraw Drawing" r:id="rId7" imgW="1407798" imgH="747931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63689" y="3174129"/>
                        <a:ext cx="1408113" cy="747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2687734"/>
              </p:ext>
            </p:extLst>
          </p:nvPr>
        </p:nvGraphicFramePr>
        <p:xfrm>
          <a:off x="3203849" y="3002898"/>
          <a:ext cx="773113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93" name="CS ChemDraw Drawing" r:id="rId8" imgW="773655" imgH="935522" progId="ChemDraw.Document.6.0">
                  <p:embed/>
                </p:oleObj>
              </mc:Choice>
              <mc:Fallback>
                <p:oleObj name="CS ChemDraw Drawing" r:id="rId8" imgW="773655" imgH="935522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203849" y="3002898"/>
                        <a:ext cx="773113" cy="935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Gerade Verbindung mit Pfeil 13"/>
          <p:cNvCxnSpPr/>
          <p:nvPr/>
        </p:nvCxnSpPr>
        <p:spPr bwMode="auto">
          <a:xfrm>
            <a:off x="3913648" y="2348880"/>
            <a:ext cx="64807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8181809"/>
              </p:ext>
            </p:extLst>
          </p:nvPr>
        </p:nvGraphicFramePr>
        <p:xfrm>
          <a:off x="6834164" y="2760368"/>
          <a:ext cx="566737" cy="116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94" name="CS ChemDraw Drawing" r:id="rId10" imgW="566411" imgH="1167173" progId="ChemDraw.Document.6.0">
                  <p:embed/>
                </p:oleObj>
              </mc:Choice>
              <mc:Fallback>
                <p:oleObj name="CS ChemDraw Drawing" r:id="rId10" imgW="566411" imgH="1167173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834164" y="2760368"/>
                        <a:ext cx="566737" cy="1166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7764623"/>
              </p:ext>
            </p:extLst>
          </p:nvPr>
        </p:nvGraphicFramePr>
        <p:xfrm>
          <a:off x="4964088" y="3318592"/>
          <a:ext cx="1408113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95" name="CS ChemDraw Drawing" r:id="rId12" imgW="1407798" imgH="603048" progId="ChemDraw.Document.6.0">
                  <p:embed/>
                </p:oleObj>
              </mc:Choice>
              <mc:Fallback>
                <p:oleObj name="CS ChemDraw Drawing" r:id="rId12" imgW="1407798" imgH="603048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964088" y="3318592"/>
                        <a:ext cx="1408113" cy="603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feld 17"/>
          <p:cNvSpPr txBox="1"/>
          <p:nvPr/>
        </p:nvSpPr>
        <p:spPr>
          <a:xfrm>
            <a:off x="6333116" y="3404861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19" name="Textfeld 18"/>
          <p:cNvSpPr txBox="1"/>
          <p:nvPr/>
        </p:nvSpPr>
        <p:spPr>
          <a:xfrm>
            <a:off x="3519027" y="392376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</a:t>
            </a:r>
            <a:endParaRPr lang="en-GB" dirty="0"/>
          </a:p>
        </p:txBody>
      </p:sp>
      <p:sp>
        <p:nvSpPr>
          <p:cNvPr id="20" name="Textfeld 19"/>
          <p:cNvSpPr txBox="1"/>
          <p:nvPr/>
        </p:nvSpPr>
        <p:spPr>
          <a:xfrm>
            <a:off x="6948255" y="390082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</a:t>
            </a:r>
            <a:endParaRPr lang="en-GB" dirty="0"/>
          </a:p>
        </p:txBody>
      </p:sp>
      <p:cxnSp>
        <p:nvCxnSpPr>
          <p:cNvPr id="21" name="Gerade Verbindung mit Pfeil 20"/>
          <p:cNvCxnSpPr/>
          <p:nvPr/>
        </p:nvCxnSpPr>
        <p:spPr bwMode="auto">
          <a:xfrm>
            <a:off x="4095200" y="3589527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22" name="Objek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0812752"/>
              </p:ext>
            </p:extLst>
          </p:nvPr>
        </p:nvGraphicFramePr>
        <p:xfrm>
          <a:off x="1763688" y="4611546"/>
          <a:ext cx="1408113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96" name="CS ChemDraw Drawing" r:id="rId14" imgW="1407798" imgH="603048" progId="ChemDraw.Document.6.0">
                  <p:embed/>
                </p:oleObj>
              </mc:Choice>
              <mc:Fallback>
                <p:oleObj name="CS ChemDraw Drawing" r:id="rId14" imgW="1407798" imgH="603048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763688" y="4611546"/>
                        <a:ext cx="1408113" cy="603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feld 22"/>
          <p:cNvSpPr txBox="1"/>
          <p:nvPr/>
        </p:nvSpPr>
        <p:spPr>
          <a:xfrm>
            <a:off x="3244234" y="459195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+ 2H</a:t>
            </a:r>
            <a:r>
              <a:rPr lang="en-GB" baseline="30000" dirty="0" smtClean="0"/>
              <a:t>+</a:t>
            </a:r>
            <a:r>
              <a:rPr lang="en-GB" dirty="0" smtClean="0"/>
              <a:t> + 2e</a:t>
            </a:r>
            <a:r>
              <a:rPr lang="en-GB" baseline="30000" dirty="0" smtClean="0"/>
              <a:t>-</a:t>
            </a:r>
            <a:endParaRPr lang="en-GB" baseline="30000" dirty="0"/>
          </a:p>
        </p:txBody>
      </p:sp>
      <p:cxnSp>
        <p:nvCxnSpPr>
          <p:cNvPr id="24" name="Gerade Verbindung mit Pfeil 23"/>
          <p:cNvCxnSpPr/>
          <p:nvPr/>
        </p:nvCxnSpPr>
        <p:spPr bwMode="auto">
          <a:xfrm>
            <a:off x="4743272" y="4789026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25" name="Objek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5794161"/>
              </p:ext>
            </p:extLst>
          </p:nvPr>
        </p:nvGraphicFramePr>
        <p:xfrm>
          <a:off x="5689315" y="4593198"/>
          <a:ext cx="1971675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97" name="CS ChemDraw Drawing" r:id="rId15" imgW="1971781" imgH="583316" progId="ChemDraw.Document.6.0">
                  <p:embed/>
                </p:oleObj>
              </mc:Choice>
              <mc:Fallback>
                <p:oleObj name="CS ChemDraw Drawing" r:id="rId15" imgW="1971781" imgH="583316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689315" y="4593198"/>
                        <a:ext cx="1971675" cy="582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feld 26"/>
          <p:cNvSpPr txBox="1"/>
          <p:nvPr/>
        </p:nvSpPr>
        <p:spPr>
          <a:xfrm>
            <a:off x="1023020" y="5704067"/>
            <a:ext cx="7802136" cy="9233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 err="1" smtClean="0"/>
              <a:t>Hemocyanine</a:t>
            </a:r>
            <a:r>
              <a:rPr lang="en-GB" dirty="0" smtClean="0"/>
              <a:t> acts as O</a:t>
            </a:r>
            <a:r>
              <a:rPr lang="en-GB" baseline="-25000" dirty="0" smtClean="0"/>
              <a:t>2</a:t>
            </a:r>
            <a:r>
              <a:rPr lang="en-GB" dirty="0" smtClean="0"/>
              <a:t> transporter and as O</a:t>
            </a:r>
            <a:r>
              <a:rPr lang="en-GB" baseline="-25000" dirty="0" smtClean="0"/>
              <a:t>2</a:t>
            </a:r>
            <a:r>
              <a:rPr lang="en-GB" dirty="0" smtClean="0"/>
              <a:t> activator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Similar reactivities are also found for Fe</a:t>
            </a:r>
            <a:r>
              <a:rPr lang="en-GB" baseline="30000" dirty="0" smtClean="0"/>
              <a:t>2+</a:t>
            </a:r>
            <a:r>
              <a:rPr lang="en-GB" dirty="0" smtClean="0"/>
              <a:t>/</a:t>
            </a:r>
            <a:r>
              <a:rPr lang="en-GB" baseline="30000" dirty="0" smtClean="0"/>
              <a:t>3+</a:t>
            </a:r>
            <a:r>
              <a:rPr lang="en-GB" dirty="0" smtClean="0"/>
              <a:t> mono- or dinuclear enzymes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126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Exercises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1907704" y="980728"/>
            <a:ext cx="542969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Find the elementary steps in the following reactions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1479680" y="1978760"/>
            <a:ext cx="253627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</a:t>
            </a:r>
            <a:r>
              <a:rPr lang="en-GB" dirty="0" err="1" smtClean="0"/>
              <a:t>RhCl</a:t>
            </a:r>
            <a:r>
              <a:rPr lang="en-GB" dirty="0" smtClean="0"/>
              <a:t>(PPh</a:t>
            </a:r>
            <a:r>
              <a:rPr lang="en-GB" baseline="-25000" dirty="0" smtClean="0"/>
              <a:t>3</a:t>
            </a:r>
            <a:r>
              <a:rPr lang="en-GB" dirty="0" smtClean="0"/>
              <a:t>)</a:t>
            </a:r>
            <a:r>
              <a:rPr lang="en-GB" baseline="-25000" dirty="0" smtClean="0"/>
              <a:t>3</a:t>
            </a:r>
            <a:r>
              <a:rPr lang="en-GB" dirty="0" smtClean="0"/>
              <a:t>]  +  H</a:t>
            </a:r>
            <a:r>
              <a:rPr lang="en-GB" baseline="-25000" dirty="0" smtClean="0"/>
              <a:t>3</a:t>
            </a:r>
            <a:r>
              <a:rPr lang="en-GB" dirty="0" smtClean="0"/>
              <a:t>C-I</a:t>
            </a:r>
            <a:endParaRPr lang="en-GB" dirty="0"/>
          </a:p>
        </p:txBody>
      </p:sp>
      <p:sp>
        <p:nvSpPr>
          <p:cNvPr id="7" name="Rechteck 6"/>
          <p:cNvSpPr/>
          <p:nvPr/>
        </p:nvSpPr>
        <p:spPr>
          <a:xfrm>
            <a:off x="5148064" y="1978760"/>
            <a:ext cx="2265364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Rh(CH</a:t>
            </a:r>
            <a:r>
              <a:rPr lang="en-GB" baseline="-25000" dirty="0" smtClean="0"/>
              <a:t>3</a:t>
            </a:r>
            <a:r>
              <a:rPr lang="en-GB" dirty="0" smtClean="0"/>
              <a:t>)</a:t>
            </a:r>
            <a:r>
              <a:rPr lang="en-GB" dirty="0" err="1" smtClean="0"/>
              <a:t>ICl</a:t>
            </a:r>
            <a:r>
              <a:rPr lang="en-GB" dirty="0" smtClean="0"/>
              <a:t>(PPh</a:t>
            </a:r>
            <a:r>
              <a:rPr lang="en-GB" baseline="-25000" dirty="0" smtClean="0"/>
              <a:t>3</a:t>
            </a:r>
            <a:r>
              <a:rPr lang="en-GB" dirty="0" smtClean="0"/>
              <a:t>)</a:t>
            </a:r>
            <a:r>
              <a:rPr lang="en-GB" baseline="-25000" dirty="0"/>
              <a:t>2</a:t>
            </a:r>
            <a:r>
              <a:rPr lang="en-GB" dirty="0" smtClean="0"/>
              <a:t>]</a:t>
            </a:r>
            <a:endParaRPr lang="en-GB" dirty="0"/>
          </a:p>
        </p:txBody>
      </p:sp>
      <p:cxnSp>
        <p:nvCxnSpPr>
          <p:cNvPr id="8" name="Gerade Verbindung mit Pfeil 7"/>
          <p:cNvCxnSpPr/>
          <p:nvPr/>
        </p:nvCxnSpPr>
        <p:spPr bwMode="auto">
          <a:xfrm>
            <a:off x="4283968" y="2194784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9" name="Textfeld 8"/>
          <p:cNvSpPr txBox="1"/>
          <p:nvPr/>
        </p:nvSpPr>
        <p:spPr>
          <a:xfrm>
            <a:off x="1722591" y="2740470"/>
            <a:ext cx="225895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2 [</a:t>
            </a:r>
            <a:r>
              <a:rPr lang="en-GB" dirty="0"/>
              <a:t>Co(CN)</a:t>
            </a:r>
            <a:r>
              <a:rPr lang="en-GB" baseline="-25000" dirty="0"/>
              <a:t>5</a:t>
            </a:r>
            <a:r>
              <a:rPr lang="en-GB" dirty="0"/>
              <a:t>]</a:t>
            </a:r>
            <a:r>
              <a:rPr lang="en-GB" baseline="30000" dirty="0"/>
              <a:t>3-</a:t>
            </a:r>
            <a:r>
              <a:rPr lang="en-GB" dirty="0" smtClean="0"/>
              <a:t>  +  Br</a:t>
            </a:r>
            <a:r>
              <a:rPr lang="en-GB" baseline="-25000" dirty="0" smtClean="0"/>
              <a:t>2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0" name="Rechteck 9"/>
          <p:cNvSpPr/>
          <p:nvPr/>
        </p:nvSpPr>
        <p:spPr>
          <a:xfrm>
            <a:off x="5106967" y="2740470"/>
            <a:ext cx="1739579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 smtClean="0"/>
              <a:t>2 [</a:t>
            </a:r>
            <a:r>
              <a:rPr lang="en-GB" dirty="0" err="1" smtClean="0"/>
              <a:t>CoBr</a:t>
            </a:r>
            <a:r>
              <a:rPr lang="en-GB" dirty="0" smtClean="0"/>
              <a:t>(CN)</a:t>
            </a:r>
            <a:r>
              <a:rPr lang="en-GB" baseline="-25000" dirty="0" smtClean="0"/>
              <a:t>5</a:t>
            </a:r>
            <a:r>
              <a:rPr lang="en-GB" dirty="0" smtClean="0"/>
              <a:t>]</a:t>
            </a:r>
            <a:r>
              <a:rPr lang="en-GB" baseline="30000" dirty="0" smtClean="0"/>
              <a:t>3-</a:t>
            </a:r>
            <a:endParaRPr lang="en-GB" dirty="0"/>
          </a:p>
        </p:txBody>
      </p:sp>
      <p:cxnSp>
        <p:nvCxnSpPr>
          <p:cNvPr id="11" name="Gerade Verbindung mit Pfeil 10"/>
          <p:cNvCxnSpPr/>
          <p:nvPr/>
        </p:nvCxnSpPr>
        <p:spPr bwMode="auto">
          <a:xfrm>
            <a:off x="4293421" y="2939625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12" name="Textfeld 11"/>
          <p:cNvSpPr txBox="1"/>
          <p:nvPr/>
        </p:nvSpPr>
        <p:spPr>
          <a:xfrm>
            <a:off x="1043608" y="3479210"/>
            <a:ext cx="306526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i="1" dirty="0" err="1"/>
              <a:t>fac</a:t>
            </a:r>
            <a:r>
              <a:rPr lang="en-GB" i="1" dirty="0"/>
              <a:t>-</a:t>
            </a:r>
            <a:r>
              <a:rPr lang="en-GB" dirty="0"/>
              <a:t>[Re(sol)</a:t>
            </a:r>
            <a:r>
              <a:rPr lang="en-GB" baseline="-25000" dirty="0"/>
              <a:t>3</a:t>
            </a:r>
            <a:r>
              <a:rPr lang="en-GB" dirty="0"/>
              <a:t>(CO)</a:t>
            </a:r>
            <a:r>
              <a:rPr lang="en-GB" baseline="-25000" dirty="0"/>
              <a:t>3</a:t>
            </a:r>
            <a:r>
              <a:rPr lang="en-GB" dirty="0"/>
              <a:t>]</a:t>
            </a:r>
            <a:r>
              <a:rPr lang="en-GB" baseline="30000" dirty="0"/>
              <a:t>+</a:t>
            </a:r>
            <a:r>
              <a:rPr lang="en-GB" dirty="0" smtClean="0"/>
              <a:t> + </a:t>
            </a:r>
            <a:r>
              <a:rPr lang="en-GB" baseline="30000" dirty="0" smtClean="0">
                <a:solidFill>
                  <a:srgbClr val="FF0000"/>
                </a:solidFill>
              </a:rPr>
              <a:t>17</a:t>
            </a:r>
            <a:r>
              <a:rPr lang="en-GB" dirty="0" smtClean="0">
                <a:solidFill>
                  <a:srgbClr val="FF0000"/>
                </a:solidFill>
              </a:rPr>
              <a:t>O</a:t>
            </a:r>
            <a:r>
              <a:rPr lang="en-GB" dirty="0" smtClean="0"/>
              <a:t>H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cxnSp>
        <p:nvCxnSpPr>
          <p:cNvPr id="13" name="Gerade Verbindung mit Pfeil 12"/>
          <p:cNvCxnSpPr/>
          <p:nvPr/>
        </p:nvCxnSpPr>
        <p:spPr bwMode="auto">
          <a:xfrm>
            <a:off x="4306699" y="3652645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14" name="Rechteck 13"/>
          <p:cNvSpPr/>
          <p:nvPr/>
        </p:nvSpPr>
        <p:spPr>
          <a:xfrm>
            <a:off x="5148064" y="3467979"/>
            <a:ext cx="3565400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i="1" dirty="0" err="1"/>
              <a:t>fac</a:t>
            </a:r>
            <a:r>
              <a:rPr lang="en-GB" i="1" dirty="0"/>
              <a:t>-</a:t>
            </a:r>
            <a:r>
              <a:rPr lang="en-GB" dirty="0"/>
              <a:t>[</a:t>
            </a:r>
            <a:r>
              <a:rPr lang="en-GB" dirty="0" smtClean="0"/>
              <a:t>Re(sol)</a:t>
            </a:r>
            <a:r>
              <a:rPr lang="en-GB" baseline="-25000" dirty="0" smtClean="0"/>
              <a:t>3</a:t>
            </a:r>
            <a:r>
              <a:rPr lang="en-GB" dirty="0" smtClean="0"/>
              <a:t>(CO)</a:t>
            </a:r>
            <a:r>
              <a:rPr lang="en-GB" baseline="-25000" dirty="0" smtClean="0"/>
              <a:t>2</a:t>
            </a:r>
            <a:r>
              <a:rPr lang="en-GB" dirty="0" smtClean="0"/>
              <a:t>(C</a:t>
            </a:r>
            <a:r>
              <a:rPr lang="en-GB" baseline="30000" dirty="0" smtClean="0">
                <a:solidFill>
                  <a:srgbClr val="FF0000"/>
                </a:solidFill>
              </a:rPr>
              <a:t>17</a:t>
            </a:r>
            <a:r>
              <a:rPr lang="en-GB" dirty="0" smtClean="0">
                <a:solidFill>
                  <a:srgbClr val="FF0000"/>
                </a:solidFill>
              </a:rPr>
              <a:t>O</a:t>
            </a:r>
            <a:r>
              <a:rPr lang="en-GB" dirty="0" smtClean="0"/>
              <a:t>)]</a:t>
            </a:r>
            <a:r>
              <a:rPr lang="en-GB" baseline="30000" dirty="0" smtClean="0"/>
              <a:t>+</a:t>
            </a:r>
            <a:r>
              <a:rPr lang="en-GB" dirty="0" smtClean="0"/>
              <a:t> + OH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sp>
        <p:nvSpPr>
          <p:cNvPr id="15" name="Textfeld 14"/>
          <p:cNvSpPr txBox="1"/>
          <p:nvPr/>
        </p:nvSpPr>
        <p:spPr>
          <a:xfrm>
            <a:off x="1043608" y="4376335"/>
            <a:ext cx="306526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i="1" dirty="0" err="1"/>
              <a:t>fac</a:t>
            </a:r>
            <a:r>
              <a:rPr lang="en-GB" i="1" dirty="0"/>
              <a:t>-</a:t>
            </a:r>
            <a:r>
              <a:rPr lang="en-GB" dirty="0"/>
              <a:t>[Re(sol)</a:t>
            </a:r>
            <a:r>
              <a:rPr lang="en-GB" baseline="-25000" dirty="0"/>
              <a:t>3</a:t>
            </a:r>
            <a:r>
              <a:rPr lang="en-GB" dirty="0"/>
              <a:t>(CO)</a:t>
            </a:r>
            <a:r>
              <a:rPr lang="en-GB" baseline="-25000" dirty="0"/>
              <a:t>3</a:t>
            </a:r>
            <a:r>
              <a:rPr lang="en-GB" dirty="0"/>
              <a:t>]</a:t>
            </a:r>
            <a:r>
              <a:rPr lang="en-GB" baseline="30000" dirty="0"/>
              <a:t>+</a:t>
            </a:r>
            <a:r>
              <a:rPr lang="en-GB" dirty="0" smtClean="0"/>
              <a:t> + </a:t>
            </a:r>
            <a:r>
              <a:rPr lang="en-GB" baseline="30000" dirty="0" smtClean="0">
                <a:solidFill>
                  <a:srgbClr val="FF0000"/>
                </a:solidFill>
              </a:rPr>
              <a:t>13</a:t>
            </a:r>
            <a:r>
              <a:rPr lang="en-GB" dirty="0" smtClean="0">
                <a:solidFill>
                  <a:srgbClr val="FF0000"/>
                </a:solidFill>
              </a:rPr>
              <a:t>CO</a:t>
            </a:r>
            <a:endParaRPr lang="en-GB" baseline="-25000" dirty="0"/>
          </a:p>
        </p:txBody>
      </p:sp>
      <p:cxnSp>
        <p:nvCxnSpPr>
          <p:cNvPr id="16" name="Gerade Verbindung mit Pfeil 15"/>
          <p:cNvCxnSpPr/>
          <p:nvPr/>
        </p:nvCxnSpPr>
        <p:spPr bwMode="auto">
          <a:xfrm>
            <a:off x="4306699" y="4549770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17" name="Rechteck 16"/>
          <p:cNvSpPr/>
          <p:nvPr/>
        </p:nvSpPr>
        <p:spPr>
          <a:xfrm>
            <a:off x="5148064" y="4365104"/>
            <a:ext cx="3480440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i="1" dirty="0" err="1"/>
              <a:t>fac</a:t>
            </a:r>
            <a:r>
              <a:rPr lang="en-GB" i="1" dirty="0"/>
              <a:t>-</a:t>
            </a:r>
            <a:r>
              <a:rPr lang="en-GB" dirty="0"/>
              <a:t>[</a:t>
            </a:r>
            <a:r>
              <a:rPr lang="en-GB" dirty="0" smtClean="0"/>
              <a:t>Re(sol)</a:t>
            </a:r>
            <a:r>
              <a:rPr lang="en-GB" baseline="-25000" dirty="0" smtClean="0"/>
              <a:t>3</a:t>
            </a:r>
            <a:r>
              <a:rPr lang="en-GB" dirty="0" smtClean="0"/>
              <a:t>(CO)</a:t>
            </a:r>
            <a:r>
              <a:rPr lang="en-GB" baseline="-25000" dirty="0" smtClean="0"/>
              <a:t>2</a:t>
            </a:r>
            <a:r>
              <a:rPr lang="en-GB" dirty="0" smtClean="0"/>
              <a:t>(</a:t>
            </a:r>
            <a:r>
              <a:rPr lang="en-GB" baseline="30000" dirty="0" smtClean="0">
                <a:solidFill>
                  <a:srgbClr val="FF0000"/>
                </a:solidFill>
              </a:rPr>
              <a:t>13</a:t>
            </a:r>
            <a:r>
              <a:rPr lang="en-GB" dirty="0" smtClean="0">
                <a:solidFill>
                  <a:srgbClr val="FF0000"/>
                </a:solidFill>
              </a:rPr>
              <a:t>CO</a:t>
            </a:r>
            <a:r>
              <a:rPr lang="en-GB" dirty="0" smtClean="0"/>
              <a:t>)]</a:t>
            </a:r>
            <a:r>
              <a:rPr lang="en-GB" baseline="30000" dirty="0" smtClean="0"/>
              <a:t>+</a:t>
            </a:r>
            <a:r>
              <a:rPr lang="en-GB" dirty="0" smtClean="0"/>
              <a:t> + CO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10775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 bwMode="auto">
          <a:xfrm>
            <a:off x="1664838" y="4263754"/>
            <a:ext cx="5758153" cy="121830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smtClean="0"/>
              <a:t>2. Rate Laws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Mechanisms</a:t>
            </a:r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2925480" y="908720"/>
            <a:ext cx="3172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2.1 Simple kinetic rate laws</a:t>
            </a:r>
            <a:endParaRPr lang="en-GB" b="1" dirty="0"/>
          </a:p>
        </p:txBody>
      </p:sp>
      <p:sp>
        <p:nvSpPr>
          <p:cNvPr id="7" name="Rechteck 6"/>
          <p:cNvSpPr/>
          <p:nvPr/>
        </p:nvSpPr>
        <p:spPr bwMode="auto">
          <a:xfrm>
            <a:off x="2016115" y="1370855"/>
            <a:ext cx="5387986" cy="7905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016115" y="1577231"/>
            <a:ext cx="18982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b="1" dirty="0" smtClean="0"/>
              <a:t>1</a:t>
            </a:r>
            <a:r>
              <a:rPr lang="en-GB" b="1" baseline="30000" dirty="0" smtClean="0"/>
              <a:t>st</a:t>
            </a:r>
            <a:r>
              <a:rPr lang="en-GB" b="1" dirty="0" smtClean="0"/>
              <a:t> order kinetic</a:t>
            </a:r>
            <a:endParaRPr lang="en-GB" b="1" dirty="0"/>
          </a:p>
        </p:txBody>
      </p:sp>
      <p:graphicFrame>
        <p:nvGraphicFramePr>
          <p:cNvPr id="9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4893057"/>
              </p:ext>
            </p:extLst>
          </p:nvPr>
        </p:nvGraphicFramePr>
        <p:xfrm>
          <a:off x="5423595" y="1450747"/>
          <a:ext cx="18415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63" name="Equation" r:id="rId3" imgW="1841400" imgH="622080" progId="Equation.3">
                  <p:embed/>
                </p:oleObj>
              </mc:Choice>
              <mc:Fallback>
                <p:oleObj name="Equation" r:id="rId3" imgW="1841400" imgH="622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3595" y="1450747"/>
                        <a:ext cx="184150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998913" y="1577231"/>
            <a:ext cx="13090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dirty="0" smtClean="0"/>
              <a:t>A            </a:t>
            </a:r>
            <a:r>
              <a:rPr lang="en-GB" dirty="0" smtClean="0">
                <a:sym typeface="Symbol" pitchFamily="18" charset="2"/>
              </a:rPr>
              <a:t>P</a:t>
            </a:r>
            <a:r>
              <a:rPr lang="en-GB" dirty="0" smtClean="0"/>
              <a:t> </a:t>
            </a:r>
            <a:endParaRPr lang="en-GB" dirty="0"/>
          </a:p>
        </p:txBody>
      </p:sp>
      <p:cxnSp>
        <p:nvCxnSpPr>
          <p:cNvPr id="11" name="Gerade Verbindung mit Pfeil 20"/>
          <p:cNvCxnSpPr>
            <a:cxnSpLocks noChangeShapeType="1"/>
          </p:cNvCxnSpPr>
          <p:nvPr/>
        </p:nvCxnSpPr>
        <p:spPr bwMode="auto">
          <a:xfrm>
            <a:off x="4365319" y="1761897"/>
            <a:ext cx="5762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13" name="Textfeld 12"/>
          <p:cNvSpPr txBox="1"/>
          <p:nvPr/>
        </p:nvSpPr>
        <p:spPr>
          <a:xfrm>
            <a:off x="1046095" y="2411596"/>
            <a:ext cx="7643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Reactions following a </a:t>
            </a:r>
            <a:r>
              <a:rPr lang="en-GB" b="1" dirty="0" smtClean="0"/>
              <a:t>1</a:t>
            </a:r>
            <a:r>
              <a:rPr lang="en-GB" b="1" baseline="30000" dirty="0" smtClean="0"/>
              <a:t>st</a:t>
            </a:r>
            <a:r>
              <a:rPr lang="en-GB" b="1" dirty="0" smtClean="0"/>
              <a:t> order mechanism</a:t>
            </a:r>
            <a:r>
              <a:rPr lang="en-GB" dirty="0" smtClean="0"/>
              <a:t> are rare (do you know one?)</a:t>
            </a:r>
            <a:endParaRPr lang="en-GB" dirty="0"/>
          </a:p>
        </p:txBody>
      </p:sp>
      <p:sp>
        <p:nvSpPr>
          <p:cNvPr id="14" name="Textfeld 13"/>
          <p:cNvSpPr txBox="1"/>
          <p:nvPr/>
        </p:nvSpPr>
        <p:spPr>
          <a:xfrm>
            <a:off x="2270978" y="2988183"/>
            <a:ext cx="4878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These are generally </a:t>
            </a:r>
            <a:r>
              <a:rPr lang="en-GB" b="1" dirty="0" smtClean="0"/>
              <a:t>intramolecular</a:t>
            </a:r>
            <a:r>
              <a:rPr lang="en-GB" dirty="0" smtClean="0"/>
              <a:t> reactions</a:t>
            </a:r>
            <a:endParaRPr lang="en-GB" dirty="0"/>
          </a:p>
        </p:txBody>
      </p:sp>
      <p:sp>
        <p:nvSpPr>
          <p:cNvPr id="15" name="Textfeld 14"/>
          <p:cNvSpPr txBox="1"/>
          <p:nvPr/>
        </p:nvSpPr>
        <p:spPr>
          <a:xfrm>
            <a:off x="685707" y="3580591"/>
            <a:ext cx="8144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Important</a:t>
            </a:r>
            <a:r>
              <a:rPr lang="en-GB" dirty="0" smtClean="0"/>
              <a:t>: To deduce a mechanism from kinetics, even complicated schemes</a:t>
            </a:r>
          </a:p>
          <a:p>
            <a:r>
              <a:rPr lang="en-GB" dirty="0"/>
              <a:t>c</a:t>
            </a:r>
            <a:r>
              <a:rPr lang="en-GB" dirty="0" smtClean="0"/>
              <a:t>an be reduced to 1</a:t>
            </a:r>
            <a:r>
              <a:rPr lang="en-GB" baseline="30000" dirty="0" smtClean="0"/>
              <a:t>st</a:t>
            </a:r>
            <a:r>
              <a:rPr lang="en-GB" dirty="0" smtClean="0"/>
              <a:t> (pseudo 1</a:t>
            </a:r>
            <a:r>
              <a:rPr lang="en-GB" baseline="30000" dirty="0" smtClean="0"/>
              <a:t>st</a:t>
            </a:r>
            <a:r>
              <a:rPr lang="en-GB" dirty="0" smtClean="0"/>
              <a:t>) order rate laws</a:t>
            </a:r>
            <a:endParaRPr lang="en-GB" dirty="0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4245486" y="5866084"/>
            <a:ext cx="17347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dirty="0" smtClean="0"/>
              <a:t>(</a:t>
            </a:r>
            <a:r>
              <a:rPr lang="en-GB" dirty="0"/>
              <a:t>k</a:t>
            </a:r>
            <a:r>
              <a:rPr lang="en-GB" baseline="-25000" dirty="0"/>
              <a:t>1</a:t>
            </a:r>
            <a:r>
              <a:rPr lang="en-GB" dirty="0"/>
              <a:t>k</a:t>
            </a:r>
            <a:r>
              <a:rPr lang="en-GB" baseline="-25000" dirty="0"/>
              <a:t>2</a:t>
            </a:r>
            <a:r>
              <a:rPr lang="en-GB" dirty="0"/>
              <a:t>[CN</a:t>
            </a:r>
            <a:r>
              <a:rPr lang="en-GB" baseline="30000" dirty="0" smtClean="0"/>
              <a:t>–</a:t>
            </a:r>
            <a:r>
              <a:rPr lang="en-GB" dirty="0" smtClean="0"/>
              <a:t>]{Co})</a:t>
            </a:r>
            <a:endParaRPr lang="en-GB" dirty="0"/>
          </a:p>
        </p:txBody>
      </p:sp>
      <p:sp>
        <p:nvSpPr>
          <p:cNvPr id="17" name="Textfeld 16"/>
          <p:cNvSpPr txBox="1"/>
          <p:nvPr/>
        </p:nvSpPr>
        <p:spPr>
          <a:xfrm>
            <a:off x="1641763" y="4833984"/>
            <a:ext cx="2133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Take the reaction   </a:t>
            </a:r>
            <a:endParaRPr lang="en-GB" dirty="0"/>
          </a:p>
        </p:txBody>
      </p:sp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4088467"/>
              </p:ext>
            </p:extLst>
          </p:nvPr>
        </p:nvGraphicFramePr>
        <p:xfrm>
          <a:off x="3911600" y="4416425"/>
          <a:ext cx="1212850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64" name="CS ChemDraw Drawing" r:id="rId5" imgW="1212698" imgH="767934" progId="ChemDraw.Document.6.0">
                  <p:embed/>
                </p:oleObj>
              </mc:Choice>
              <mc:Fallback>
                <p:oleObj name="CS ChemDraw Drawing" r:id="rId5" imgW="1212698" imgH="767934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11600" y="4416425"/>
                        <a:ext cx="1212850" cy="768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1915202"/>
              </p:ext>
            </p:extLst>
          </p:nvPr>
        </p:nvGraphicFramePr>
        <p:xfrm>
          <a:off x="5906604" y="4398755"/>
          <a:ext cx="1431925" cy="77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65" name="CS ChemDraw Drawing" r:id="rId7" imgW="1432085" imgH="776854" progId="ChemDraw.Document.6.0">
                  <p:embed/>
                </p:oleObj>
              </mc:Choice>
              <mc:Fallback>
                <p:oleObj name="CS ChemDraw Drawing" r:id="rId7" imgW="1432085" imgH="776854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906604" y="4398755"/>
                        <a:ext cx="1431925" cy="776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Gerade Verbindung mit Pfeil 20"/>
          <p:cNvCxnSpPr>
            <a:cxnSpLocks noChangeShapeType="1"/>
          </p:cNvCxnSpPr>
          <p:nvPr/>
        </p:nvCxnSpPr>
        <p:spPr bwMode="auto">
          <a:xfrm>
            <a:off x="5198425" y="5033809"/>
            <a:ext cx="5762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22" name="Textfeld 21"/>
          <p:cNvSpPr txBox="1"/>
          <p:nvPr/>
        </p:nvSpPr>
        <p:spPr>
          <a:xfrm>
            <a:off x="827584" y="5949280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Follows the rate law</a:t>
            </a:r>
            <a:endParaRPr lang="en-GB" dirty="0"/>
          </a:p>
        </p:txBody>
      </p:sp>
      <p:sp>
        <p:nvSpPr>
          <p:cNvPr id="23" name="Rechteck 22"/>
          <p:cNvSpPr/>
          <p:nvPr/>
        </p:nvSpPr>
        <p:spPr>
          <a:xfrm>
            <a:off x="4316077" y="6206807"/>
            <a:ext cx="1633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en-GB" dirty="0"/>
              <a:t>(k</a:t>
            </a:r>
            <a:r>
              <a:rPr lang="en-GB" baseline="-25000" dirty="0"/>
              <a:t>–1</a:t>
            </a:r>
            <a:r>
              <a:rPr lang="en-GB" dirty="0"/>
              <a:t> + k</a:t>
            </a:r>
            <a:r>
              <a:rPr lang="en-GB" baseline="-25000" dirty="0"/>
              <a:t>2</a:t>
            </a:r>
            <a:r>
              <a:rPr lang="en-GB" dirty="0"/>
              <a:t>[CN</a:t>
            </a:r>
            <a:r>
              <a:rPr lang="en-GB" baseline="30000" dirty="0"/>
              <a:t>–</a:t>
            </a:r>
            <a:r>
              <a:rPr lang="en-GB" dirty="0"/>
              <a:t>])</a:t>
            </a:r>
          </a:p>
        </p:txBody>
      </p:sp>
      <p:cxnSp>
        <p:nvCxnSpPr>
          <p:cNvPr id="25" name="Gerader Verbinder 24"/>
          <p:cNvCxnSpPr/>
          <p:nvPr/>
        </p:nvCxnSpPr>
        <p:spPr bwMode="auto">
          <a:xfrm>
            <a:off x="4513811" y="6233878"/>
            <a:ext cx="117591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feld 25"/>
          <p:cNvSpPr txBox="1"/>
          <p:nvPr/>
        </p:nvSpPr>
        <p:spPr>
          <a:xfrm>
            <a:off x="2969112" y="5910712"/>
            <a:ext cx="1095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u="sng" dirty="0" err="1" smtClean="0"/>
              <a:t>dCo</a:t>
            </a:r>
            <a:r>
              <a:rPr lang="en-GB" u="sng" dirty="0" smtClean="0"/>
              <a:t>(CN)</a:t>
            </a:r>
          </a:p>
          <a:p>
            <a:pPr algn="ctr"/>
            <a:r>
              <a:rPr lang="en-GB" dirty="0" err="1" smtClean="0"/>
              <a:t>dt</a:t>
            </a:r>
            <a:endParaRPr lang="en-GB" dirty="0"/>
          </a:p>
        </p:txBody>
      </p:sp>
      <p:sp>
        <p:nvSpPr>
          <p:cNvPr id="27" name="Textfeld 26"/>
          <p:cNvSpPr txBox="1"/>
          <p:nvPr/>
        </p:nvSpPr>
        <p:spPr>
          <a:xfrm>
            <a:off x="3995936" y="6036358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</a:t>
            </a:r>
            <a:endParaRPr lang="en-GB" dirty="0"/>
          </a:p>
        </p:txBody>
      </p:sp>
      <p:sp>
        <p:nvSpPr>
          <p:cNvPr id="28" name="Textfeld 27"/>
          <p:cNvSpPr txBox="1"/>
          <p:nvPr/>
        </p:nvSpPr>
        <p:spPr>
          <a:xfrm>
            <a:off x="6683044" y="6001945"/>
            <a:ext cx="1164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order?</a:t>
            </a:r>
            <a:endParaRPr lang="en-GB" dirty="0"/>
          </a:p>
        </p:txBody>
      </p:sp>
      <p:sp>
        <p:nvSpPr>
          <p:cNvPr id="29" name="Pfeil nach rechts 28"/>
          <p:cNvSpPr/>
          <p:nvPr/>
        </p:nvSpPr>
        <p:spPr bwMode="auto">
          <a:xfrm>
            <a:off x="6478270" y="6104295"/>
            <a:ext cx="271812" cy="164631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71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eck 19"/>
          <p:cNvSpPr/>
          <p:nvPr/>
        </p:nvSpPr>
        <p:spPr bwMode="auto">
          <a:xfrm>
            <a:off x="2075199" y="2775107"/>
            <a:ext cx="6285030" cy="55089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smtClean="0"/>
              <a:t>2. Rate Laws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Mechanisms</a:t>
            </a:r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2925480" y="908720"/>
            <a:ext cx="317266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2.1 Simple kinetic rate laws</a:t>
            </a:r>
            <a:endParaRPr lang="en-GB" b="1" dirty="0"/>
          </a:p>
        </p:txBody>
      </p:sp>
      <p:sp>
        <p:nvSpPr>
          <p:cNvPr id="7" name="Rechteck 6"/>
          <p:cNvSpPr/>
          <p:nvPr/>
        </p:nvSpPr>
        <p:spPr bwMode="auto">
          <a:xfrm>
            <a:off x="2016115" y="1370855"/>
            <a:ext cx="5387986" cy="7905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016115" y="1577231"/>
            <a:ext cx="18982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b="1" dirty="0" smtClean="0"/>
              <a:t>1</a:t>
            </a:r>
            <a:r>
              <a:rPr lang="en-GB" b="1" baseline="30000" dirty="0" smtClean="0"/>
              <a:t>st</a:t>
            </a:r>
            <a:r>
              <a:rPr lang="en-GB" b="1" dirty="0" smtClean="0"/>
              <a:t> order kinetic</a:t>
            </a:r>
            <a:endParaRPr lang="en-GB" b="1" dirty="0"/>
          </a:p>
        </p:txBody>
      </p:sp>
      <p:graphicFrame>
        <p:nvGraphicFramePr>
          <p:cNvPr id="9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7491290"/>
              </p:ext>
            </p:extLst>
          </p:nvPr>
        </p:nvGraphicFramePr>
        <p:xfrm>
          <a:off x="5423595" y="1450747"/>
          <a:ext cx="18415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75" name="Equation" r:id="rId3" imgW="1841400" imgH="622080" progId="Equation.3">
                  <p:embed/>
                </p:oleObj>
              </mc:Choice>
              <mc:Fallback>
                <p:oleObj name="Equation" r:id="rId3" imgW="1841400" imgH="622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3595" y="1450747"/>
                        <a:ext cx="184150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998913" y="1577231"/>
            <a:ext cx="13090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dirty="0" smtClean="0"/>
              <a:t>A            </a:t>
            </a:r>
            <a:r>
              <a:rPr lang="en-GB" dirty="0" smtClean="0">
                <a:sym typeface="Symbol" pitchFamily="18" charset="2"/>
              </a:rPr>
              <a:t>P</a:t>
            </a:r>
            <a:r>
              <a:rPr lang="en-GB" dirty="0" smtClean="0"/>
              <a:t> </a:t>
            </a:r>
            <a:endParaRPr lang="en-GB" dirty="0"/>
          </a:p>
        </p:txBody>
      </p:sp>
      <p:cxnSp>
        <p:nvCxnSpPr>
          <p:cNvPr id="11" name="Gerade Verbindung mit Pfeil 20"/>
          <p:cNvCxnSpPr>
            <a:cxnSpLocks noChangeShapeType="1"/>
          </p:cNvCxnSpPr>
          <p:nvPr/>
        </p:nvCxnSpPr>
        <p:spPr bwMode="auto">
          <a:xfrm>
            <a:off x="4365319" y="1761897"/>
            <a:ext cx="5762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12" name="Textfeld 11"/>
          <p:cNvSpPr txBox="1"/>
          <p:nvPr/>
        </p:nvSpPr>
        <p:spPr>
          <a:xfrm>
            <a:off x="3261385" y="2367806"/>
            <a:ext cx="262123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an easily be integrated</a:t>
            </a:r>
            <a:endParaRPr lang="en-GB" dirty="0"/>
          </a:p>
        </p:txBody>
      </p:sp>
      <p:sp>
        <p:nvSpPr>
          <p:cNvPr id="13" name="Rechteck 12"/>
          <p:cNvSpPr/>
          <p:nvPr/>
        </p:nvSpPr>
        <p:spPr>
          <a:xfrm>
            <a:off x="2075199" y="2869944"/>
            <a:ext cx="1848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ArialMT"/>
              </a:rPr>
              <a:t>ln[A] = </a:t>
            </a:r>
            <a:r>
              <a:rPr lang="en-GB" dirty="0" smtClean="0">
                <a:latin typeface="ArialMT"/>
              </a:rPr>
              <a:t>ln[</a:t>
            </a:r>
            <a:r>
              <a:rPr lang="en-GB" dirty="0" err="1" smtClean="0">
                <a:latin typeface="ArialMT"/>
              </a:rPr>
              <a:t>A</a:t>
            </a:r>
            <a:r>
              <a:rPr lang="en-GB" baseline="-25000" dirty="0" err="1" smtClean="0">
                <a:latin typeface="ArialMT"/>
              </a:rPr>
              <a:t>o</a:t>
            </a:r>
            <a:r>
              <a:rPr lang="en-GB" dirty="0" smtClean="0">
                <a:latin typeface="ArialMT"/>
              </a:rPr>
              <a:t>]</a:t>
            </a:r>
            <a:r>
              <a:rPr lang="en-GB" sz="800" dirty="0" smtClean="0">
                <a:latin typeface="ArialMT"/>
              </a:rPr>
              <a:t> </a:t>
            </a:r>
            <a:r>
              <a:rPr lang="en-GB" dirty="0">
                <a:latin typeface="ArialMT"/>
              </a:rPr>
              <a:t>- </a:t>
            </a:r>
            <a:r>
              <a:rPr lang="en-GB" i="1" dirty="0" err="1"/>
              <a:t>kt</a:t>
            </a:r>
            <a:endParaRPr lang="en-GB" dirty="0"/>
          </a:p>
        </p:txBody>
      </p:sp>
      <p:sp>
        <p:nvSpPr>
          <p:cNvPr id="14" name="Textfeld 13"/>
          <p:cNvSpPr txBox="1"/>
          <p:nvPr/>
        </p:nvSpPr>
        <p:spPr>
          <a:xfrm>
            <a:off x="4162872" y="2869944"/>
            <a:ext cx="1622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</a:t>
            </a:r>
            <a:r>
              <a:rPr lang="en-GB" dirty="0" smtClean="0"/>
              <a:t>r   A(t) = </a:t>
            </a:r>
            <a:r>
              <a:rPr lang="en-GB" dirty="0" err="1" smtClean="0"/>
              <a:t>A</a:t>
            </a:r>
            <a:r>
              <a:rPr lang="en-GB" baseline="-25000" dirty="0" err="1">
                <a:latin typeface="ArialMT"/>
              </a:rPr>
              <a:t>o</a:t>
            </a:r>
            <a:r>
              <a:rPr lang="en-GB" dirty="0" err="1" smtClean="0"/>
              <a:t>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5" name="Textfeld 14"/>
          <p:cNvSpPr txBox="1"/>
          <p:nvPr/>
        </p:nvSpPr>
        <p:spPr>
          <a:xfrm>
            <a:off x="5542478" y="277510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</a:t>
            </a:r>
            <a:r>
              <a:rPr lang="en-GB" dirty="0" err="1" smtClean="0"/>
              <a:t>kt</a:t>
            </a:r>
            <a:endParaRPr lang="en-GB" dirty="0"/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751" y="3466919"/>
            <a:ext cx="3469873" cy="30778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Textfeld 16"/>
          <p:cNvSpPr txBox="1"/>
          <p:nvPr/>
        </p:nvSpPr>
        <p:spPr>
          <a:xfrm>
            <a:off x="6337480" y="286994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  <a:r>
              <a:rPr lang="en-GB" dirty="0" smtClean="0"/>
              <a:t>nd </a:t>
            </a:r>
            <a:endParaRPr lang="en-GB" dirty="0"/>
          </a:p>
        </p:txBody>
      </p:sp>
      <p:sp>
        <p:nvSpPr>
          <p:cNvPr id="18" name="Textfeld 17"/>
          <p:cNvSpPr txBox="1"/>
          <p:nvPr/>
        </p:nvSpPr>
        <p:spPr>
          <a:xfrm>
            <a:off x="7117167" y="2875638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</a:t>
            </a:r>
            <a:r>
              <a:rPr lang="en-GB" baseline="-25000" dirty="0" smtClean="0"/>
              <a:t>1/2</a:t>
            </a:r>
            <a:r>
              <a:rPr lang="en-GB" dirty="0" smtClean="0"/>
              <a:t> = </a:t>
            </a:r>
            <a:endParaRPr lang="en-GB" dirty="0"/>
          </a:p>
        </p:txBody>
      </p:sp>
      <p:sp>
        <p:nvSpPr>
          <p:cNvPr id="19" name="Textfeld 18"/>
          <p:cNvSpPr txBox="1"/>
          <p:nvPr/>
        </p:nvSpPr>
        <p:spPr>
          <a:xfrm>
            <a:off x="7867035" y="2737138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u="sng" dirty="0"/>
              <a:t>l</a:t>
            </a:r>
            <a:r>
              <a:rPr lang="en-GB" u="sng" dirty="0" smtClean="0"/>
              <a:t>n2</a:t>
            </a:r>
          </a:p>
          <a:p>
            <a:pPr algn="ctr"/>
            <a:r>
              <a:rPr lang="en-GB" dirty="0"/>
              <a:t>k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4067944" y="3705125"/>
            <a:ext cx="329615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h</a:t>
            </a:r>
            <a:r>
              <a:rPr lang="en-GB" dirty="0" smtClean="0"/>
              <a:t>alf life time independent of A</a:t>
            </a:r>
            <a:r>
              <a:rPr lang="en-GB" baseline="-25000" dirty="0" smtClean="0"/>
              <a:t>0</a:t>
            </a:r>
            <a:endParaRPr lang="en-GB" baseline="-25000" dirty="0"/>
          </a:p>
        </p:txBody>
      </p:sp>
      <p:sp>
        <p:nvSpPr>
          <p:cNvPr id="22" name="Textfeld 21"/>
          <p:cNvSpPr txBox="1"/>
          <p:nvPr/>
        </p:nvSpPr>
        <p:spPr>
          <a:xfrm>
            <a:off x="4052692" y="4344962"/>
            <a:ext cx="453201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g</a:t>
            </a:r>
            <a:r>
              <a:rPr lang="en-GB" dirty="0" smtClean="0"/>
              <a:t>raphical representation ln[A] vs. t is linear</a:t>
            </a:r>
            <a:endParaRPr lang="en-GB" dirty="0"/>
          </a:p>
        </p:txBody>
      </p:sp>
      <p:sp>
        <p:nvSpPr>
          <p:cNvPr id="23" name="Textfeld 22"/>
          <p:cNvSpPr txBox="1"/>
          <p:nvPr/>
        </p:nvSpPr>
        <p:spPr>
          <a:xfrm>
            <a:off x="5338961" y="4984799"/>
            <a:ext cx="248016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/>
              <a:t>s</a:t>
            </a:r>
            <a:r>
              <a:rPr lang="en-GB" b="1" dirty="0" smtClean="0"/>
              <a:t>lope gives k</a:t>
            </a:r>
            <a:r>
              <a:rPr lang="en-GB" dirty="0" smtClean="0"/>
              <a:t> (</a:t>
            </a:r>
            <a:r>
              <a:rPr lang="en-GB" dirty="0" err="1" smtClean="0"/>
              <a:t>lin</a:t>
            </a:r>
            <a:r>
              <a:rPr lang="en-GB" dirty="0" smtClean="0"/>
              <a:t> </a:t>
            </a:r>
            <a:r>
              <a:rPr lang="en-GB" dirty="0" err="1" smtClean="0"/>
              <a:t>reg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24" name="Pfeil nach rechts 23"/>
          <p:cNvSpPr/>
          <p:nvPr/>
        </p:nvSpPr>
        <p:spPr bwMode="auto">
          <a:xfrm>
            <a:off x="5056118" y="5093415"/>
            <a:ext cx="271812" cy="164631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4134496" y="5581268"/>
            <a:ext cx="3821880" cy="9233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v</a:t>
            </a:r>
            <a:r>
              <a:rPr lang="en-GB" dirty="0" smtClean="0"/>
              <a:t>ariation of [A</a:t>
            </a:r>
            <a:r>
              <a:rPr lang="en-GB" baseline="-25000" dirty="0" smtClean="0"/>
              <a:t>0</a:t>
            </a:r>
            <a:r>
              <a:rPr lang="en-GB" dirty="0" smtClean="0"/>
              <a:t>] over a broad range 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should yield </a:t>
            </a:r>
            <a:r>
              <a:rPr lang="en-GB" b="1" dirty="0" smtClean="0"/>
              <a:t>constant k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25398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5" name="Rechteck 4"/>
          <p:cNvSpPr/>
          <p:nvPr/>
        </p:nvSpPr>
        <p:spPr bwMode="auto">
          <a:xfrm>
            <a:off x="2075199" y="2775107"/>
            <a:ext cx="6285030" cy="55089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smtClean="0"/>
              <a:t>2. Rate Laws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Mechanisms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2925480" y="908720"/>
            <a:ext cx="317266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2.1 Simple kinetic rate laws</a:t>
            </a:r>
            <a:endParaRPr lang="en-GB" b="1" dirty="0"/>
          </a:p>
        </p:txBody>
      </p:sp>
      <p:sp>
        <p:nvSpPr>
          <p:cNvPr id="8" name="Rechteck 7"/>
          <p:cNvSpPr/>
          <p:nvPr/>
        </p:nvSpPr>
        <p:spPr bwMode="auto">
          <a:xfrm>
            <a:off x="2016115" y="1370855"/>
            <a:ext cx="5387986" cy="7905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016115" y="1577231"/>
            <a:ext cx="18982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b="1" dirty="0" smtClean="0"/>
              <a:t>1</a:t>
            </a:r>
            <a:r>
              <a:rPr lang="en-GB" b="1" baseline="30000" dirty="0" smtClean="0"/>
              <a:t>st</a:t>
            </a:r>
            <a:r>
              <a:rPr lang="en-GB" b="1" dirty="0" smtClean="0"/>
              <a:t> order kinetic</a:t>
            </a:r>
            <a:endParaRPr lang="en-GB" b="1" dirty="0"/>
          </a:p>
        </p:txBody>
      </p:sp>
      <p:graphicFrame>
        <p:nvGraphicFramePr>
          <p:cNvPr id="10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1949778"/>
              </p:ext>
            </p:extLst>
          </p:nvPr>
        </p:nvGraphicFramePr>
        <p:xfrm>
          <a:off x="5423595" y="1450747"/>
          <a:ext cx="18415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52" name="Equation" r:id="rId3" imgW="1841400" imgH="622080" progId="Equation.3">
                  <p:embed/>
                </p:oleObj>
              </mc:Choice>
              <mc:Fallback>
                <p:oleObj name="Equation" r:id="rId3" imgW="1841400" imgH="622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3595" y="1450747"/>
                        <a:ext cx="184150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3998913" y="1577231"/>
            <a:ext cx="13090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dirty="0" smtClean="0"/>
              <a:t>A            </a:t>
            </a:r>
            <a:r>
              <a:rPr lang="en-GB" dirty="0" smtClean="0">
                <a:sym typeface="Symbol" pitchFamily="18" charset="2"/>
              </a:rPr>
              <a:t>P</a:t>
            </a:r>
            <a:r>
              <a:rPr lang="en-GB" dirty="0" smtClean="0"/>
              <a:t> </a:t>
            </a:r>
            <a:endParaRPr lang="en-GB" dirty="0"/>
          </a:p>
        </p:txBody>
      </p:sp>
      <p:cxnSp>
        <p:nvCxnSpPr>
          <p:cNvPr id="12" name="Gerade Verbindung mit Pfeil 20"/>
          <p:cNvCxnSpPr>
            <a:cxnSpLocks noChangeShapeType="1"/>
          </p:cNvCxnSpPr>
          <p:nvPr/>
        </p:nvCxnSpPr>
        <p:spPr bwMode="auto">
          <a:xfrm>
            <a:off x="4365319" y="1761897"/>
            <a:ext cx="5762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13" name="Textfeld 12"/>
          <p:cNvSpPr txBox="1"/>
          <p:nvPr/>
        </p:nvSpPr>
        <p:spPr>
          <a:xfrm>
            <a:off x="3261385" y="2367806"/>
            <a:ext cx="262123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an easily be integrated</a:t>
            </a:r>
            <a:endParaRPr lang="en-GB" dirty="0"/>
          </a:p>
        </p:txBody>
      </p:sp>
      <p:sp>
        <p:nvSpPr>
          <p:cNvPr id="14" name="Rechteck 13"/>
          <p:cNvSpPr/>
          <p:nvPr/>
        </p:nvSpPr>
        <p:spPr>
          <a:xfrm>
            <a:off x="2075199" y="2869944"/>
            <a:ext cx="1848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ArialMT"/>
              </a:rPr>
              <a:t>ln[A] = </a:t>
            </a:r>
            <a:r>
              <a:rPr lang="en-GB" dirty="0" smtClean="0">
                <a:latin typeface="ArialMT"/>
              </a:rPr>
              <a:t>ln[</a:t>
            </a:r>
            <a:r>
              <a:rPr lang="en-GB" dirty="0" err="1" smtClean="0">
                <a:latin typeface="ArialMT"/>
              </a:rPr>
              <a:t>A</a:t>
            </a:r>
            <a:r>
              <a:rPr lang="en-GB" baseline="-25000" dirty="0" err="1" smtClean="0">
                <a:latin typeface="ArialMT"/>
              </a:rPr>
              <a:t>o</a:t>
            </a:r>
            <a:r>
              <a:rPr lang="en-GB" dirty="0" smtClean="0">
                <a:latin typeface="ArialMT"/>
              </a:rPr>
              <a:t>]</a:t>
            </a:r>
            <a:r>
              <a:rPr lang="en-GB" sz="800" dirty="0" smtClean="0">
                <a:latin typeface="ArialMT"/>
              </a:rPr>
              <a:t> </a:t>
            </a:r>
            <a:r>
              <a:rPr lang="en-GB" dirty="0">
                <a:latin typeface="ArialMT"/>
              </a:rPr>
              <a:t>- </a:t>
            </a:r>
            <a:r>
              <a:rPr lang="en-GB" i="1" dirty="0" err="1"/>
              <a:t>kt</a:t>
            </a:r>
            <a:endParaRPr lang="en-GB" dirty="0"/>
          </a:p>
        </p:txBody>
      </p:sp>
      <p:sp>
        <p:nvSpPr>
          <p:cNvPr id="15" name="Textfeld 14"/>
          <p:cNvSpPr txBox="1"/>
          <p:nvPr/>
        </p:nvSpPr>
        <p:spPr>
          <a:xfrm>
            <a:off x="4162872" y="2869944"/>
            <a:ext cx="1622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</a:t>
            </a:r>
            <a:r>
              <a:rPr lang="en-GB" dirty="0" smtClean="0"/>
              <a:t>r   A(t) = </a:t>
            </a:r>
            <a:r>
              <a:rPr lang="en-GB" dirty="0" err="1" smtClean="0"/>
              <a:t>A</a:t>
            </a:r>
            <a:r>
              <a:rPr lang="en-GB" baseline="-25000" dirty="0" err="1">
                <a:latin typeface="ArialMT"/>
              </a:rPr>
              <a:t>o</a:t>
            </a:r>
            <a:r>
              <a:rPr lang="en-GB" dirty="0" err="1" smtClean="0"/>
              <a:t>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5542478" y="277510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</a:t>
            </a:r>
            <a:r>
              <a:rPr lang="en-GB" dirty="0" err="1" smtClean="0"/>
              <a:t>kt</a:t>
            </a:r>
            <a:endParaRPr lang="en-GB" dirty="0"/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751" y="3466919"/>
            <a:ext cx="3469873" cy="30778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Textfeld 17"/>
          <p:cNvSpPr txBox="1"/>
          <p:nvPr/>
        </p:nvSpPr>
        <p:spPr>
          <a:xfrm>
            <a:off x="6337480" y="286994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  <a:r>
              <a:rPr lang="en-GB" dirty="0" smtClean="0"/>
              <a:t>nd </a:t>
            </a:r>
            <a:endParaRPr lang="en-GB" dirty="0"/>
          </a:p>
        </p:txBody>
      </p:sp>
      <p:sp>
        <p:nvSpPr>
          <p:cNvPr id="19" name="Textfeld 18"/>
          <p:cNvSpPr txBox="1"/>
          <p:nvPr/>
        </p:nvSpPr>
        <p:spPr>
          <a:xfrm>
            <a:off x="7117167" y="2875638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</a:t>
            </a:r>
            <a:r>
              <a:rPr lang="en-GB" baseline="-25000" dirty="0" smtClean="0"/>
              <a:t>1/2</a:t>
            </a:r>
            <a:r>
              <a:rPr lang="en-GB" dirty="0" smtClean="0"/>
              <a:t> = </a:t>
            </a:r>
            <a:endParaRPr lang="en-GB" dirty="0"/>
          </a:p>
        </p:txBody>
      </p:sp>
      <p:sp>
        <p:nvSpPr>
          <p:cNvPr id="20" name="Textfeld 19"/>
          <p:cNvSpPr txBox="1"/>
          <p:nvPr/>
        </p:nvSpPr>
        <p:spPr>
          <a:xfrm>
            <a:off x="7867035" y="2737138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u="sng" dirty="0"/>
              <a:t>l</a:t>
            </a:r>
            <a:r>
              <a:rPr lang="en-GB" u="sng" dirty="0" smtClean="0"/>
              <a:t>n2</a:t>
            </a:r>
          </a:p>
          <a:p>
            <a:pPr algn="ctr"/>
            <a:r>
              <a:rPr lang="en-GB" dirty="0"/>
              <a:t>k</a:t>
            </a:r>
          </a:p>
        </p:txBody>
      </p:sp>
      <p:graphicFrame>
        <p:nvGraphicFramePr>
          <p:cNvPr id="2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8843632"/>
              </p:ext>
            </p:extLst>
          </p:nvPr>
        </p:nvGraphicFramePr>
        <p:xfrm>
          <a:off x="5327287" y="4539779"/>
          <a:ext cx="13335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53" name="Equation" r:id="rId6" imgW="1333440" imgH="685800" progId="Equation.3">
                  <p:embed/>
                </p:oleObj>
              </mc:Choice>
              <mc:Fallback>
                <p:oleObj name="Equation" r:id="rId6" imgW="133344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7287" y="4539779"/>
                        <a:ext cx="13335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feld 21"/>
          <p:cNvSpPr txBox="1"/>
          <p:nvPr/>
        </p:nvSpPr>
        <p:spPr>
          <a:xfrm>
            <a:off x="4075269" y="3562742"/>
            <a:ext cx="43829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c</a:t>
            </a:r>
            <a:r>
              <a:rPr lang="en-GB" dirty="0" smtClean="0"/>
              <a:t>alculate k from each point [A]</a:t>
            </a:r>
            <a:r>
              <a:rPr lang="en-GB" baseline="-25000" dirty="0" smtClean="0"/>
              <a:t>t</a:t>
            </a:r>
            <a:r>
              <a:rPr lang="en-GB" dirty="0" smtClean="0"/>
              <a:t> relative to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[A0], should yield a constant k, no trends</a:t>
            </a:r>
            <a:endParaRPr lang="en-GB" dirty="0"/>
          </a:p>
        </p:txBody>
      </p:sp>
      <p:sp>
        <p:nvSpPr>
          <p:cNvPr id="23" name="Pfeil nach rechts 22"/>
          <p:cNvSpPr/>
          <p:nvPr/>
        </p:nvSpPr>
        <p:spPr bwMode="auto">
          <a:xfrm>
            <a:off x="4945902" y="4784136"/>
            <a:ext cx="271812" cy="164631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4194591" y="5710902"/>
            <a:ext cx="280533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95263" indent="-195263" eaLnBrk="0" hangingPunct="0"/>
            <a:r>
              <a:rPr lang="en-GB" dirty="0" smtClean="0"/>
              <a:t>Kinetic pseudo 1. order</a:t>
            </a:r>
            <a:endParaRPr lang="en-GB" dirty="0"/>
          </a:p>
        </p:txBody>
      </p:sp>
      <p:sp>
        <p:nvSpPr>
          <p:cNvPr id="25" name="Text Box 16"/>
          <p:cNvSpPr txBox="1">
            <a:spLocks noChangeArrowheads="1"/>
          </p:cNvSpPr>
          <p:nvPr/>
        </p:nvSpPr>
        <p:spPr bwMode="auto">
          <a:xfrm>
            <a:off x="6999926" y="5699216"/>
            <a:ext cx="1287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95263" indent="-195263" eaLnBrk="0" hangingPunct="0"/>
            <a:r>
              <a:rPr lang="en-GB" b="1" dirty="0" smtClean="0"/>
              <a:t>k</a:t>
            </a:r>
            <a:r>
              <a:rPr lang="en-GB" b="1" baseline="-25000" dirty="0" smtClean="0"/>
              <a:t>1</a:t>
            </a:r>
            <a:r>
              <a:rPr lang="en-GB" b="1" dirty="0" smtClean="0"/>
              <a:t> </a:t>
            </a:r>
            <a:r>
              <a:rPr lang="en-GB" b="1" dirty="0" smtClean="0">
                <a:sym typeface="Symbol" pitchFamily="18" charset="2"/>
              </a:rPr>
              <a:t> </a:t>
            </a:r>
            <a:r>
              <a:rPr lang="en-GB" b="1" dirty="0" err="1" smtClean="0">
                <a:sym typeface="Symbol" pitchFamily="18" charset="2"/>
              </a:rPr>
              <a:t>k</a:t>
            </a:r>
            <a:r>
              <a:rPr lang="en-GB" b="1" baseline="-25000" dirty="0" err="1" smtClean="0">
                <a:sym typeface="Symbol" pitchFamily="18" charset="2"/>
              </a:rPr>
              <a:t>obs</a:t>
            </a:r>
            <a:endParaRPr lang="en-GB" b="1" baseline="-25000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6162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smtClean="0"/>
              <a:t>2. Rate Laws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Mechanisms</a:t>
            </a:r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2925480" y="908720"/>
            <a:ext cx="317266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2.1 Simple kinetic rate laws</a:t>
            </a:r>
            <a:endParaRPr lang="en-GB" b="1" dirty="0"/>
          </a:p>
        </p:txBody>
      </p:sp>
      <p:sp>
        <p:nvSpPr>
          <p:cNvPr id="8" name="Rechteck 7"/>
          <p:cNvSpPr/>
          <p:nvPr/>
        </p:nvSpPr>
        <p:spPr bwMode="auto">
          <a:xfrm>
            <a:off x="1973906" y="3356992"/>
            <a:ext cx="5184775" cy="64928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547664" y="2543468"/>
            <a:ext cx="66298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square">
            <a:spAutoFit/>
          </a:bodyPr>
          <a:lstStyle/>
          <a:p>
            <a:pPr marL="195263" indent="-195263" eaLnBrk="0" hangingPunct="0"/>
            <a:r>
              <a:rPr lang="en-GB" sz="2000" dirty="0" smtClean="0"/>
              <a:t>We choose [B]</a:t>
            </a:r>
            <a:r>
              <a:rPr lang="en-GB" sz="2000" baseline="-25000" dirty="0" smtClean="0"/>
              <a:t>0</a:t>
            </a:r>
            <a:r>
              <a:rPr lang="en-GB" sz="2000" dirty="0" smtClean="0"/>
              <a:t> &gt;&gt; [A]</a:t>
            </a:r>
            <a:r>
              <a:rPr lang="en-GB" sz="2000" baseline="-25000" dirty="0" smtClean="0"/>
              <a:t>0</a:t>
            </a:r>
            <a:r>
              <a:rPr lang="en-GB" sz="2000" dirty="0" smtClean="0"/>
              <a:t>   so that  [B](t) = [B]</a:t>
            </a:r>
            <a:r>
              <a:rPr lang="en-GB" sz="2000" baseline="-25000" dirty="0" smtClean="0"/>
              <a:t>0</a:t>
            </a:r>
            <a:r>
              <a:rPr lang="en-GB" sz="2000" dirty="0" smtClean="0"/>
              <a:t> = constant</a:t>
            </a:r>
            <a:endParaRPr lang="en-GB" sz="2000" dirty="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061218" y="3464942"/>
            <a:ext cx="1439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95263" indent="-195263" eaLnBrk="0" hangingPunct="0"/>
            <a:r>
              <a:rPr lang="de-DE" sz="2000" dirty="0"/>
              <a:t>v = </a:t>
            </a:r>
            <a:r>
              <a:rPr lang="de-DE" sz="2000" dirty="0" err="1"/>
              <a:t>k</a:t>
            </a:r>
            <a:r>
              <a:rPr lang="de-DE" sz="2000" baseline="-25000" dirty="0" err="1"/>
              <a:t>obs</a:t>
            </a:r>
            <a:r>
              <a:rPr lang="de-DE" sz="2000" dirty="0"/>
              <a:t> [A]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2487414" y="1921657"/>
            <a:ext cx="2051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A + B               </a:t>
            </a:r>
            <a:r>
              <a:rPr lang="de-DE" sz="2000">
                <a:sym typeface="Symbol" pitchFamily="18" charset="2"/>
              </a:rPr>
              <a:t>P</a:t>
            </a:r>
            <a:r>
              <a:rPr lang="de-DE" sz="2000"/>
              <a:t> </a:t>
            </a:r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>
            <a:off x="3482777" y="2102632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5148064" y="1924832"/>
            <a:ext cx="1670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v = k</a:t>
            </a:r>
            <a:r>
              <a:rPr lang="de-DE" sz="2000" baseline="-25000"/>
              <a:t>1</a:t>
            </a:r>
            <a:r>
              <a:rPr lang="de-DE" sz="2000"/>
              <a:t> [A] [B]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3661418" y="3464942"/>
            <a:ext cx="3352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95263" indent="-195263" eaLnBrk="0" hangingPunct="0"/>
            <a:r>
              <a:rPr lang="de-DE" sz="2000"/>
              <a:t>1. Ordnung mit k</a:t>
            </a:r>
            <a:r>
              <a:rPr lang="de-DE" sz="2000" baseline="-25000"/>
              <a:t>obs</a:t>
            </a:r>
            <a:r>
              <a:rPr lang="de-DE" sz="2000"/>
              <a:t> = k</a:t>
            </a:r>
            <a:r>
              <a:rPr lang="de-DE" sz="2000" baseline="-25000"/>
              <a:t>1</a:t>
            </a:r>
            <a:r>
              <a:rPr lang="de-DE" sz="2000"/>
              <a:t> [B]</a:t>
            </a:r>
            <a:r>
              <a:rPr lang="de-DE" sz="2000" baseline="-25000"/>
              <a:t>0</a:t>
            </a:r>
          </a:p>
        </p:txBody>
      </p:sp>
      <p:sp>
        <p:nvSpPr>
          <p:cNvPr id="16" name="Rechteck 15"/>
          <p:cNvSpPr/>
          <p:nvPr/>
        </p:nvSpPr>
        <p:spPr>
          <a:xfrm>
            <a:off x="2037782" y="1496268"/>
            <a:ext cx="5428183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/>
            <a:r>
              <a:rPr lang="en-AU" dirty="0" smtClean="0"/>
              <a:t>Let's look at a </a:t>
            </a:r>
            <a:r>
              <a:rPr lang="en-AU" b="1" dirty="0" smtClean="0"/>
              <a:t>bimolecular, single step</a:t>
            </a:r>
            <a:r>
              <a:rPr lang="en-AU" dirty="0" smtClean="0"/>
              <a:t> reaction</a:t>
            </a:r>
            <a:endParaRPr lang="en-AU" dirty="0"/>
          </a:p>
        </p:txBody>
      </p:sp>
      <p:sp>
        <p:nvSpPr>
          <p:cNvPr id="17" name="Textfeld 16"/>
          <p:cNvSpPr txBox="1"/>
          <p:nvPr/>
        </p:nvSpPr>
        <p:spPr>
          <a:xfrm>
            <a:off x="467544" y="4419694"/>
            <a:ext cx="498726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g</a:t>
            </a:r>
            <a:r>
              <a:rPr lang="en-GB" dirty="0" smtClean="0"/>
              <a:t>raphical representation of </a:t>
            </a:r>
            <a:r>
              <a:rPr lang="en-GB" dirty="0" err="1" smtClean="0"/>
              <a:t>k</a:t>
            </a:r>
            <a:r>
              <a:rPr lang="en-GB" baseline="-25000" dirty="0" err="1" smtClean="0"/>
              <a:t>obs</a:t>
            </a:r>
            <a:r>
              <a:rPr lang="en-GB" dirty="0" smtClean="0"/>
              <a:t> vs [B]</a:t>
            </a:r>
            <a:r>
              <a:rPr lang="en-GB" baseline="-25000" dirty="0" smtClean="0"/>
              <a:t>0</a:t>
            </a:r>
            <a:r>
              <a:rPr lang="en-GB" dirty="0" smtClean="0"/>
              <a:t> gives 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sp>
        <p:nvSpPr>
          <p:cNvPr id="18" name="Textfeld 17"/>
          <p:cNvSpPr txBox="1"/>
          <p:nvPr/>
        </p:nvSpPr>
        <p:spPr>
          <a:xfrm>
            <a:off x="6098143" y="4382139"/>
            <a:ext cx="293702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/>
              <a:t>p</a:t>
            </a:r>
            <a:r>
              <a:rPr lang="en-GB" b="1" dirty="0" smtClean="0"/>
              <a:t>seudo 1</a:t>
            </a:r>
            <a:r>
              <a:rPr lang="en-GB" b="1" baseline="30000" dirty="0" smtClean="0"/>
              <a:t>st</a:t>
            </a:r>
            <a:r>
              <a:rPr lang="en-GB" b="1" dirty="0" smtClean="0"/>
              <a:t> order reaction</a:t>
            </a:r>
            <a:endParaRPr lang="en-GB" b="1" dirty="0"/>
          </a:p>
        </p:txBody>
      </p:sp>
      <p:sp>
        <p:nvSpPr>
          <p:cNvPr id="19" name="Pfeil nach rechts 18"/>
          <p:cNvSpPr/>
          <p:nvPr/>
        </p:nvSpPr>
        <p:spPr bwMode="auto">
          <a:xfrm>
            <a:off x="5879881" y="4522044"/>
            <a:ext cx="271812" cy="164631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1995596" y="5312028"/>
            <a:ext cx="17347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GB" dirty="0" smtClean="0"/>
              <a:t>(</a:t>
            </a:r>
            <a:r>
              <a:rPr lang="en-GB" dirty="0"/>
              <a:t>k</a:t>
            </a:r>
            <a:r>
              <a:rPr lang="en-GB" baseline="-25000" dirty="0"/>
              <a:t>1</a:t>
            </a:r>
            <a:r>
              <a:rPr lang="en-GB" dirty="0"/>
              <a:t>k</a:t>
            </a:r>
            <a:r>
              <a:rPr lang="en-GB" baseline="-25000" dirty="0"/>
              <a:t>2</a:t>
            </a:r>
            <a:r>
              <a:rPr lang="en-GB" dirty="0"/>
              <a:t>[CN</a:t>
            </a:r>
            <a:r>
              <a:rPr lang="en-GB" baseline="30000" dirty="0" smtClean="0"/>
              <a:t>–</a:t>
            </a:r>
            <a:r>
              <a:rPr lang="en-GB" dirty="0" smtClean="0"/>
              <a:t>]{Co})</a:t>
            </a:r>
            <a:endParaRPr lang="en-GB" dirty="0"/>
          </a:p>
        </p:txBody>
      </p:sp>
      <p:sp>
        <p:nvSpPr>
          <p:cNvPr id="22" name="Rechteck 21"/>
          <p:cNvSpPr/>
          <p:nvPr/>
        </p:nvSpPr>
        <p:spPr>
          <a:xfrm>
            <a:off x="2066187" y="5652751"/>
            <a:ext cx="1633781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GB" dirty="0"/>
              <a:t>(k</a:t>
            </a:r>
            <a:r>
              <a:rPr lang="en-GB" baseline="-25000" dirty="0"/>
              <a:t>–1</a:t>
            </a:r>
            <a:r>
              <a:rPr lang="en-GB" dirty="0"/>
              <a:t> + k</a:t>
            </a:r>
            <a:r>
              <a:rPr lang="en-GB" baseline="-25000" dirty="0"/>
              <a:t>2</a:t>
            </a:r>
            <a:r>
              <a:rPr lang="en-GB" dirty="0"/>
              <a:t>[CN</a:t>
            </a:r>
            <a:r>
              <a:rPr lang="en-GB" baseline="30000" dirty="0"/>
              <a:t>–</a:t>
            </a:r>
            <a:r>
              <a:rPr lang="en-GB" dirty="0"/>
              <a:t>])</a:t>
            </a:r>
          </a:p>
        </p:txBody>
      </p:sp>
      <p:cxnSp>
        <p:nvCxnSpPr>
          <p:cNvPr id="23" name="Gerader Verbinder 22"/>
          <p:cNvCxnSpPr/>
          <p:nvPr/>
        </p:nvCxnSpPr>
        <p:spPr bwMode="auto">
          <a:xfrm>
            <a:off x="2263921" y="5679822"/>
            <a:ext cx="117591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24" name="Textfeld 23"/>
          <p:cNvSpPr txBox="1"/>
          <p:nvPr/>
        </p:nvSpPr>
        <p:spPr>
          <a:xfrm>
            <a:off x="719222" y="5356656"/>
            <a:ext cx="1095172" cy="64633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u="sng" dirty="0" err="1" smtClean="0"/>
              <a:t>dCo</a:t>
            </a:r>
            <a:r>
              <a:rPr lang="en-GB" u="sng" dirty="0" smtClean="0"/>
              <a:t>(CN)</a:t>
            </a:r>
          </a:p>
          <a:p>
            <a:pPr algn="ctr"/>
            <a:r>
              <a:rPr lang="en-GB" dirty="0" err="1" smtClean="0"/>
              <a:t>dt</a:t>
            </a:r>
            <a:endParaRPr lang="en-GB" dirty="0"/>
          </a:p>
        </p:txBody>
      </p:sp>
      <p:sp>
        <p:nvSpPr>
          <p:cNvPr id="25" name="Textfeld 24"/>
          <p:cNvSpPr txBox="1"/>
          <p:nvPr/>
        </p:nvSpPr>
        <p:spPr>
          <a:xfrm>
            <a:off x="1746046" y="5482302"/>
            <a:ext cx="31931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=</a:t>
            </a:r>
            <a:endParaRPr lang="en-GB" dirty="0"/>
          </a:p>
        </p:txBody>
      </p:sp>
      <p:sp>
        <p:nvSpPr>
          <p:cNvPr id="26" name="Textfeld 25"/>
          <p:cNvSpPr txBox="1"/>
          <p:nvPr/>
        </p:nvSpPr>
        <p:spPr>
          <a:xfrm>
            <a:off x="4139952" y="5202439"/>
            <a:ext cx="4600940" cy="9233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c</a:t>
            </a:r>
            <a:r>
              <a:rPr lang="en-GB" dirty="0" smtClean="0"/>
              <a:t>an also be considered as pseudo 1</a:t>
            </a:r>
            <a:r>
              <a:rPr lang="en-GB" baseline="30000" dirty="0" smtClean="0"/>
              <a:t>st</a:t>
            </a:r>
            <a:r>
              <a:rPr lang="en-GB" dirty="0" smtClean="0"/>
              <a:t> order</a:t>
            </a:r>
          </a:p>
          <a:p>
            <a:pPr>
              <a:lnSpc>
                <a:spcPct val="150000"/>
              </a:lnSpc>
            </a:pPr>
            <a:r>
              <a:rPr lang="en-GB" dirty="0"/>
              <a:t>b</a:t>
            </a:r>
            <a:r>
              <a:rPr lang="en-GB" dirty="0" smtClean="0"/>
              <a:t>ut </a:t>
            </a:r>
            <a:r>
              <a:rPr lang="en-GB" dirty="0" err="1" smtClean="0"/>
              <a:t>k</a:t>
            </a:r>
            <a:r>
              <a:rPr lang="en-GB" baseline="-25000" dirty="0" err="1" smtClean="0"/>
              <a:t>obs</a:t>
            </a:r>
            <a:r>
              <a:rPr lang="en-GB" dirty="0" smtClean="0"/>
              <a:t> vs. [CN]</a:t>
            </a:r>
            <a:r>
              <a:rPr lang="en-GB" baseline="-25000" dirty="0" smtClean="0"/>
              <a:t>0</a:t>
            </a:r>
            <a:r>
              <a:rPr lang="en-GB" dirty="0" smtClean="0"/>
              <a:t> is not linear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02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/>
          <p:cNvSpPr/>
          <p:nvPr/>
        </p:nvSpPr>
        <p:spPr bwMode="auto">
          <a:xfrm>
            <a:off x="6217589" y="5830498"/>
            <a:ext cx="1329676" cy="66312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3443111" y="3715122"/>
            <a:ext cx="4911690" cy="93265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81" name="Text Box 12"/>
          <p:cNvSpPr txBox="1">
            <a:spLocks noChangeArrowheads="1"/>
          </p:cNvSpPr>
          <p:nvPr/>
        </p:nvSpPr>
        <p:spPr bwMode="auto">
          <a:xfrm>
            <a:off x="3468387" y="2472858"/>
            <a:ext cx="20954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b="1" dirty="0" smtClean="0"/>
              <a:t>2</a:t>
            </a:r>
            <a:r>
              <a:rPr lang="de-DE" b="1" dirty="0"/>
              <a:t>. </a:t>
            </a:r>
            <a:r>
              <a:rPr lang="de-DE" b="1" dirty="0" smtClean="0"/>
              <a:t>Order </a:t>
            </a:r>
            <a:r>
              <a:rPr lang="de-DE" b="1" dirty="0" err="1" smtClean="0"/>
              <a:t>Kinetics</a:t>
            </a:r>
            <a:r>
              <a:rPr lang="de-DE" b="1" dirty="0" smtClean="0"/>
              <a:t> </a:t>
            </a:r>
            <a:endParaRPr lang="de-DE" b="1" dirty="0"/>
          </a:p>
        </p:txBody>
      </p:sp>
      <p:sp>
        <p:nvSpPr>
          <p:cNvPr id="7182" name="Text Box 13"/>
          <p:cNvSpPr txBox="1">
            <a:spLocks noChangeArrowheads="1"/>
          </p:cNvSpPr>
          <p:nvPr/>
        </p:nvSpPr>
        <p:spPr bwMode="auto">
          <a:xfrm>
            <a:off x="3454906" y="2977808"/>
            <a:ext cx="2051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de-DE" dirty="0"/>
              <a:t>A + A               </a:t>
            </a:r>
            <a:r>
              <a:rPr lang="de-DE" dirty="0">
                <a:sym typeface="Symbol" pitchFamily="18" charset="2"/>
              </a:rPr>
              <a:t>P</a:t>
            </a:r>
            <a:r>
              <a:rPr lang="de-DE" dirty="0"/>
              <a:t> </a:t>
            </a:r>
            <a:r>
              <a:rPr lang="de-DE" dirty="0" smtClean="0"/>
              <a:t>*</a:t>
            </a:r>
            <a:endParaRPr lang="de-DE" dirty="0"/>
          </a:p>
        </p:txBody>
      </p:sp>
      <p:sp>
        <p:nvSpPr>
          <p:cNvPr id="7183" name="Line 14"/>
          <p:cNvSpPr>
            <a:spLocks noChangeShapeType="1"/>
          </p:cNvSpPr>
          <p:nvPr/>
        </p:nvSpPr>
        <p:spPr bwMode="auto">
          <a:xfrm>
            <a:off x="4141587" y="3196774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7184" name="Text Box 17"/>
          <p:cNvSpPr txBox="1">
            <a:spLocks noChangeArrowheads="1"/>
          </p:cNvSpPr>
          <p:nvPr/>
        </p:nvSpPr>
        <p:spPr bwMode="auto">
          <a:xfrm>
            <a:off x="5726013" y="3955425"/>
            <a:ext cx="2813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dirty="0"/>
              <a:t>[A]</a:t>
            </a:r>
            <a:r>
              <a:rPr lang="de-DE" baseline="-25000" dirty="0"/>
              <a:t>t</a:t>
            </a:r>
            <a:r>
              <a:rPr lang="de-DE" dirty="0"/>
              <a:t> = [A]</a:t>
            </a:r>
            <a:r>
              <a:rPr lang="de-DE" baseline="-25000" dirty="0"/>
              <a:t>0</a:t>
            </a:r>
            <a:r>
              <a:rPr lang="de-DE" dirty="0"/>
              <a:t> - </a:t>
            </a:r>
            <a:r>
              <a:rPr lang="de-DE" dirty="0" smtClean="0"/>
              <a:t>2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de-DE" dirty="0" smtClean="0"/>
              <a:t>k </a:t>
            </a:r>
            <a:r>
              <a:rPr lang="de-DE" dirty="0"/>
              <a:t>[</a:t>
            </a:r>
            <a:r>
              <a:rPr lang="de-DE" dirty="0" smtClean="0"/>
              <a:t>A]</a:t>
            </a:r>
            <a:r>
              <a:rPr lang="de-DE" baseline="-25000" dirty="0" smtClean="0"/>
              <a:t>0</a:t>
            </a:r>
            <a:r>
              <a:rPr lang="de-DE" dirty="0" smtClean="0"/>
              <a:t>·t </a:t>
            </a:r>
            <a:r>
              <a:rPr lang="de-DE" dirty="0"/>
              <a:t>[A]</a:t>
            </a:r>
            <a:r>
              <a:rPr lang="de-DE" baseline="-25000" dirty="0"/>
              <a:t>t</a:t>
            </a:r>
            <a:r>
              <a:rPr lang="de-DE" dirty="0"/>
              <a:t> </a:t>
            </a:r>
          </a:p>
        </p:txBody>
      </p:sp>
      <p:sp>
        <p:nvSpPr>
          <p:cNvPr id="28" name="Pfeil nach rechts 27"/>
          <p:cNvSpPr/>
          <p:nvPr/>
        </p:nvSpPr>
        <p:spPr bwMode="auto">
          <a:xfrm>
            <a:off x="5507061" y="4067467"/>
            <a:ext cx="216372" cy="144016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6FECEE9-379D-4720-BB6D-3E8D959358D9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29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smtClean="0"/>
              <a:t>2. Rate Laws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Mechanisms</a:t>
            </a:r>
            <a:endParaRPr lang="de-CH" dirty="0"/>
          </a:p>
        </p:txBody>
      </p:sp>
      <p:sp>
        <p:nvSpPr>
          <p:cNvPr id="30" name="Textfeld 29"/>
          <p:cNvSpPr txBox="1"/>
          <p:nvPr/>
        </p:nvSpPr>
        <p:spPr>
          <a:xfrm>
            <a:off x="2925480" y="908720"/>
            <a:ext cx="317266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2.1 Simple kinetic rate laws</a:t>
            </a:r>
            <a:endParaRPr lang="en-GB" b="1" dirty="0"/>
          </a:p>
        </p:txBody>
      </p:sp>
      <p:sp>
        <p:nvSpPr>
          <p:cNvPr id="31" name="Rechteck 30"/>
          <p:cNvSpPr/>
          <p:nvPr/>
        </p:nvSpPr>
        <p:spPr>
          <a:xfrm>
            <a:off x="2037782" y="1496268"/>
            <a:ext cx="5428183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/>
            <a:r>
              <a:rPr lang="en-AU" dirty="0" smtClean="0"/>
              <a:t>Let's look at a </a:t>
            </a:r>
            <a:r>
              <a:rPr lang="en-AU" b="1" dirty="0" smtClean="0"/>
              <a:t>bimolecular, single step</a:t>
            </a:r>
            <a:r>
              <a:rPr lang="en-AU" dirty="0" smtClean="0"/>
              <a:t> reaction</a:t>
            </a:r>
            <a:endParaRPr lang="en-AU" dirty="0"/>
          </a:p>
        </p:txBody>
      </p: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2487414" y="1921657"/>
            <a:ext cx="2051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A + B               </a:t>
            </a:r>
            <a:r>
              <a:rPr lang="de-DE" sz="2000">
                <a:sym typeface="Symbol" pitchFamily="18" charset="2"/>
              </a:rPr>
              <a:t>P</a:t>
            </a:r>
            <a:r>
              <a:rPr lang="de-DE" sz="2000"/>
              <a:t> </a:t>
            </a:r>
          </a:p>
        </p:txBody>
      </p:sp>
      <p:sp>
        <p:nvSpPr>
          <p:cNvPr id="33" name="Line 8"/>
          <p:cNvSpPr>
            <a:spLocks noChangeShapeType="1"/>
          </p:cNvSpPr>
          <p:nvPr/>
        </p:nvSpPr>
        <p:spPr bwMode="auto">
          <a:xfrm>
            <a:off x="3482777" y="2102632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34" name="Text Box 10"/>
          <p:cNvSpPr txBox="1">
            <a:spLocks noChangeArrowheads="1"/>
          </p:cNvSpPr>
          <p:nvPr/>
        </p:nvSpPr>
        <p:spPr bwMode="auto">
          <a:xfrm>
            <a:off x="5148064" y="1924832"/>
            <a:ext cx="1670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v = k</a:t>
            </a:r>
            <a:r>
              <a:rPr lang="de-DE" sz="2000" baseline="-25000"/>
              <a:t>1</a:t>
            </a:r>
            <a:r>
              <a:rPr lang="de-DE" sz="2000"/>
              <a:t> [A] [B]</a:t>
            </a:r>
          </a:p>
        </p:txBody>
      </p:sp>
      <p:grpSp>
        <p:nvGrpSpPr>
          <p:cNvPr id="35" name="Gruppieren 34"/>
          <p:cNvGrpSpPr/>
          <p:nvPr/>
        </p:nvGrpSpPr>
        <p:grpSpPr>
          <a:xfrm>
            <a:off x="6259639" y="2747121"/>
            <a:ext cx="1473200" cy="646331"/>
            <a:chOff x="6732588" y="4275137"/>
            <a:chExt cx="1473200" cy="646331"/>
          </a:xfr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grpSpPr>
        <p:sp>
          <p:nvSpPr>
            <p:cNvPr id="36" name="Textfeld 35"/>
            <p:cNvSpPr txBox="1"/>
            <p:nvPr/>
          </p:nvSpPr>
          <p:spPr>
            <a:xfrm>
              <a:off x="6732588" y="4275137"/>
              <a:ext cx="59503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d[A]</a:t>
              </a:r>
            </a:p>
            <a:p>
              <a:pPr algn="ctr"/>
              <a:r>
                <a:rPr lang="en-GB" dirty="0" err="1" smtClean="0"/>
                <a:t>dt</a:t>
              </a:r>
              <a:endParaRPr lang="en-GB" dirty="0"/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7205193" y="4427577"/>
              <a:ext cx="10005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= -k</a:t>
              </a:r>
              <a:r>
                <a:rPr lang="en-GB" dirty="0" smtClean="0">
                  <a:sym typeface="Symbol" panose="05050102010706020507" pitchFamily="18" charset="2"/>
                </a:rPr>
                <a:t></a:t>
              </a:r>
              <a:r>
                <a:rPr lang="en-GB" dirty="0" smtClean="0"/>
                <a:t>[A]</a:t>
              </a:r>
              <a:r>
                <a:rPr lang="en-GB" baseline="30000" dirty="0" smtClean="0"/>
                <a:t>2</a:t>
              </a:r>
              <a:endParaRPr lang="en-GB" baseline="30000" dirty="0"/>
            </a:p>
          </p:txBody>
        </p:sp>
        <p:cxnSp>
          <p:nvCxnSpPr>
            <p:cNvPr id="38" name="Gerader Verbinder 37"/>
            <p:cNvCxnSpPr/>
            <p:nvPr/>
          </p:nvCxnSpPr>
          <p:spPr bwMode="auto">
            <a:xfrm>
              <a:off x="6864211" y="4603516"/>
              <a:ext cx="331788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3" name="Textfeld 12"/>
          <p:cNvSpPr txBox="1"/>
          <p:nvPr/>
        </p:nvSpPr>
        <p:spPr>
          <a:xfrm>
            <a:off x="6056093" y="2774539"/>
            <a:ext cx="312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1</a:t>
            </a:r>
          </a:p>
          <a:p>
            <a:r>
              <a:rPr lang="en-GB" dirty="0"/>
              <a:t>2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4149320" y="4658209"/>
            <a:ext cx="4370107" cy="9233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/>
              <a:t>g</a:t>
            </a:r>
            <a:r>
              <a:rPr lang="en-GB" b="1" dirty="0" smtClean="0"/>
              <a:t>raphic representation</a:t>
            </a:r>
            <a:r>
              <a:rPr lang="en-GB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[A]</a:t>
            </a:r>
            <a:r>
              <a:rPr lang="en-GB" baseline="-25000" dirty="0" smtClean="0"/>
              <a:t>t</a:t>
            </a:r>
            <a:r>
              <a:rPr lang="en-GB" dirty="0" smtClean="0"/>
              <a:t> vs. t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[A]</a:t>
            </a:r>
            <a:r>
              <a:rPr lang="en-GB" baseline="-25000" dirty="0" smtClean="0"/>
              <a:t>0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[A]</a:t>
            </a:r>
            <a:r>
              <a:rPr lang="en-GB" baseline="-25000" dirty="0" smtClean="0"/>
              <a:t>t</a:t>
            </a:r>
            <a:r>
              <a:rPr lang="en-GB" dirty="0" smtClean="0"/>
              <a:t> gives line with slope -2k </a:t>
            </a:r>
            <a:endParaRPr lang="en-GB" dirty="0"/>
          </a:p>
        </p:txBody>
      </p:sp>
      <p:sp>
        <p:nvSpPr>
          <p:cNvPr id="17" name="Textfeld 16"/>
          <p:cNvSpPr txBox="1"/>
          <p:nvPr/>
        </p:nvSpPr>
        <p:spPr>
          <a:xfrm>
            <a:off x="4176481" y="6013622"/>
            <a:ext cx="119776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[A]</a:t>
            </a:r>
            <a:r>
              <a:rPr lang="en-GB" baseline="-25000" dirty="0" smtClean="0"/>
              <a:t>t</a:t>
            </a:r>
            <a:r>
              <a:rPr lang="en-GB" baseline="30000" dirty="0" smtClean="0"/>
              <a:t>-1</a:t>
            </a:r>
            <a:r>
              <a:rPr lang="en-GB" dirty="0" smtClean="0"/>
              <a:t> vs. t </a:t>
            </a:r>
            <a:endParaRPr lang="en-GB" dirty="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391" y="3789040"/>
            <a:ext cx="2773155" cy="25649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Rechteck 18"/>
          <p:cNvSpPr/>
          <p:nvPr/>
        </p:nvSpPr>
        <p:spPr>
          <a:xfrm>
            <a:off x="4141587" y="5566957"/>
            <a:ext cx="453970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/>
              <a:t>or 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3494439" y="3858283"/>
            <a:ext cx="5100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u="sng" dirty="0" smtClean="0"/>
              <a:t> 1 </a:t>
            </a:r>
          </a:p>
          <a:p>
            <a:r>
              <a:rPr lang="en-GB" dirty="0" smtClean="0"/>
              <a:t>[A]</a:t>
            </a:r>
            <a:r>
              <a:rPr lang="en-GB" baseline="-25000" dirty="0" smtClean="0"/>
              <a:t>t</a:t>
            </a:r>
            <a:endParaRPr lang="en-GB" baseline="-25000" dirty="0"/>
          </a:p>
        </p:txBody>
      </p:sp>
      <p:sp>
        <p:nvSpPr>
          <p:cNvPr id="47" name="Textfeld 46"/>
          <p:cNvSpPr txBox="1"/>
          <p:nvPr/>
        </p:nvSpPr>
        <p:spPr>
          <a:xfrm>
            <a:off x="4051203" y="3858283"/>
            <a:ext cx="5517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u="sng" dirty="0" smtClean="0"/>
              <a:t> 1 </a:t>
            </a:r>
          </a:p>
          <a:p>
            <a:r>
              <a:rPr lang="en-GB" dirty="0" smtClean="0"/>
              <a:t>[A]</a:t>
            </a:r>
            <a:r>
              <a:rPr lang="en-GB" baseline="-25000" dirty="0"/>
              <a:t>0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4480431" y="3977234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+ 2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k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t</a:t>
            </a:r>
            <a:endParaRPr lang="en-GB" dirty="0"/>
          </a:p>
        </p:txBody>
      </p:sp>
      <p:sp>
        <p:nvSpPr>
          <p:cNvPr id="23" name="Textfeld 22"/>
          <p:cNvSpPr txBox="1"/>
          <p:nvPr/>
        </p:nvSpPr>
        <p:spPr>
          <a:xfrm>
            <a:off x="3894983" y="3972235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</a:t>
            </a:r>
            <a:endParaRPr lang="en-GB" dirty="0"/>
          </a:p>
        </p:txBody>
      </p:sp>
      <p:sp>
        <p:nvSpPr>
          <p:cNvPr id="51" name="Textfeld 50"/>
          <p:cNvSpPr txBox="1"/>
          <p:nvPr/>
        </p:nvSpPr>
        <p:spPr>
          <a:xfrm>
            <a:off x="6217589" y="5968998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</a:t>
            </a:r>
            <a:r>
              <a:rPr lang="en-GB" baseline="-25000" dirty="0" smtClean="0"/>
              <a:t>1/2</a:t>
            </a:r>
            <a:r>
              <a:rPr lang="en-GB" dirty="0" smtClean="0"/>
              <a:t> = </a:t>
            </a:r>
            <a:endParaRPr lang="en-GB" dirty="0"/>
          </a:p>
        </p:txBody>
      </p:sp>
      <p:sp>
        <p:nvSpPr>
          <p:cNvPr id="52" name="Textfeld 51"/>
          <p:cNvSpPr txBox="1"/>
          <p:nvPr/>
        </p:nvSpPr>
        <p:spPr>
          <a:xfrm>
            <a:off x="6860859" y="5830498"/>
            <a:ext cx="705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u="sng" dirty="0" smtClean="0"/>
              <a:t>   1  </a:t>
            </a:r>
          </a:p>
          <a:p>
            <a:pPr algn="ctr"/>
            <a:r>
              <a:rPr lang="en-GB" dirty="0"/>
              <a:t>k</a:t>
            </a:r>
            <a:r>
              <a:rPr lang="en-GB" b="1" dirty="0" smtClean="0"/>
              <a:t>[A]</a:t>
            </a:r>
            <a:r>
              <a:rPr lang="en-GB" b="1" baseline="-25000" dirty="0" smtClean="0"/>
              <a:t>0</a:t>
            </a:r>
            <a:endParaRPr lang="en-GB" b="1" baseline="-25000" dirty="0"/>
          </a:p>
        </p:txBody>
      </p:sp>
      <p:sp>
        <p:nvSpPr>
          <p:cNvPr id="27" name="Textfeld 26"/>
          <p:cNvSpPr txBox="1"/>
          <p:nvPr/>
        </p:nvSpPr>
        <p:spPr>
          <a:xfrm>
            <a:off x="1259016" y="6519880"/>
            <a:ext cx="41152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* Do you know examples for this type of reaction?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 bwMode="auto">
          <a:xfrm>
            <a:off x="1330827" y="4548893"/>
            <a:ext cx="6624736" cy="198621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1331640" y="2349965"/>
            <a:ext cx="6624736" cy="198621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Motivation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1946922" y="764704"/>
            <a:ext cx="5250155" cy="872034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dirty="0" smtClean="0"/>
              <a:t>Why do we want to know a reaction mechanism ?</a:t>
            </a:r>
          </a:p>
          <a:p>
            <a:pPr algn="ctr">
              <a:lnSpc>
                <a:spcPct val="150000"/>
              </a:lnSpc>
            </a:pPr>
            <a:r>
              <a:rPr lang="en-GB" dirty="0" smtClean="0"/>
              <a:t>What can we do to deduce a mechanism ?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2448629" y="1767924"/>
            <a:ext cx="424674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A few examples or "How does it work ?"</a:t>
            </a:r>
            <a:endParaRPr lang="en-GB" dirty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9246875"/>
              </p:ext>
            </p:extLst>
          </p:nvPr>
        </p:nvGraphicFramePr>
        <p:xfrm>
          <a:off x="2195736" y="2349965"/>
          <a:ext cx="5080000" cy="1239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35" name="CS ChemDraw Drawing" r:id="rId3" imgW="5080702" imgH="1240155" progId="ChemDraw.Document.6.0">
                  <p:embed/>
                </p:oleObj>
              </mc:Choice>
              <mc:Fallback>
                <p:oleObj name="CS ChemDraw Drawing" r:id="rId3" imgW="5080702" imgH="1240155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95736" y="2349965"/>
                        <a:ext cx="5080000" cy="1239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1450221" y="3689853"/>
            <a:ext cx="6532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d</a:t>
            </a:r>
            <a:r>
              <a:rPr lang="en-GB" dirty="0" smtClean="0"/>
              <a:t>issociative – associative – pH (in(dependent) X- dependent ?</a:t>
            </a:r>
          </a:p>
          <a:p>
            <a:pPr algn="ctr"/>
            <a:r>
              <a:rPr lang="en-GB" dirty="0"/>
              <a:t>d</a:t>
            </a:r>
            <a:r>
              <a:rPr lang="en-GB" dirty="0" smtClean="0"/>
              <a:t>oes it matter at all ?</a:t>
            </a:r>
            <a:endParaRPr lang="en-GB" dirty="0"/>
          </a:p>
        </p:txBody>
      </p:sp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2970328"/>
              </p:ext>
            </p:extLst>
          </p:nvPr>
        </p:nvGraphicFramePr>
        <p:xfrm>
          <a:off x="2339752" y="4669644"/>
          <a:ext cx="4186237" cy="1281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36" name="CS ChemDraw Drawing" r:id="rId5" imgW="4185886" imgH="1281241" progId="ChemDraw.Document.6.0">
                  <p:embed/>
                </p:oleObj>
              </mc:Choice>
              <mc:Fallback>
                <p:oleObj name="CS ChemDraw Drawing" r:id="rId5" imgW="4185886" imgH="1281241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39752" y="4669644"/>
                        <a:ext cx="4186237" cy="1281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feld 13"/>
          <p:cNvSpPr txBox="1"/>
          <p:nvPr/>
        </p:nvSpPr>
        <p:spPr>
          <a:xfrm>
            <a:off x="2969868" y="5919769"/>
            <a:ext cx="34932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CO insertion or methyl migration</a:t>
            </a:r>
          </a:p>
          <a:p>
            <a:pPr algn="ctr"/>
            <a:r>
              <a:rPr lang="en-GB" dirty="0"/>
              <a:t>o</a:t>
            </a:r>
            <a:r>
              <a:rPr lang="en-GB" dirty="0" smtClean="0"/>
              <a:t>r does it matter at all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296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smtClean="0"/>
              <a:t>2. Rate Laws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Mechanisms</a:t>
            </a:r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2925480" y="908720"/>
            <a:ext cx="317266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2.1 Simple kinetic rate laws</a:t>
            </a:r>
            <a:endParaRPr lang="en-GB" b="1" dirty="0"/>
          </a:p>
        </p:txBody>
      </p:sp>
      <p:sp>
        <p:nvSpPr>
          <p:cNvPr id="7" name="Rechteck 6"/>
          <p:cNvSpPr/>
          <p:nvPr/>
        </p:nvSpPr>
        <p:spPr>
          <a:xfrm>
            <a:off x="2037782" y="1496268"/>
            <a:ext cx="5428183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/>
            <a:r>
              <a:rPr lang="en-AU" dirty="0" smtClean="0"/>
              <a:t>Let's look at a </a:t>
            </a:r>
            <a:r>
              <a:rPr lang="en-AU" b="1" dirty="0" smtClean="0"/>
              <a:t>bimolecular, single step</a:t>
            </a:r>
            <a:r>
              <a:rPr lang="en-AU" dirty="0" smtClean="0"/>
              <a:t> reaction</a:t>
            </a:r>
            <a:endParaRPr lang="en-AU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487414" y="1921657"/>
            <a:ext cx="2051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A + B               </a:t>
            </a:r>
            <a:r>
              <a:rPr lang="de-DE" sz="2000">
                <a:sym typeface="Symbol" pitchFamily="18" charset="2"/>
              </a:rPr>
              <a:t>P</a:t>
            </a:r>
            <a:r>
              <a:rPr lang="de-DE" sz="2000"/>
              <a:t> </a:t>
            </a: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3482777" y="2102632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5148064" y="1924832"/>
            <a:ext cx="1670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v = k</a:t>
            </a:r>
            <a:r>
              <a:rPr lang="de-DE" sz="2000" baseline="-25000"/>
              <a:t>1</a:t>
            </a:r>
            <a:r>
              <a:rPr lang="de-DE" sz="2000"/>
              <a:t> [A] [B]</a:t>
            </a:r>
          </a:p>
        </p:txBody>
      </p:sp>
      <p:sp>
        <p:nvSpPr>
          <p:cNvPr id="11" name="Rechteck 10"/>
          <p:cNvSpPr/>
          <p:nvPr/>
        </p:nvSpPr>
        <p:spPr bwMode="auto">
          <a:xfrm>
            <a:off x="2004246" y="2572509"/>
            <a:ext cx="1478531" cy="69810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166594" y="272371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</a:t>
            </a:r>
            <a:r>
              <a:rPr lang="en-GB" baseline="-25000" dirty="0" smtClean="0"/>
              <a:t>1/2</a:t>
            </a:r>
            <a:r>
              <a:rPr lang="en-GB" dirty="0" smtClean="0"/>
              <a:t> = </a:t>
            </a:r>
            <a:endParaRPr lang="en-GB" dirty="0"/>
          </a:p>
        </p:txBody>
      </p:sp>
      <p:sp>
        <p:nvSpPr>
          <p:cNvPr id="13" name="Textfeld 12"/>
          <p:cNvSpPr txBox="1"/>
          <p:nvPr/>
        </p:nvSpPr>
        <p:spPr>
          <a:xfrm>
            <a:off x="2699995" y="2586882"/>
            <a:ext cx="744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1</a:t>
            </a:r>
          </a:p>
          <a:p>
            <a:pPr algn="ctr"/>
            <a:r>
              <a:rPr lang="en-GB" dirty="0" smtClean="0"/>
              <a:t>k·[A]</a:t>
            </a:r>
            <a:r>
              <a:rPr lang="en-GB" baseline="-25000" dirty="0" smtClean="0"/>
              <a:t>0</a:t>
            </a:r>
            <a:endParaRPr lang="en-GB" dirty="0"/>
          </a:p>
        </p:txBody>
      </p:sp>
      <p:cxnSp>
        <p:nvCxnSpPr>
          <p:cNvPr id="14" name="Gerader Verbinder 13"/>
          <p:cNvCxnSpPr/>
          <p:nvPr/>
        </p:nvCxnSpPr>
        <p:spPr bwMode="auto">
          <a:xfrm>
            <a:off x="2885247" y="2921560"/>
            <a:ext cx="37360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feld 14"/>
          <p:cNvSpPr txBox="1"/>
          <p:nvPr/>
        </p:nvSpPr>
        <p:spPr>
          <a:xfrm>
            <a:off x="3995936" y="2787027"/>
            <a:ext cx="3493264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dirty="0"/>
              <a:t>d</a:t>
            </a:r>
            <a:r>
              <a:rPr lang="en-GB" dirty="0" smtClean="0"/>
              <a:t>epends on initial concentration </a:t>
            </a:r>
            <a:endParaRPr lang="en-GB" dirty="0"/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2836664" y="3698180"/>
            <a:ext cx="1701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A + B    </a:t>
            </a:r>
            <a:r>
              <a:rPr lang="de-DE" sz="2000">
                <a:sym typeface="Symbol" pitchFamily="18" charset="2"/>
              </a:rPr>
              <a:t>     P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853039" y="3678251"/>
            <a:ext cx="215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000" dirty="0"/>
              <a:t>1:1 Stöchiometrie</a:t>
            </a:r>
          </a:p>
        </p:txBody>
      </p:sp>
      <p:graphicFrame>
        <p:nvGraphicFramePr>
          <p:cNvPr id="1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3900509"/>
              </p:ext>
            </p:extLst>
          </p:nvPr>
        </p:nvGraphicFramePr>
        <p:xfrm>
          <a:off x="4692451" y="3572767"/>
          <a:ext cx="16891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70" name="Equation" r:id="rId3" imgW="1688760" imgH="622080" progId="Equation.3">
                  <p:embed/>
                </p:oleObj>
              </mc:Choice>
              <mc:Fallback>
                <p:oleObj name="Equation" r:id="rId3" imgW="1688760" imgH="622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2451" y="3572767"/>
                        <a:ext cx="168910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Gerade Verbindung mit Pfeil 18"/>
          <p:cNvCxnSpPr>
            <a:cxnSpLocks noChangeShapeType="1"/>
          </p:cNvCxnSpPr>
          <p:nvPr/>
        </p:nvCxnSpPr>
        <p:spPr bwMode="auto">
          <a:xfrm>
            <a:off x="3557389" y="3914080"/>
            <a:ext cx="576262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lg" len="med"/>
          </a:ln>
        </p:spPr>
      </p:cxnSp>
      <p:sp>
        <p:nvSpPr>
          <p:cNvPr id="20" name="Textfeld 19"/>
          <p:cNvSpPr txBox="1"/>
          <p:nvPr/>
        </p:nvSpPr>
        <p:spPr>
          <a:xfrm>
            <a:off x="882283" y="3724393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General reaction</a:t>
            </a:r>
            <a:r>
              <a:rPr lang="en-GB" dirty="0"/>
              <a:t>: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1812607" y="4410967"/>
            <a:ext cx="5878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For [A]</a:t>
            </a:r>
            <a:r>
              <a:rPr lang="en-GB" b="1" baseline="-25000" dirty="0" smtClean="0"/>
              <a:t>0</a:t>
            </a:r>
            <a:r>
              <a:rPr lang="en-GB" b="1" dirty="0" smtClean="0"/>
              <a:t> = [B]</a:t>
            </a:r>
            <a:r>
              <a:rPr lang="en-GB" b="1" baseline="-25000" dirty="0" smtClean="0"/>
              <a:t>0</a:t>
            </a:r>
            <a:r>
              <a:rPr lang="en-GB" dirty="0" smtClean="0"/>
              <a:t>, treatment as for [A] only since [A]</a:t>
            </a:r>
            <a:r>
              <a:rPr lang="en-GB" baseline="-25000" dirty="0" smtClean="0"/>
              <a:t>t</a:t>
            </a:r>
            <a:r>
              <a:rPr lang="en-GB" dirty="0" smtClean="0"/>
              <a:t> = [B]</a:t>
            </a:r>
            <a:r>
              <a:rPr lang="en-GB" baseline="-25000" dirty="0" smtClean="0"/>
              <a:t>t</a:t>
            </a:r>
            <a:endParaRPr lang="en-GB" baseline="-25000" dirty="0"/>
          </a:p>
        </p:txBody>
      </p:sp>
      <p:sp>
        <p:nvSpPr>
          <p:cNvPr id="22" name="Rechteck 21"/>
          <p:cNvSpPr/>
          <p:nvPr/>
        </p:nvSpPr>
        <p:spPr bwMode="auto">
          <a:xfrm>
            <a:off x="4226024" y="5589240"/>
            <a:ext cx="2722240" cy="100811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631025" y="5693186"/>
            <a:ext cx="40629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NZ" sz="2000" dirty="0" smtClean="0"/>
              <a:t>Concentration dependencies:</a:t>
            </a:r>
            <a:endParaRPr lang="en-NZ" sz="2000" baseline="-25000" dirty="0"/>
          </a:p>
        </p:txBody>
      </p:sp>
      <p:graphicFrame>
        <p:nvGraphicFramePr>
          <p:cNvPr id="2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4552333"/>
              </p:ext>
            </p:extLst>
          </p:nvPr>
        </p:nvGraphicFramePr>
        <p:xfrm>
          <a:off x="4381469" y="5784868"/>
          <a:ext cx="23622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71" name="Equation" r:id="rId5" imgW="2361960" imgH="647640" progId="Equation.3">
                  <p:embed/>
                </p:oleObj>
              </mc:Choice>
              <mc:Fallback>
                <p:oleObj name="Equation" r:id="rId5" imgW="2361960" imgH="647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1469" y="5784868"/>
                        <a:ext cx="23622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6064219" y="6069030"/>
            <a:ext cx="75723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1900"/>
              <a:t>+ [A]</a:t>
            </a:r>
            <a:r>
              <a:rPr lang="de-DE" sz="1900" baseline="-25000"/>
              <a:t>t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2103414" y="4980013"/>
            <a:ext cx="4988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For </a:t>
            </a:r>
            <a:r>
              <a:rPr lang="en-GB" b="1" dirty="0" smtClean="0"/>
              <a:t>slight excess</a:t>
            </a:r>
            <a:r>
              <a:rPr lang="en-GB" dirty="0" smtClean="0"/>
              <a:t> of [A]</a:t>
            </a:r>
            <a:r>
              <a:rPr lang="en-GB" baseline="-25000" dirty="0" smtClean="0"/>
              <a:t>0</a:t>
            </a:r>
            <a:r>
              <a:rPr lang="en-GB" dirty="0" smtClean="0"/>
              <a:t> or </a:t>
            </a:r>
            <a:r>
              <a:rPr lang="en-GB" dirty="0"/>
              <a:t>[</a:t>
            </a:r>
            <a:r>
              <a:rPr lang="en-GB" dirty="0" smtClean="0"/>
              <a:t>B]</a:t>
            </a:r>
            <a:r>
              <a:rPr lang="en-GB" baseline="-25000" dirty="0" smtClean="0"/>
              <a:t>0 </a:t>
            </a:r>
            <a:r>
              <a:rPr lang="en-GB" dirty="0" smtClean="0"/>
              <a:t> over the other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210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/>
          <p:cNvSpPr/>
          <p:nvPr/>
        </p:nvSpPr>
        <p:spPr bwMode="auto">
          <a:xfrm>
            <a:off x="2703464" y="3014163"/>
            <a:ext cx="3819569" cy="81010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5" name="Rechteck 4"/>
          <p:cNvSpPr/>
          <p:nvPr/>
        </p:nvSpPr>
        <p:spPr bwMode="auto">
          <a:xfrm>
            <a:off x="3268099" y="1853124"/>
            <a:ext cx="2722240" cy="100811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735672" y="1289528"/>
            <a:ext cx="36726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/>
            <a:r>
              <a:rPr lang="en-NZ" dirty="0" smtClean="0"/>
              <a:t>Concentration dependencies</a:t>
            </a:r>
            <a:endParaRPr lang="en-NZ" baseline="-25000" dirty="0"/>
          </a:p>
        </p:txBody>
      </p:sp>
      <p:graphicFrame>
        <p:nvGraphicFramePr>
          <p:cNvPr id="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4628250"/>
              </p:ext>
            </p:extLst>
          </p:nvPr>
        </p:nvGraphicFramePr>
        <p:xfrm>
          <a:off x="3423544" y="2048752"/>
          <a:ext cx="23622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47" name="Equation" r:id="rId3" imgW="2361960" imgH="647640" progId="Equation.3">
                  <p:embed/>
                </p:oleObj>
              </mc:Choice>
              <mc:Fallback>
                <p:oleObj name="Equation" r:id="rId3" imgW="2361960" imgH="647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3544" y="2048752"/>
                        <a:ext cx="23622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5106294" y="2332914"/>
            <a:ext cx="75723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1900"/>
              <a:t>+ [A]</a:t>
            </a:r>
            <a:r>
              <a:rPr lang="de-DE" sz="1900" baseline="-25000"/>
              <a:t>t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smtClean="0"/>
              <a:t>2. Rate Laws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Mechanisms</a:t>
            </a:r>
            <a:endParaRPr lang="de-CH" dirty="0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829176" y="3161485"/>
            <a:ext cx="122180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000" b="1" dirty="0"/>
              <a:t>r</a:t>
            </a:r>
            <a:r>
              <a:rPr lang="de-DE" sz="2000" b="1" dirty="0" smtClean="0"/>
              <a:t>ate </a:t>
            </a:r>
            <a:r>
              <a:rPr lang="de-DE" sz="2000" b="1" dirty="0" err="1" smtClean="0"/>
              <a:t>law</a:t>
            </a:r>
            <a:r>
              <a:rPr lang="de-DE" sz="2000" b="1" dirty="0" smtClean="0"/>
              <a:t>:</a:t>
            </a:r>
            <a:endParaRPr lang="de-DE" sz="2000" b="1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2859180"/>
              </p:ext>
            </p:extLst>
          </p:nvPr>
        </p:nvGraphicFramePr>
        <p:xfrm>
          <a:off x="4238873" y="3054292"/>
          <a:ext cx="22606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48" name="Equation" r:id="rId5" imgW="2260440" imgH="685800" progId="Equation.3">
                  <p:embed/>
                </p:oleObj>
              </mc:Choice>
              <mc:Fallback>
                <p:oleObj name="Equation" r:id="rId5" imgW="226044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8873" y="3054292"/>
                        <a:ext cx="22606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6385217"/>
              </p:ext>
            </p:extLst>
          </p:nvPr>
        </p:nvGraphicFramePr>
        <p:xfrm>
          <a:off x="4238873" y="3955136"/>
          <a:ext cx="26035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49" name="Equation" r:id="rId7" imgW="2603160" imgH="685800" progId="Equation.3">
                  <p:embed/>
                </p:oleObj>
              </mc:Choice>
              <mc:Fallback>
                <p:oleObj name="Equation" r:id="rId7" imgW="260316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8873" y="3955136"/>
                        <a:ext cx="26035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feld 13"/>
          <p:cNvSpPr txBox="1"/>
          <p:nvPr/>
        </p:nvSpPr>
        <p:spPr>
          <a:xfrm>
            <a:off x="3428069" y="920196"/>
            <a:ext cx="220765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2</a:t>
            </a:r>
            <a:r>
              <a:rPr lang="en-GB" b="1" baseline="30000" dirty="0" smtClean="0"/>
              <a:t>nd</a:t>
            </a:r>
            <a:r>
              <a:rPr lang="en-GB" b="1" dirty="0" smtClean="0"/>
              <a:t> order rate laws</a:t>
            </a:r>
            <a:endParaRPr lang="en-GB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2051720" y="4099276"/>
            <a:ext cx="203132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an be integrated: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2699792" y="4986123"/>
            <a:ext cx="410881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[B]</a:t>
            </a:r>
            <a:r>
              <a:rPr lang="en-GB" baseline="-25000" dirty="0" smtClean="0"/>
              <a:t>t</a:t>
            </a:r>
            <a:r>
              <a:rPr lang="en-GB" dirty="0" smtClean="0"/>
              <a:t> can be substituted by [A]</a:t>
            </a:r>
            <a:r>
              <a:rPr lang="en-GB" baseline="-25000" dirty="0" smtClean="0"/>
              <a:t>t</a:t>
            </a:r>
            <a:r>
              <a:rPr lang="en-GB" dirty="0" smtClean="0"/>
              <a:t> and [A]</a:t>
            </a:r>
            <a:r>
              <a:rPr lang="en-GB" baseline="-25000" dirty="0" smtClean="0"/>
              <a:t>0</a:t>
            </a:r>
            <a:endParaRPr lang="en-GB" baseline="-25000" dirty="0"/>
          </a:p>
        </p:txBody>
      </p:sp>
      <p:sp>
        <p:nvSpPr>
          <p:cNvPr id="17" name="Textfeld 16"/>
          <p:cNvSpPr txBox="1"/>
          <p:nvPr/>
        </p:nvSpPr>
        <p:spPr>
          <a:xfrm>
            <a:off x="906097" y="5797698"/>
            <a:ext cx="783900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If [B]</a:t>
            </a:r>
            <a:r>
              <a:rPr lang="en-GB" baseline="-25000" dirty="0" smtClean="0"/>
              <a:t>0</a:t>
            </a:r>
            <a:r>
              <a:rPr lang="en-GB" dirty="0" smtClean="0"/>
              <a:t> &gt;&gt;&gt; [A]</a:t>
            </a:r>
            <a:r>
              <a:rPr lang="en-GB" baseline="-25000" dirty="0" smtClean="0"/>
              <a:t>0</a:t>
            </a:r>
            <a:r>
              <a:rPr lang="en-GB" dirty="0" smtClean="0"/>
              <a:t>, [B]</a:t>
            </a:r>
            <a:r>
              <a:rPr lang="en-GB" baseline="-25000" dirty="0" smtClean="0"/>
              <a:t>t</a:t>
            </a:r>
            <a:r>
              <a:rPr lang="en-GB" dirty="0" smtClean="0"/>
              <a:t> = const. = [B]</a:t>
            </a:r>
            <a:r>
              <a:rPr lang="en-GB" baseline="-25000" dirty="0" smtClean="0"/>
              <a:t>0</a:t>
            </a:r>
            <a:r>
              <a:rPr lang="en-GB" dirty="0" smtClean="0"/>
              <a:t> and equation </a:t>
            </a:r>
            <a:r>
              <a:rPr lang="en-GB" b="1" dirty="0" smtClean="0"/>
              <a:t>reduces to pseudo 1</a:t>
            </a:r>
            <a:r>
              <a:rPr lang="en-GB" b="1" baseline="30000" dirty="0" smtClean="0"/>
              <a:t>st</a:t>
            </a:r>
            <a:r>
              <a:rPr lang="en-GB" b="1" dirty="0" smtClean="0"/>
              <a:t> law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876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42</a:t>
            </a:fld>
            <a:endParaRPr lang="en-GB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411760" y="2299552"/>
            <a:ext cx="491998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/>
            <a:r>
              <a:rPr lang="en-NZ" dirty="0" smtClean="0"/>
              <a:t>Reaction is monitored by UV/vis spectroscopy</a:t>
            </a:r>
            <a:endParaRPr lang="en-NZ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540776" y="956231"/>
            <a:ext cx="51988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NZ" b="1" dirty="0" smtClean="0"/>
              <a:t>Example</a:t>
            </a:r>
            <a:r>
              <a:rPr lang="en-NZ" dirty="0" smtClean="0"/>
              <a:t>: outer sphere electron transfer reaction</a:t>
            </a:r>
            <a:endParaRPr lang="en-NZ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188754" y="1682768"/>
            <a:ext cx="7083991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NZ" sz="2000" dirty="0" smtClean="0">
                <a:latin typeface="Arial" charset="0"/>
                <a:cs typeface="+mn-cs"/>
              </a:rPr>
              <a:t>[Fe(OH</a:t>
            </a:r>
            <a:r>
              <a:rPr lang="en-NZ" sz="2000" baseline="-25000" dirty="0" smtClean="0">
                <a:latin typeface="Arial" charset="0"/>
                <a:cs typeface="+mn-cs"/>
              </a:rPr>
              <a:t>2</a:t>
            </a:r>
            <a:r>
              <a:rPr lang="en-NZ" sz="2000" dirty="0" smtClean="0">
                <a:latin typeface="Arial" charset="0"/>
                <a:cs typeface="+mn-cs"/>
              </a:rPr>
              <a:t>)</a:t>
            </a:r>
            <a:r>
              <a:rPr lang="en-NZ" sz="2000" baseline="-25000" dirty="0" smtClean="0">
                <a:latin typeface="Arial" charset="0"/>
                <a:cs typeface="+mn-cs"/>
              </a:rPr>
              <a:t>6</a:t>
            </a:r>
            <a:r>
              <a:rPr lang="en-NZ" sz="2000" dirty="0" smtClean="0">
                <a:latin typeface="Arial" charset="0"/>
                <a:cs typeface="+mn-cs"/>
              </a:rPr>
              <a:t>]</a:t>
            </a:r>
            <a:r>
              <a:rPr lang="en-NZ" sz="2000" baseline="30000" dirty="0" smtClean="0">
                <a:latin typeface="Arial" charset="0"/>
                <a:cs typeface="+mn-cs"/>
              </a:rPr>
              <a:t>3+</a:t>
            </a:r>
            <a:r>
              <a:rPr lang="en-NZ" sz="2000" dirty="0" smtClean="0">
                <a:latin typeface="Arial" charset="0"/>
                <a:cs typeface="+mn-cs"/>
              </a:rPr>
              <a:t>  +  [Np</a:t>
            </a:r>
            <a:r>
              <a:rPr lang="en-NZ" sz="2000" dirty="0" smtClean="0">
                <a:latin typeface="Arial" charset="0"/>
              </a:rPr>
              <a:t>(OH</a:t>
            </a:r>
            <a:r>
              <a:rPr lang="en-NZ" sz="2000" baseline="-25000" dirty="0" smtClean="0">
                <a:latin typeface="Arial" charset="0"/>
              </a:rPr>
              <a:t>2</a:t>
            </a:r>
            <a:r>
              <a:rPr lang="en-NZ" sz="2000" dirty="0" smtClean="0">
                <a:latin typeface="Arial" charset="0"/>
              </a:rPr>
              <a:t>)</a:t>
            </a:r>
            <a:r>
              <a:rPr lang="en-NZ" sz="2000" baseline="-25000" dirty="0" smtClean="0">
                <a:latin typeface="Arial" charset="0"/>
              </a:rPr>
              <a:t>9</a:t>
            </a:r>
            <a:r>
              <a:rPr lang="en-NZ" sz="2000" dirty="0" smtClean="0">
                <a:latin typeface="Arial" charset="0"/>
              </a:rPr>
              <a:t>]</a:t>
            </a:r>
            <a:r>
              <a:rPr lang="en-NZ" sz="2000" baseline="30000" dirty="0" smtClean="0">
                <a:latin typeface="Arial" charset="0"/>
                <a:cs typeface="+mn-cs"/>
              </a:rPr>
              <a:t>3+</a:t>
            </a:r>
            <a:r>
              <a:rPr lang="en-NZ" sz="2000" dirty="0" smtClean="0">
                <a:latin typeface="Arial" charset="0"/>
                <a:cs typeface="+mn-cs"/>
              </a:rPr>
              <a:t>   </a:t>
            </a:r>
            <a:r>
              <a:rPr lang="en-NZ" sz="2000" dirty="0" smtClean="0">
                <a:latin typeface="Arial" charset="0"/>
                <a:cs typeface="+mn-cs"/>
                <a:sym typeface="Symbol" pitchFamily="18" charset="2"/>
              </a:rPr>
              <a:t> </a:t>
            </a:r>
            <a:r>
              <a:rPr lang="en-NZ" sz="2000" dirty="0">
                <a:latin typeface="Arial" charset="0"/>
              </a:rPr>
              <a:t>[</a:t>
            </a:r>
            <a:r>
              <a:rPr lang="en-NZ" sz="2000" dirty="0" smtClean="0">
                <a:latin typeface="Arial" charset="0"/>
              </a:rPr>
              <a:t>Fe(OH</a:t>
            </a:r>
            <a:r>
              <a:rPr lang="en-NZ" sz="2000" baseline="-25000" dirty="0" smtClean="0">
                <a:latin typeface="Arial" charset="0"/>
              </a:rPr>
              <a:t>2</a:t>
            </a:r>
            <a:r>
              <a:rPr lang="en-NZ" sz="2000" dirty="0" smtClean="0">
                <a:latin typeface="Arial" charset="0"/>
              </a:rPr>
              <a:t>)</a:t>
            </a:r>
            <a:r>
              <a:rPr lang="en-NZ" sz="2000" baseline="-25000" dirty="0" smtClean="0">
                <a:latin typeface="Arial" charset="0"/>
              </a:rPr>
              <a:t>6</a:t>
            </a:r>
            <a:r>
              <a:rPr lang="en-NZ" sz="2000" dirty="0" smtClean="0">
                <a:latin typeface="Arial" charset="0"/>
              </a:rPr>
              <a:t>]</a:t>
            </a:r>
            <a:r>
              <a:rPr lang="en-NZ" sz="2000" baseline="30000" dirty="0">
                <a:latin typeface="Arial" charset="0"/>
              </a:rPr>
              <a:t>2</a:t>
            </a:r>
            <a:r>
              <a:rPr lang="en-NZ" sz="2000" baseline="30000" dirty="0" smtClean="0">
                <a:latin typeface="Arial" charset="0"/>
              </a:rPr>
              <a:t>+</a:t>
            </a:r>
            <a:r>
              <a:rPr lang="en-NZ" sz="2000" dirty="0" smtClean="0">
                <a:latin typeface="Arial" charset="0"/>
                <a:cs typeface="+mn-cs"/>
                <a:sym typeface="Symbol" pitchFamily="18" charset="2"/>
              </a:rPr>
              <a:t>  + </a:t>
            </a:r>
            <a:r>
              <a:rPr lang="en-NZ" sz="2000" dirty="0">
                <a:latin typeface="Arial" charset="0"/>
              </a:rPr>
              <a:t>[</a:t>
            </a:r>
            <a:r>
              <a:rPr lang="en-NZ" sz="2000" dirty="0" smtClean="0">
                <a:latin typeface="Arial" charset="0"/>
              </a:rPr>
              <a:t>Np(OH</a:t>
            </a:r>
            <a:r>
              <a:rPr lang="en-NZ" sz="2000" baseline="-25000" dirty="0" smtClean="0">
                <a:latin typeface="Arial" charset="0"/>
              </a:rPr>
              <a:t>2</a:t>
            </a:r>
            <a:r>
              <a:rPr lang="en-NZ" sz="2000" dirty="0" smtClean="0">
                <a:latin typeface="Arial" charset="0"/>
              </a:rPr>
              <a:t>)</a:t>
            </a:r>
            <a:r>
              <a:rPr lang="en-NZ" sz="2000" baseline="-25000" dirty="0" smtClean="0">
                <a:latin typeface="Arial" charset="0"/>
              </a:rPr>
              <a:t>9</a:t>
            </a:r>
            <a:r>
              <a:rPr lang="en-NZ" sz="2000" dirty="0" smtClean="0">
                <a:latin typeface="Arial" charset="0"/>
              </a:rPr>
              <a:t>]</a:t>
            </a:r>
            <a:r>
              <a:rPr lang="en-NZ" sz="2000" baseline="30000" dirty="0">
                <a:latin typeface="Arial" charset="0"/>
              </a:rPr>
              <a:t>4</a:t>
            </a:r>
            <a:r>
              <a:rPr lang="en-NZ" sz="2000" baseline="30000" dirty="0" smtClean="0">
                <a:latin typeface="Arial" charset="0"/>
              </a:rPr>
              <a:t>+</a:t>
            </a:r>
            <a:endParaRPr lang="en-NZ" sz="2000" baseline="30000" dirty="0">
              <a:latin typeface="Arial" charset="0"/>
              <a:cs typeface="+mn-cs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261517" y="2818665"/>
            <a:ext cx="5859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NZ" sz="2000" dirty="0" smtClean="0"/>
              <a:t>[Np</a:t>
            </a:r>
            <a:r>
              <a:rPr lang="en-NZ" sz="2000" baseline="30000" dirty="0" smtClean="0"/>
              <a:t>3+</a:t>
            </a:r>
            <a:r>
              <a:rPr lang="en-NZ" sz="2000" dirty="0" smtClean="0"/>
              <a:t>]</a:t>
            </a:r>
            <a:r>
              <a:rPr lang="en-NZ" sz="2000" baseline="-25000" dirty="0" smtClean="0"/>
              <a:t>0</a:t>
            </a:r>
            <a:r>
              <a:rPr lang="en-NZ" sz="2000" dirty="0" smtClean="0"/>
              <a:t> = 1.53·10</a:t>
            </a:r>
            <a:r>
              <a:rPr lang="en-NZ" sz="2000" baseline="30000" dirty="0" smtClean="0"/>
              <a:t>-4</a:t>
            </a:r>
            <a:r>
              <a:rPr lang="en-NZ" sz="2000" dirty="0" smtClean="0"/>
              <a:t> M ,  [Fe</a:t>
            </a:r>
            <a:r>
              <a:rPr lang="en-NZ" sz="2000" baseline="30000" dirty="0" smtClean="0"/>
              <a:t>3+</a:t>
            </a:r>
            <a:r>
              <a:rPr lang="en-NZ" sz="2000" dirty="0" smtClean="0"/>
              <a:t>]</a:t>
            </a:r>
            <a:r>
              <a:rPr lang="en-NZ" sz="2000" baseline="-25000" dirty="0" smtClean="0"/>
              <a:t>0</a:t>
            </a:r>
            <a:r>
              <a:rPr lang="en-NZ" sz="2000" dirty="0" smtClean="0"/>
              <a:t> = 2.24·10</a:t>
            </a:r>
            <a:r>
              <a:rPr lang="en-NZ" sz="2000" baseline="30000" dirty="0" smtClean="0"/>
              <a:t>-4</a:t>
            </a:r>
            <a:r>
              <a:rPr lang="en-NZ" sz="2000" dirty="0" smtClean="0"/>
              <a:t> M </a:t>
            </a:r>
            <a:endParaRPr lang="en-NZ" sz="2000" dirty="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177381" y="3464173"/>
            <a:ext cx="348285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/>
            <a:r>
              <a:rPr lang="en-NZ" sz="2000" b="1" dirty="0" smtClean="0"/>
              <a:t>Absorption</a:t>
            </a:r>
            <a:r>
              <a:rPr lang="en-NZ" sz="2000" dirty="0" smtClean="0"/>
              <a:t> for t</a:t>
            </a:r>
            <a:r>
              <a:rPr lang="en-NZ" sz="2000" baseline="-25000" dirty="0" smtClean="0">
                <a:sym typeface="Symbol" pitchFamily="18" charset="2"/>
              </a:rPr>
              <a:t></a:t>
            </a:r>
            <a:r>
              <a:rPr lang="en-NZ" sz="2000" dirty="0" smtClean="0">
                <a:sym typeface="Symbol" pitchFamily="18" charset="2"/>
              </a:rPr>
              <a:t> = 0.351</a:t>
            </a:r>
            <a:r>
              <a:rPr lang="en-NZ" sz="2000" dirty="0" smtClean="0"/>
              <a:t> </a:t>
            </a:r>
            <a:endParaRPr lang="en-NZ" sz="2000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30213" y="4149080"/>
            <a:ext cx="8534400" cy="6461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0" hangingPunct="0">
              <a:tabLst>
                <a:tab pos="1430338" algn="l"/>
                <a:tab pos="2192338" algn="l"/>
                <a:tab pos="2954338" algn="l"/>
                <a:tab pos="3716338" algn="l"/>
                <a:tab pos="4478338" algn="l"/>
                <a:tab pos="5240338" algn="l"/>
                <a:tab pos="6002338" algn="l"/>
                <a:tab pos="6764338" algn="l"/>
                <a:tab pos="7526338" algn="l"/>
              </a:tabLst>
              <a:defRPr/>
            </a:pPr>
            <a:r>
              <a:rPr lang="en-NZ" dirty="0" err="1" smtClean="0">
                <a:latin typeface="Arial" charset="0"/>
                <a:cs typeface="+mn-cs"/>
              </a:rPr>
              <a:t>Zeit</a:t>
            </a:r>
            <a:r>
              <a:rPr lang="en-NZ" dirty="0" smtClean="0">
                <a:latin typeface="Arial" charset="0"/>
                <a:cs typeface="+mn-cs"/>
              </a:rPr>
              <a:t>/ s:	0	2.5	3.0	4.0	5.0	7.0	10.0	15.0	20.0</a:t>
            </a:r>
          </a:p>
          <a:p>
            <a:pPr eaLnBrk="0" hangingPunct="0">
              <a:tabLst>
                <a:tab pos="1430338" algn="l"/>
                <a:tab pos="2192338" algn="l"/>
                <a:tab pos="2954338" algn="l"/>
                <a:tab pos="3716338" algn="l"/>
                <a:tab pos="4478338" algn="l"/>
                <a:tab pos="5240338" algn="l"/>
                <a:tab pos="6002338" algn="l"/>
                <a:tab pos="6764338" algn="l"/>
                <a:tab pos="7526338" algn="l"/>
              </a:tabLst>
              <a:defRPr/>
            </a:pPr>
            <a:r>
              <a:rPr lang="en-NZ" dirty="0" smtClean="0">
                <a:latin typeface="Arial" charset="0"/>
                <a:cs typeface="+mn-cs"/>
              </a:rPr>
              <a:t>Absorption*:	</a:t>
            </a:r>
            <a:r>
              <a:rPr lang="en-NZ" dirty="0" smtClean="0">
                <a:latin typeface="Arial" charset="0"/>
                <a:cs typeface="Arial" charset="0"/>
              </a:rPr>
              <a:t>0.100	0.228	0.242	0.261	0.277	0.300	0.316	0.332	0.341</a:t>
            </a:r>
            <a:endParaRPr lang="en-NZ" dirty="0">
              <a:latin typeface="Arial" charset="0"/>
              <a:cs typeface="Arial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1170140" y="5097076"/>
            <a:ext cx="77329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/>
            <a:r>
              <a:rPr lang="en-NZ" dirty="0"/>
              <a:t>c</a:t>
            </a:r>
            <a:r>
              <a:rPr lang="en-NZ" dirty="0" smtClean="0"/>
              <a:t>alculate the rate constant for -k [Np</a:t>
            </a:r>
            <a:r>
              <a:rPr lang="en-NZ" baseline="30000" dirty="0" smtClean="0"/>
              <a:t>3+</a:t>
            </a:r>
            <a:r>
              <a:rPr lang="en-NZ" dirty="0" smtClean="0"/>
              <a:t>] [Fe</a:t>
            </a:r>
            <a:r>
              <a:rPr lang="en-NZ" baseline="30000" dirty="0" smtClean="0"/>
              <a:t>3+</a:t>
            </a:r>
            <a:r>
              <a:rPr lang="en-NZ" dirty="0" smtClean="0"/>
              <a:t>] along different approaches</a:t>
            </a:r>
            <a:endParaRPr lang="en-NZ" dirty="0"/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smtClean="0"/>
              <a:t>2. Rate Laws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Mechanisms</a:t>
            </a:r>
            <a:endParaRPr lang="de-CH" dirty="0"/>
          </a:p>
        </p:txBody>
      </p:sp>
      <p:sp>
        <p:nvSpPr>
          <p:cNvPr id="14" name="Textfeld 13"/>
          <p:cNvSpPr txBox="1"/>
          <p:nvPr/>
        </p:nvSpPr>
        <p:spPr>
          <a:xfrm>
            <a:off x="1418013" y="5822410"/>
            <a:ext cx="674575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* absorption at 723 nm, Fe</a:t>
            </a:r>
            <a:r>
              <a:rPr lang="en-GB" baseline="30000" dirty="0" smtClean="0"/>
              <a:t>2+/3+</a:t>
            </a:r>
            <a:r>
              <a:rPr lang="en-GB" dirty="0" smtClean="0"/>
              <a:t> do not absorb at this wave length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317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 28"/>
          <p:cNvSpPr/>
          <p:nvPr/>
        </p:nvSpPr>
        <p:spPr bwMode="auto">
          <a:xfrm>
            <a:off x="2650404" y="5546864"/>
            <a:ext cx="4080278" cy="69914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688" name="Rectangle 16"/>
          <p:cNvSpPr>
            <a:spLocks noChangeArrowheads="1"/>
          </p:cNvSpPr>
          <p:nvPr/>
        </p:nvSpPr>
        <p:spPr bwMode="auto">
          <a:xfrm>
            <a:off x="3563888" y="1540206"/>
            <a:ext cx="2376264" cy="685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graphicFrame>
        <p:nvGraphicFramePr>
          <p:cNvPr id="13318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6225919"/>
              </p:ext>
            </p:extLst>
          </p:nvPr>
        </p:nvGraphicFramePr>
        <p:xfrm>
          <a:off x="2679777" y="5546864"/>
          <a:ext cx="4050905" cy="699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92" name="Formel" r:id="rId4" imgW="2501640" imgH="431640" progId="Equation.3">
                  <p:embed/>
                </p:oleObj>
              </mc:Choice>
              <mc:Fallback>
                <p:oleObj name="Formel" r:id="rId4" imgW="2501640" imgH="4316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9777" y="5546864"/>
                        <a:ext cx="4050905" cy="69914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9E3139-B3E1-4372-AEF9-F90769B773A7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43</a:t>
            </a:fld>
            <a:endParaRPr lang="en-GB" dirty="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smtClean="0"/>
              <a:t>2. Rate Laws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Mechanisms</a:t>
            </a:r>
            <a:endParaRPr lang="de-CH" dirty="0"/>
          </a:p>
        </p:txBody>
      </p:sp>
      <p:sp>
        <p:nvSpPr>
          <p:cNvPr id="5" name="Textfeld 4"/>
          <p:cNvSpPr txBox="1"/>
          <p:nvPr/>
        </p:nvSpPr>
        <p:spPr>
          <a:xfrm>
            <a:off x="2987824" y="941203"/>
            <a:ext cx="310854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2.2 Consecutive Reactions</a:t>
            </a:r>
            <a:endParaRPr lang="en-GB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3658935" y="170171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4366676" y="170525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5116962" y="169303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endParaRPr lang="en-GB" dirty="0"/>
          </a:p>
        </p:txBody>
      </p:sp>
      <p:cxnSp>
        <p:nvCxnSpPr>
          <p:cNvPr id="12" name="Gerade Verbindung mit Pfeil 11"/>
          <p:cNvCxnSpPr/>
          <p:nvPr/>
        </p:nvCxnSpPr>
        <p:spPr bwMode="auto">
          <a:xfrm>
            <a:off x="3958155" y="1883138"/>
            <a:ext cx="474935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Gerade Verbindung mit Pfeil 25"/>
          <p:cNvCxnSpPr/>
          <p:nvPr/>
        </p:nvCxnSpPr>
        <p:spPr bwMode="auto">
          <a:xfrm>
            <a:off x="4660227" y="1883138"/>
            <a:ext cx="474935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feld 12"/>
          <p:cNvSpPr txBox="1"/>
          <p:nvPr/>
        </p:nvSpPr>
        <p:spPr>
          <a:xfrm>
            <a:off x="3954944" y="1513742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sp>
        <p:nvSpPr>
          <p:cNvPr id="28" name="Textfeld 27"/>
          <p:cNvSpPr txBox="1"/>
          <p:nvPr/>
        </p:nvSpPr>
        <p:spPr>
          <a:xfrm>
            <a:off x="4667919" y="150690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/>
              <a:t>2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669751" y="2335164"/>
            <a:ext cx="614783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typical scheme for radioactive decay in </a:t>
            </a:r>
            <a:r>
              <a:rPr lang="en-GB" b="1" dirty="0" smtClean="0"/>
              <a:t>actinide elements</a:t>
            </a:r>
            <a:endParaRPr lang="en-GB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656567" y="2803913"/>
            <a:ext cx="814838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B can be a </a:t>
            </a:r>
            <a:r>
              <a:rPr lang="en-GB" b="1" dirty="0" smtClean="0"/>
              <a:t>true intermediate</a:t>
            </a:r>
            <a:r>
              <a:rPr lang="en-GB" dirty="0" smtClean="0"/>
              <a:t> which accumulates or a short lived intermediate</a:t>
            </a:r>
            <a:endParaRPr lang="en-GB" dirty="0"/>
          </a:p>
        </p:txBody>
      </p:sp>
      <p:cxnSp>
        <p:nvCxnSpPr>
          <p:cNvPr id="31" name="Gerade Verbindung mit Pfeil 30"/>
          <p:cNvCxnSpPr/>
          <p:nvPr/>
        </p:nvCxnSpPr>
        <p:spPr bwMode="auto">
          <a:xfrm>
            <a:off x="5390269" y="1875594"/>
            <a:ext cx="474935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Textfeld 15"/>
          <p:cNvSpPr txBox="1"/>
          <p:nvPr/>
        </p:nvSpPr>
        <p:spPr>
          <a:xfrm>
            <a:off x="2650404" y="3340737"/>
            <a:ext cx="398910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GB" dirty="0" smtClean="0"/>
              <a:t>n chemistry: </a:t>
            </a:r>
            <a:r>
              <a:rPr lang="en-GB" b="1" dirty="0" smtClean="0"/>
              <a:t>no step of reversibility</a:t>
            </a:r>
            <a:endParaRPr lang="en-GB" b="1" dirty="0"/>
          </a:p>
        </p:txBody>
      </p:sp>
      <p:sp>
        <p:nvSpPr>
          <p:cNvPr id="19" name="Textfeld 18"/>
          <p:cNvSpPr txBox="1"/>
          <p:nvPr/>
        </p:nvSpPr>
        <p:spPr>
          <a:xfrm>
            <a:off x="1970155" y="3931255"/>
            <a:ext cx="595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u="sng" dirty="0"/>
              <a:t>d</a:t>
            </a:r>
            <a:r>
              <a:rPr lang="en-GB" u="sng" dirty="0" smtClean="0"/>
              <a:t>[A]</a:t>
            </a:r>
          </a:p>
          <a:p>
            <a:pPr algn="ctr"/>
            <a:r>
              <a:rPr lang="en-GB" dirty="0" err="1" smtClean="0"/>
              <a:t>dt</a:t>
            </a:r>
            <a:endParaRPr lang="en-GB" dirty="0"/>
          </a:p>
        </p:txBody>
      </p:sp>
      <p:sp>
        <p:nvSpPr>
          <p:cNvPr id="20" name="Textfeld 19"/>
          <p:cNvSpPr txBox="1"/>
          <p:nvPr/>
        </p:nvSpPr>
        <p:spPr>
          <a:xfrm>
            <a:off x="2444867" y="4050692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 -k</a:t>
            </a:r>
            <a:r>
              <a:rPr lang="en-GB" baseline="-25000" dirty="0" smtClean="0"/>
              <a:t>1</a:t>
            </a:r>
            <a:r>
              <a:rPr lang="en-GB" dirty="0" smtClean="0"/>
              <a:t>[A]</a:t>
            </a:r>
            <a:endParaRPr lang="en-GB" dirty="0"/>
          </a:p>
        </p:txBody>
      </p:sp>
      <p:sp>
        <p:nvSpPr>
          <p:cNvPr id="36" name="Textfeld 35"/>
          <p:cNvSpPr txBox="1"/>
          <p:nvPr/>
        </p:nvSpPr>
        <p:spPr>
          <a:xfrm>
            <a:off x="3698331" y="3888229"/>
            <a:ext cx="595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u="sng" dirty="0" smtClean="0"/>
              <a:t>d[B]</a:t>
            </a:r>
          </a:p>
          <a:p>
            <a:pPr algn="ctr"/>
            <a:r>
              <a:rPr lang="en-GB" dirty="0" err="1" smtClean="0"/>
              <a:t>dt</a:t>
            </a:r>
            <a:endParaRPr lang="en-GB" dirty="0"/>
          </a:p>
        </p:txBody>
      </p:sp>
      <p:sp>
        <p:nvSpPr>
          <p:cNvPr id="21" name="Textfeld 20"/>
          <p:cNvSpPr txBox="1"/>
          <p:nvPr/>
        </p:nvSpPr>
        <p:spPr>
          <a:xfrm>
            <a:off x="4250497" y="3993326"/>
            <a:ext cx="160492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= k</a:t>
            </a:r>
            <a:r>
              <a:rPr lang="en-GB" baseline="-25000" dirty="0" smtClean="0"/>
              <a:t>1</a:t>
            </a:r>
            <a:r>
              <a:rPr lang="en-GB" dirty="0" smtClean="0"/>
              <a:t>[A] – k</a:t>
            </a:r>
            <a:r>
              <a:rPr lang="en-GB" baseline="-25000" dirty="0" smtClean="0"/>
              <a:t>2</a:t>
            </a:r>
            <a:r>
              <a:rPr lang="en-GB" dirty="0" smtClean="0"/>
              <a:t>[B]</a:t>
            </a:r>
            <a:endParaRPr lang="en-GB" dirty="0"/>
          </a:p>
        </p:txBody>
      </p:sp>
      <p:sp>
        <p:nvSpPr>
          <p:cNvPr id="38" name="Textfeld 37"/>
          <p:cNvSpPr txBox="1"/>
          <p:nvPr/>
        </p:nvSpPr>
        <p:spPr>
          <a:xfrm>
            <a:off x="6101376" y="3875577"/>
            <a:ext cx="607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u="sng" dirty="0" smtClean="0"/>
              <a:t>d[C]</a:t>
            </a:r>
          </a:p>
          <a:p>
            <a:pPr algn="ctr"/>
            <a:r>
              <a:rPr lang="en-GB" dirty="0" err="1" smtClean="0"/>
              <a:t>dt</a:t>
            </a:r>
            <a:endParaRPr lang="en-GB" dirty="0"/>
          </a:p>
        </p:txBody>
      </p:sp>
      <p:sp>
        <p:nvSpPr>
          <p:cNvPr id="39" name="Textfeld 38"/>
          <p:cNvSpPr txBox="1"/>
          <p:nvPr/>
        </p:nvSpPr>
        <p:spPr>
          <a:xfrm>
            <a:off x="6633220" y="4001276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 -k</a:t>
            </a:r>
            <a:r>
              <a:rPr lang="en-GB" baseline="-25000" dirty="0" smtClean="0"/>
              <a:t>2</a:t>
            </a:r>
            <a:r>
              <a:rPr lang="en-GB" dirty="0" smtClean="0"/>
              <a:t>[B]</a:t>
            </a:r>
            <a:endParaRPr lang="en-GB" dirty="0"/>
          </a:p>
        </p:txBody>
      </p:sp>
      <p:sp>
        <p:nvSpPr>
          <p:cNvPr id="22" name="Textfeld 21"/>
          <p:cNvSpPr txBox="1"/>
          <p:nvPr/>
        </p:nvSpPr>
        <p:spPr>
          <a:xfrm>
            <a:off x="806580" y="4846796"/>
            <a:ext cx="234391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d</a:t>
            </a:r>
            <a:r>
              <a:rPr lang="en-GB" dirty="0" smtClean="0"/>
              <a:t>issolve 1</a:t>
            </a:r>
            <a:r>
              <a:rPr lang="en-GB" baseline="30000" dirty="0" smtClean="0"/>
              <a:t>st</a:t>
            </a:r>
            <a:r>
              <a:rPr lang="en-GB" dirty="0" smtClean="0"/>
              <a:t> equation:</a:t>
            </a:r>
            <a:endParaRPr lang="en-GB" dirty="0"/>
          </a:p>
        </p:txBody>
      </p:sp>
      <p:sp>
        <p:nvSpPr>
          <p:cNvPr id="24" name="Textfeld 23"/>
          <p:cNvSpPr txBox="1"/>
          <p:nvPr/>
        </p:nvSpPr>
        <p:spPr>
          <a:xfrm>
            <a:off x="3150367" y="4834443"/>
            <a:ext cx="128272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[A] = [A]</a:t>
            </a:r>
            <a:r>
              <a:rPr lang="en-GB" baseline="-25000" dirty="0" smtClean="0"/>
              <a:t>0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e</a:t>
            </a:r>
            <a:endParaRPr lang="en-GB" dirty="0"/>
          </a:p>
        </p:txBody>
      </p:sp>
      <p:sp>
        <p:nvSpPr>
          <p:cNvPr id="25" name="Textfeld 24"/>
          <p:cNvSpPr txBox="1"/>
          <p:nvPr/>
        </p:nvSpPr>
        <p:spPr>
          <a:xfrm>
            <a:off x="4229068" y="470574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-k</a:t>
            </a:r>
            <a:r>
              <a:rPr lang="en-GB" baseline="-25000" dirty="0" smtClean="0"/>
              <a:t>1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t</a:t>
            </a:r>
            <a:endParaRPr lang="en-GB" dirty="0"/>
          </a:p>
        </p:txBody>
      </p:sp>
      <p:sp>
        <p:nvSpPr>
          <p:cNvPr id="27" name="Textfeld 26"/>
          <p:cNvSpPr txBox="1"/>
          <p:nvPr/>
        </p:nvSpPr>
        <p:spPr>
          <a:xfrm>
            <a:off x="4572000" y="4834443"/>
            <a:ext cx="449674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… and substitute in 2</a:t>
            </a:r>
            <a:r>
              <a:rPr lang="en-GB" baseline="30000" dirty="0" smtClean="0"/>
              <a:t>nd</a:t>
            </a:r>
            <a:r>
              <a:rPr lang="en-GB" dirty="0" smtClean="0"/>
              <a:t> equation, integrate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3491880" y="1540206"/>
            <a:ext cx="2448272" cy="685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smtClean="0"/>
              <a:t>2. Rate Laws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Mechanisms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2987824" y="941203"/>
            <a:ext cx="310854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2.2 Consecutive Reactions</a:t>
            </a:r>
            <a:endParaRPr lang="en-GB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3658935" y="170171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4366676" y="170525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5116962" y="169303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endParaRPr lang="en-GB" dirty="0"/>
          </a:p>
        </p:txBody>
      </p:sp>
      <p:cxnSp>
        <p:nvCxnSpPr>
          <p:cNvPr id="11" name="Gerade Verbindung mit Pfeil 10"/>
          <p:cNvCxnSpPr/>
          <p:nvPr/>
        </p:nvCxnSpPr>
        <p:spPr bwMode="auto">
          <a:xfrm>
            <a:off x="3958155" y="1883138"/>
            <a:ext cx="474935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Gerade Verbindung mit Pfeil 11"/>
          <p:cNvCxnSpPr/>
          <p:nvPr/>
        </p:nvCxnSpPr>
        <p:spPr bwMode="auto">
          <a:xfrm>
            <a:off x="4660227" y="1883138"/>
            <a:ext cx="474935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feld 12"/>
          <p:cNvSpPr txBox="1"/>
          <p:nvPr/>
        </p:nvSpPr>
        <p:spPr>
          <a:xfrm>
            <a:off x="3954944" y="1513742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sp>
        <p:nvSpPr>
          <p:cNvPr id="14" name="Textfeld 13"/>
          <p:cNvSpPr txBox="1"/>
          <p:nvPr/>
        </p:nvSpPr>
        <p:spPr>
          <a:xfrm>
            <a:off x="4667919" y="150690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/>
              <a:t>2</a:t>
            </a:r>
          </a:p>
        </p:txBody>
      </p:sp>
      <p:cxnSp>
        <p:nvCxnSpPr>
          <p:cNvPr id="15" name="Gerade Verbindung mit Pfeil 14"/>
          <p:cNvCxnSpPr/>
          <p:nvPr/>
        </p:nvCxnSpPr>
        <p:spPr bwMode="auto">
          <a:xfrm>
            <a:off x="5390269" y="1875594"/>
            <a:ext cx="474935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Textfeld 15"/>
          <p:cNvSpPr txBox="1"/>
          <p:nvPr/>
        </p:nvSpPr>
        <p:spPr>
          <a:xfrm>
            <a:off x="718600" y="2492593"/>
            <a:ext cx="286649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/>
              <a:t>s</a:t>
            </a:r>
            <a:r>
              <a:rPr lang="en-GB" b="1" dirty="0" smtClean="0"/>
              <a:t>ince [C]</a:t>
            </a:r>
            <a:r>
              <a:rPr lang="en-GB" dirty="0" smtClean="0"/>
              <a:t> = [A]</a:t>
            </a:r>
            <a:r>
              <a:rPr lang="en-GB" baseline="-25000" dirty="0" smtClean="0"/>
              <a:t>0</a:t>
            </a:r>
            <a:r>
              <a:rPr lang="en-GB" dirty="0" smtClean="0"/>
              <a:t> – [B] – [A]</a:t>
            </a:r>
            <a:endParaRPr lang="en-GB" dirty="0"/>
          </a:p>
        </p:txBody>
      </p:sp>
      <p:sp>
        <p:nvSpPr>
          <p:cNvPr id="17" name="Textfeld 16"/>
          <p:cNvSpPr txBox="1"/>
          <p:nvPr/>
        </p:nvSpPr>
        <p:spPr>
          <a:xfrm>
            <a:off x="4005681" y="2533546"/>
            <a:ext cx="80663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[C]</a:t>
            </a:r>
            <a:r>
              <a:rPr lang="en-GB" baseline="-25000" dirty="0" smtClean="0"/>
              <a:t>t</a:t>
            </a:r>
            <a:r>
              <a:rPr lang="en-GB" dirty="0" smtClean="0"/>
              <a:t> = </a:t>
            </a:r>
            <a:endParaRPr lang="en-GB" dirty="0"/>
          </a:p>
        </p:txBody>
      </p:sp>
      <p:cxnSp>
        <p:nvCxnSpPr>
          <p:cNvPr id="20" name="Gerader Verbinder 19"/>
          <p:cNvCxnSpPr/>
          <p:nvPr/>
        </p:nvCxnSpPr>
        <p:spPr bwMode="auto">
          <a:xfrm>
            <a:off x="5198751" y="2718212"/>
            <a:ext cx="2166081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feld 20"/>
          <p:cNvSpPr txBox="1"/>
          <p:nvPr/>
        </p:nvSpPr>
        <p:spPr>
          <a:xfrm>
            <a:off x="5064245" y="2348880"/>
            <a:ext cx="248337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k</a:t>
            </a:r>
            <a:r>
              <a:rPr lang="en-GB" baseline="-25000" dirty="0" smtClean="0"/>
              <a:t>1</a:t>
            </a:r>
            <a:r>
              <a:rPr lang="en-GB" dirty="0" smtClean="0"/>
              <a:t>exp(-k</a:t>
            </a:r>
            <a:r>
              <a:rPr lang="en-GB" baseline="-25000" dirty="0" smtClean="0"/>
              <a:t>2</a:t>
            </a:r>
            <a:r>
              <a:rPr lang="en-GB" dirty="0" smtClean="0"/>
              <a:t>t)-k</a:t>
            </a:r>
            <a:r>
              <a:rPr lang="en-GB" baseline="-25000" dirty="0" smtClean="0"/>
              <a:t>2</a:t>
            </a:r>
            <a:r>
              <a:rPr lang="en-GB" dirty="0" smtClean="0"/>
              <a:t>exp(-k</a:t>
            </a:r>
            <a:r>
              <a:rPr lang="en-GB" baseline="-25000" dirty="0" smtClean="0"/>
              <a:t>1</a:t>
            </a:r>
            <a:r>
              <a:rPr lang="en-GB" dirty="0" smtClean="0"/>
              <a:t>t)</a:t>
            </a:r>
            <a:endParaRPr lang="en-GB" dirty="0"/>
          </a:p>
        </p:txBody>
      </p:sp>
      <p:sp>
        <p:nvSpPr>
          <p:cNvPr id="23" name="Textfeld 22"/>
          <p:cNvSpPr txBox="1"/>
          <p:nvPr/>
        </p:nvSpPr>
        <p:spPr>
          <a:xfrm>
            <a:off x="5950610" y="2677259"/>
            <a:ext cx="66236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k</a:t>
            </a:r>
            <a:r>
              <a:rPr lang="en-GB" baseline="-25000" dirty="0" smtClean="0"/>
              <a:t>2</a:t>
            </a:r>
            <a:r>
              <a:rPr lang="en-GB" dirty="0" smtClean="0"/>
              <a:t>-k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sp>
        <p:nvSpPr>
          <p:cNvPr id="25" name="Textfeld 24"/>
          <p:cNvSpPr txBox="1"/>
          <p:nvPr/>
        </p:nvSpPr>
        <p:spPr>
          <a:xfrm>
            <a:off x="4628416" y="2520809"/>
            <a:ext cx="58862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(</a:t>
            </a:r>
            <a:r>
              <a:rPr lang="en-GB" dirty="0" smtClean="0"/>
              <a:t>1 +</a:t>
            </a:r>
            <a:endParaRPr lang="en-GB" dirty="0"/>
          </a:p>
        </p:txBody>
      </p:sp>
      <p:sp>
        <p:nvSpPr>
          <p:cNvPr id="27" name="Textfeld 26"/>
          <p:cNvSpPr txBox="1"/>
          <p:nvPr/>
        </p:nvSpPr>
        <p:spPr>
          <a:xfrm>
            <a:off x="7295807" y="2497156"/>
            <a:ext cx="68640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)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[A]</a:t>
            </a:r>
            <a:r>
              <a:rPr lang="en-GB" baseline="-25000" dirty="0" smtClean="0"/>
              <a:t>0</a:t>
            </a:r>
            <a:endParaRPr lang="en-GB" baseline="-25000" dirty="0"/>
          </a:p>
        </p:txBody>
      </p:sp>
      <p:graphicFrame>
        <p:nvGraphicFramePr>
          <p:cNvPr id="2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1506502"/>
              </p:ext>
            </p:extLst>
          </p:nvPr>
        </p:nvGraphicFramePr>
        <p:xfrm>
          <a:off x="4147465" y="3158476"/>
          <a:ext cx="3308384" cy="7257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66" name="Formel" r:id="rId3" imgW="1968480" imgH="431640" progId="Equation.3">
                  <p:embed/>
                </p:oleObj>
              </mc:Choice>
              <mc:Fallback>
                <p:oleObj name="Formel" r:id="rId3" imgW="19684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7465" y="3158476"/>
                        <a:ext cx="3308384" cy="72571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feld 28"/>
          <p:cNvSpPr txBox="1"/>
          <p:nvPr/>
        </p:nvSpPr>
        <p:spPr>
          <a:xfrm>
            <a:off x="720091" y="3344839"/>
            <a:ext cx="333937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[B]</a:t>
            </a:r>
            <a:r>
              <a:rPr lang="en-GB" baseline="-25000" dirty="0" smtClean="0"/>
              <a:t>t</a:t>
            </a:r>
            <a:r>
              <a:rPr lang="en-GB" dirty="0" smtClean="0"/>
              <a:t> will go through a maximum</a:t>
            </a:r>
            <a:endParaRPr lang="en-GB" dirty="0"/>
          </a:p>
        </p:txBody>
      </p:sp>
      <p:pic>
        <p:nvPicPr>
          <p:cNvPr id="30" name="Picture 4" descr="A:\Fig. 4-1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5" y="3933056"/>
            <a:ext cx="3940175" cy="25146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1" name="Picture 5" descr="A:\Tab. 4-1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6016" y="3889920"/>
            <a:ext cx="4267200" cy="14112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2" name="Textfeld 31"/>
          <p:cNvSpPr txBox="1"/>
          <p:nvPr/>
        </p:nvSpPr>
        <p:spPr>
          <a:xfrm>
            <a:off x="4974744" y="5528084"/>
            <a:ext cx="361669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err="1"/>
              <a:t>b</a:t>
            </a:r>
            <a:r>
              <a:rPr lang="en-GB" dirty="0" err="1" smtClean="0"/>
              <a:t>iexponential</a:t>
            </a:r>
            <a:r>
              <a:rPr lang="en-GB" dirty="0" smtClean="0"/>
              <a:t> function in k</a:t>
            </a:r>
            <a:r>
              <a:rPr lang="en-GB" baseline="-25000" dirty="0" smtClean="0"/>
              <a:t>1 </a:t>
            </a:r>
            <a:r>
              <a:rPr lang="en-GB" dirty="0" smtClean="0"/>
              <a:t>and k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sp>
        <p:nvSpPr>
          <p:cNvPr id="33" name="Textfeld 32"/>
          <p:cNvSpPr txBox="1"/>
          <p:nvPr/>
        </p:nvSpPr>
        <p:spPr>
          <a:xfrm>
            <a:off x="4974744" y="6065561"/>
            <a:ext cx="341632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o</a:t>
            </a:r>
            <a:r>
              <a:rPr lang="en-GB" dirty="0" smtClean="0"/>
              <a:t>r non-linear least square fitting</a:t>
            </a:r>
            <a:endParaRPr lang="en-GB" dirty="0"/>
          </a:p>
        </p:txBody>
      </p:sp>
      <p:sp>
        <p:nvSpPr>
          <p:cNvPr id="34" name="Pfeil nach rechts 33"/>
          <p:cNvSpPr/>
          <p:nvPr/>
        </p:nvSpPr>
        <p:spPr bwMode="auto">
          <a:xfrm>
            <a:off x="4797587" y="5650995"/>
            <a:ext cx="200213" cy="123510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Pfeil nach rechts 34"/>
          <p:cNvSpPr/>
          <p:nvPr/>
        </p:nvSpPr>
        <p:spPr bwMode="auto">
          <a:xfrm>
            <a:off x="4816324" y="6201219"/>
            <a:ext cx="200213" cy="123510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1475304" y="6506388"/>
            <a:ext cx="678903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How does a reaction profile looks</a:t>
            </a:r>
            <a:r>
              <a:rPr lang="en-GB" dirty="0" smtClean="0"/>
              <a:t> like for this kind of reaction?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86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hteck 40"/>
          <p:cNvSpPr/>
          <p:nvPr/>
        </p:nvSpPr>
        <p:spPr bwMode="auto">
          <a:xfrm>
            <a:off x="685800" y="5224519"/>
            <a:ext cx="7772400" cy="71965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hteck 13"/>
          <p:cNvSpPr/>
          <p:nvPr/>
        </p:nvSpPr>
        <p:spPr bwMode="auto">
          <a:xfrm>
            <a:off x="3218708" y="1440324"/>
            <a:ext cx="2388624" cy="7905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en-GB" dirty="0" smtClean="0"/>
              <a:t>2. Rate Laws and Mechanisms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1763688" y="941203"/>
            <a:ext cx="580158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2.2 Consecutive Reactions with one reversible step</a:t>
            </a:r>
            <a:endParaRPr lang="en-GB" b="1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195459" y="1649794"/>
            <a:ext cx="7536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dirty="0" smtClean="0"/>
              <a:t>A + B</a:t>
            </a:r>
            <a:endParaRPr lang="de-DE" dirty="0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3912399" y="1785033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H="1">
            <a:off x="3912399" y="1861233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912399" y="1396096"/>
            <a:ext cx="45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/>
              <a:t>k</a:t>
            </a:r>
            <a:r>
              <a:rPr lang="de-CH" baseline="-25000"/>
              <a:t>1</a:t>
            </a:r>
            <a:endParaRPr lang="en-GB" baseline="-25000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4673793" y="1407006"/>
            <a:ext cx="45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dirty="0"/>
              <a:t>k</a:t>
            </a:r>
            <a:r>
              <a:rPr lang="de-CH" baseline="-25000" dirty="0"/>
              <a:t>2</a:t>
            </a:r>
            <a:endParaRPr lang="en-GB" baseline="-25000" dirty="0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3936212" y="1819958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dirty="0"/>
              <a:t>k</a:t>
            </a:r>
            <a:r>
              <a:rPr lang="de-CH" baseline="-25000" dirty="0"/>
              <a:t>-1</a:t>
            </a:r>
            <a:endParaRPr lang="en-GB" baseline="-25000" dirty="0"/>
          </a:p>
        </p:txBody>
      </p:sp>
      <p:sp>
        <p:nvSpPr>
          <p:cNvPr id="16" name="Textfeld 15"/>
          <p:cNvSpPr txBox="1"/>
          <p:nvPr/>
        </p:nvSpPr>
        <p:spPr>
          <a:xfrm>
            <a:off x="1698093" y="2490210"/>
            <a:ext cx="595035" cy="64633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u="sng" dirty="0"/>
              <a:t>d</a:t>
            </a:r>
            <a:r>
              <a:rPr lang="en-GB" u="sng" dirty="0" smtClean="0"/>
              <a:t>[A]</a:t>
            </a:r>
          </a:p>
          <a:p>
            <a:pPr algn="ctr"/>
            <a:r>
              <a:rPr lang="en-GB" dirty="0" err="1" smtClean="0"/>
              <a:t>dt</a:t>
            </a:r>
            <a:endParaRPr lang="en-GB" dirty="0"/>
          </a:p>
        </p:txBody>
      </p:sp>
      <p:sp>
        <p:nvSpPr>
          <p:cNvPr id="17" name="Textfeld 16"/>
          <p:cNvSpPr txBox="1"/>
          <p:nvPr/>
        </p:nvSpPr>
        <p:spPr>
          <a:xfrm>
            <a:off x="2915786" y="2572295"/>
            <a:ext cx="210346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= -k</a:t>
            </a:r>
            <a:r>
              <a:rPr lang="en-GB" baseline="-25000" dirty="0" smtClean="0"/>
              <a:t>1</a:t>
            </a:r>
            <a:r>
              <a:rPr lang="en-GB" dirty="0" smtClean="0"/>
              <a:t>[A][B] + k</a:t>
            </a:r>
            <a:r>
              <a:rPr lang="en-GB" baseline="-25000" dirty="0" smtClean="0"/>
              <a:t>-1</a:t>
            </a:r>
            <a:r>
              <a:rPr lang="en-GB" dirty="0" smtClean="0"/>
              <a:t>[C]</a:t>
            </a:r>
            <a:endParaRPr lang="en-GB" dirty="0"/>
          </a:p>
        </p:txBody>
      </p:sp>
      <p:sp>
        <p:nvSpPr>
          <p:cNvPr id="18" name="Textfeld 17"/>
          <p:cNvSpPr txBox="1"/>
          <p:nvPr/>
        </p:nvSpPr>
        <p:spPr>
          <a:xfrm>
            <a:off x="2375604" y="2464554"/>
            <a:ext cx="595036" cy="64633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u="sng" dirty="0" smtClean="0"/>
              <a:t>d[B]</a:t>
            </a:r>
          </a:p>
          <a:p>
            <a:pPr algn="ctr"/>
            <a:r>
              <a:rPr lang="en-GB" dirty="0" err="1" smtClean="0"/>
              <a:t>dt</a:t>
            </a:r>
            <a:endParaRPr lang="en-GB" dirty="0"/>
          </a:p>
        </p:txBody>
      </p:sp>
      <p:sp>
        <p:nvSpPr>
          <p:cNvPr id="19" name="Textfeld 18"/>
          <p:cNvSpPr txBox="1"/>
          <p:nvPr/>
        </p:nvSpPr>
        <p:spPr>
          <a:xfrm>
            <a:off x="2172805" y="2603054"/>
            <a:ext cx="31931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=</a:t>
            </a:r>
            <a:endParaRPr lang="en-GB" dirty="0"/>
          </a:p>
        </p:txBody>
      </p:sp>
      <p:sp>
        <p:nvSpPr>
          <p:cNvPr id="20" name="Textfeld 19"/>
          <p:cNvSpPr txBox="1"/>
          <p:nvPr/>
        </p:nvSpPr>
        <p:spPr>
          <a:xfrm>
            <a:off x="1709192" y="3152569"/>
            <a:ext cx="607860" cy="64633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u="sng" dirty="0" smtClean="0"/>
              <a:t>d[C]</a:t>
            </a:r>
          </a:p>
          <a:p>
            <a:pPr algn="ctr"/>
            <a:r>
              <a:rPr lang="en-GB" dirty="0" err="1" smtClean="0"/>
              <a:t>dt</a:t>
            </a:r>
            <a:endParaRPr lang="en-GB" dirty="0"/>
          </a:p>
        </p:txBody>
      </p:sp>
      <p:sp>
        <p:nvSpPr>
          <p:cNvPr id="22" name="Textfeld 21"/>
          <p:cNvSpPr txBox="1"/>
          <p:nvPr/>
        </p:nvSpPr>
        <p:spPr>
          <a:xfrm>
            <a:off x="2172805" y="3275041"/>
            <a:ext cx="184858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= k</a:t>
            </a:r>
            <a:r>
              <a:rPr lang="en-GB" baseline="-25000" dirty="0" smtClean="0"/>
              <a:t>1</a:t>
            </a:r>
            <a:r>
              <a:rPr lang="en-GB" dirty="0" smtClean="0"/>
              <a:t>[A][B] - k</a:t>
            </a:r>
            <a:r>
              <a:rPr lang="en-GB" baseline="-25000" dirty="0" smtClean="0"/>
              <a:t>2</a:t>
            </a:r>
            <a:r>
              <a:rPr lang="en-GB" dirty="0" smtClean="0"/>
              <a:t>[C]</a:t>
            </a:r>
            <a:endParaRPr lang="en-GB" dirty="0"/>
          </a:p>
        </p:txBody>
      </p:sp>
      <p:sp>
        <p:nvSpPr>
          <p:cNvPr id="23" name="Textfeld 22"/>
          <p:cNvSpPr txBox="1"/>
          <p:nvPr/>
        </p:nvSpPr>
        <p:spPr>
          <a:xfrm>
            <a:off x="4393412" y="163398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</a:t>
            </a:r>
            <a:endParaRPr lang="en-GB" dirty="0"/>
          </a:p>
        </p:txBody>
      </p:sp>
      <p:sp>
        <p:nvSpPr>
          <p:cNvPr id="24" name="Line 5"/>
          <p:cNvSpPr>
            <a:spLocks noChangeShapeType="1"/>
          </p:cNvSpPr>
          <p:nvPr/>
        </p:nvSpPr>
        <p:spPr bwMode="auto">
          <a:xfrm>
            <a:off x="4727990" y="1816853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5" name="Textfeld 24"/>
          <p:cNvSpPr txBox="1"/>
          <p:nvPr/>
        </p:nvSpPr>
        <p:spPr>
          <a:xfrm>
            <a:off x="5255954" y="161319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</a:t>
            </a:r>
            <a:endParaRPr lang="en-GB" dirty="0"/>
          </a:p>
        </p:txBody>
      </p:sp>
      <p:sp>
        <p:nvSpPr>
          <p:cNvPr id="26" name="Textfeld 25"/>
          <p:cNvSpPr txBox="1"/>
          <p:nvPr/>
        </p:nvSpPr>
        <p:spPr>
          <a:xfrm>
            <a:off x="1691680" y="3824778"/>
            <a:ext cx="607860" cy="64633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u="sng" dirty="0" smtClean="0"/>
              <a:t>d[D]</a:t>
            </a:r>
          </a:p>
          <a:p>
            <a:pPr algn="ctr"/>
            <a:r>
              <a:rPr lang="en-GB" dirty="0" err="1" smtClean="0"/>
              <a:t>dt</a:t>
            </a:r>
            <a:endParaRPr lang="en-GB" dirty="0"/>
          </a:p>
        </p:txBody>
      </p:sp>
      <p:sp>
        <p:nvSpPr>
          <p:cNvPr id="27" name="Textfeld 26"/>
          <p:cNvSpPr txBox="1"/>
          <p:nvPr/>
        </p:nvSpPr>
        <p:spPr>
          <a:xfrm>
            <a:off x="2233761" y="3934369"/>
            <a:ext cx="87876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= k</a:t>
            </a:r>
            <a:r>
              <a:rPr lang="en-GB" baseline="-25000" dirty="0" smtClean="0"/>
              <a:t>2</a:t>
            </a:r>
            <a:r>
              <a:rPr lang="en-GB" dirty="0" smtClean="0"/>
              <a:t>[C]</a:t>
            </a:r>
            <a:endParaRPr lang="en-GB" dirty="0"/>
          </a:p>
        </p:txBody>
      </p:sp>
      <p:sp>
        <p:nvSpPr>
          <p:cNvPr id="28" name="Textfeld 27"/>
          <p:cNvSpPr txBox="1"/>
          <p:nvPr/>
        </p:nvSpPr>
        <p:spPr>
          <a:xfrm>
            <a:off x="467544" y="3192263"/>
            <a:ext cx="124906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e</a:t>
            </a:r>
            <a:r>
              <a:rPr lang="en-GB" dirty="0" smtClean="0"/>
              <a:t>quations:</a:t>
            </a:r>
            <a:endParaRPr lang="en-GB" dirty="0"/>
          </a:p>
        </p:txBody>
      </p:sp>
      <p:sp>
        <p:nvSpPr>
          <p:cNvPr id="30" name="Pfeil nach rechts 29"/>
          <p:cNvSpPr/>
          <p:nvPr/>
        </p:nvSpPr>
        <p:spPr bwMode="auto">
          <a:xfrm>
            <a:off x="5019247" y="3501008"/>
            <a:ext cx="236707" cy="143365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5290952" y="3136541"/>
            <a:ext cx="3121367" cy="872034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c</a:t>
            </a:r>
            <a:r>
              <a:rPr lang="en-GB" dirty="0" smtClean="0"/>
              <a:t>annot be solved analytically</a:t>
            </a:r>
          </a:p>
          <a:p>
            <a:pPr>
              <a:lnSpc>
                <a:spcPct val="150000"/>
              </a:lnSpc>
            </a:pPr>
            <a:r>
              <a:rPr lang="en-GB" dirty="0"/>
              <a:t>n</a:t>
            </a:r>
            <a:r>
              <a:rPr lang="en-GB" dirty="0" smtClean="0"/>
              <a:t>umerical integration</a:t>
            </a:r>
            <a:endParaRPr lang="en-GB" dirty="0"/>
          </a:p>
        </p:txBody>
      </p:sp>
      <p:sp>
        <p:nvSpPr>
          <p:cNvPr id="33" name="Textfeld 32"/>
          <p:cNvSpPr txBox="1"/>
          <p:nvPr/>
        </p:nvSpPr>
        <p:spPr>
          <a:xfrm>
            <a:off x="2231019" y="4580700"/>
            <a:ext cx="546175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/>
              <a:t>a</a:t>
            </a:r>
            <a:r>
              <a:rPr lang="en-GB" b="1" dirty="0" smtClean="0"/>
              <a:t>ssumption</a:t>
            </a:r>
            <a:r>
              <a:rPr lang="en-GB" dirty="0" smtClean="0"/>
              <a:t>: if k</a:t>
            </a:r>
            <a:r>
              <a:rPr lang="en-GB" baseline="-25000" dirty="0" smtClean="0"/>
              <a:t>-1</a:t>
            </a:r>
            <a:r>
              <a:rPr lang="en-GB" dirty="0" smtClean="0"/>
              <a:t>&gt;&gt;k</a:t>
            </a:r>
            <a:r>
              <a:rPr lang="en-GB" baseline="-25000" dirty="0" smtClean="0"/>
              <a:t>2</a:t>
            </a:r>
            <a:r>
              <a:rPr lang="en-GB" dirty="0" smtClean="0"/>
              <a:t> then k</a:t>
            </a:r>
            <a:r>
              <a:rPr lang="en-GB" baseline="-25000" dirty="0" smtClean="0"/>
              <a:t>1</a:t>
            </a:r>
            <a:r>
              <a:rPr lang="en-GB" dirty="0" smtClean="0"/>
              <a:t>[A][B] = k</a:t>
            </a:r>
            <a:r>
              <a:rPr lang="en-GB" baseline="-25000" dirty="0" smtClean="0"/>
              <a:t>-1</a:t>
            </a:r>
            <a:r>
              <a:rPr lang="en-GB" dirty="0" smtClean="0"/>
              <a:t>[C] and K=</a:t>
            </a:r>
            <a:endParaRPr lang="en-GB" baseline="-25000" dirty="0"/>
          </a:p>
        </p:txBody>
      </p:sp>
      <p:sp>
        <p:nvSpPr>
          <p:cNvPr id="35" name="Textfeld 34"/>
          <p:cNvSpPr txBox="1"/>
          <p:nvPr/>
        </p:nvSpPr>
        <p:spPr>
          <a:xfrm>
            <a:off x="7391894" y="4468597"/>
            <a:ext cx="436337" cy="64633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u="sng" dirty="0"/>
              <a:t>k</a:t>
            </a:r>
            <a:r>
              <a:rPr lang="en-GB" u="sng" baseline="-25000" dirty="0" smtClean="0"/>
              <a:t>1</a:t>
            </a:r>
          </a:p>
          <a:p>
            <a:pPr algn="ctr"/>
            <a:r>
              <a:rPr lang="en-GB" dirty="0"/>
              <a:t>k</a:t>
            </a:r>
            <a:r>
              <a:rPr lang="en-GB" baseline="-25000" dirty="0" smtClean="0"/>
              <a:t>-1</a:t>
            </a:r>
            <a:endParaRPr lang="en-GB" baseline="-25000" dirty="0"/>
          </a:p>
        </p:txBody>
      </p:sp>
      <p:sp>
        <p:nvSpPr>
          <p:cNvPr id="36" name="Textfeld 35"/>
          <p:cNvSpPr txBox="1"/>
          <p:nvPr/>
        </p:nvSpPr>
        <p:spPr>
          <a:xfrm>
            <a:off x="1739919" y="5297845"/>
            <a:ext cx="607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u="sng" dirty="0" smtClean="0"/>
              <a:t>d[D]</a:t>
            </a:r>
          </a:p>
          <a:p>
            <a:pPr algn="ctr"/>
            <a:r>
              <a:rPr lang="en-GB" dirty="0" err="1" smtClean="0"/>
              <a:t>dt</a:t>
            </a:r>
            <a:endParaRPr lang="en-GB" dirty="0"/>
          </a:p>
        </p:txBody>
      </p:sp>
      <p:sp>
        <p:nvSpPr>
          <p:cNvPr id="37" name="Textfeld 36"/>
          <p:cNvSpPr txBox="1"/>
          <p:nvPr/>
        </p:nvSpPr>
        <p:spPr>
          <a:xfrm>
            <a:off x="2282000" y="5407436"/>
            <a:ext cx="2239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 k</a:t>
            </a:r>
            <a:r>
              <a:rPr lang="en-GB" baseline="-25000" dirty="0" smtClean="0"/>
              <a:t>2</a:t>
            </a:r>
            <a:r>
              <a:rPr lang="en-GB" dirty="0" smtClean="0"/>
              <a:t>[C] = k</a:t>
            </a:r>
            <a:r>
              <a:rPr lang="en-GB" baseline="-25000" dirty="0" smtClean="0"/>
              <a:t>2</a:t>
            </a:r>
            <a:r>
              <a:rPr lang="en-GB" dirty="0" smtClean="0"/>
              <a:t>K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[A]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[B]</a:t>
            </a:r>
            <a:endParaRPr lang="en-GB" dirty="0"/>
          </a:p>
        </p:txBody>
      </p:sp>
      <p:sp>
        <p:nvSpPr>
          <p:cNvPr id="38" name="Textfeld 37"/>
          <p:cNvSpPr txBox="1"/>
          <p:nvPr/>
        </p:nvSpPr>
        <p:spPr>
          <a:xfrm>
            <a:off x="616502" y="539944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therefore</a:t>
            </a:r>
            <a:endParaRPr lang="en-GB" dirty="0"/>
          </a:p>
        </p:txBody>
      </p:sp>
      <p:sp>
        <p:nvSpPr>
          <p:cNvPr id="39" name="Textfeld 38"/>
          <p:cNvSpPr txBox="1"/>
          <p:nvPr/>
        </p:nvSpPr>
        <p:spPr>
          <a:xfrm>
            <a:off x="4455627" y="5399445"/>
            <a:ext cx="1670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  <a:r>
              <a:rPr lang="en-GB" dirty="0" smtClean="0"/>
              <a:t>nd </a:t>
            </a:r>
            <a:r>
              <a:rPr lang="en-GB" dirty="0" err="1" smtClean="0"/>
              <a:t>k</a:t>
            </a:r>
            <a:r>
              <a:rPr lang="en-GB" baseline="-25000" dirty="0" err="1" smtClean="0"/>
              <a:t>obs</a:t>
            </a:r>
            <a:r>
              <a:rPr lang="en-GB" dirty="0" smtClean="0"/>
              <a:t> = k</a:t>
            </a:r>
            <a:r>
              <a:rPr lang="en-GB" baseline="-25000" dirty="0" smtClean="0"/>
              <a:t>2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K</a:t>
            </a:r>
            <a:endParaRPr lang="en-GB" dirty="0"/>
          </a:p>
        </p:txBody>
      </p:sp>
      <p:sp>
        <p:nvSpPr>
          <p:cNvPr id="40" name="Textfeld 39"/>
          <p:cNvSpPr txBox="1"/>
          <p:nvPr/>
        </p:nvSpPr>
        <p:spPr>
          <a:xfrm>
            <a:off x="6493204" y="5399969"/>
            <a:ext cx="1919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order kinetics</a:t>
            </a:r>
            <a:endParaRPr lang="en-GB" dirty="0"/>
          </a:p>
        </p:txBody>
      </p:sp>
      <p:sp>
        <p:nvSpPr>
          <p:cNvPr id="42" name="Textfeld 41"/>
          <p:cNvSpPr txBox="1"/>
          <p:nvPr/>
        </p:nvSpPr>
        <p:spPr>
          <a:xfrm>
            <a:off x="1262774" y="6208680"/>
            <a:ext cx="727635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This is also a simplified form of the </a:t>
            </a:r>
            <a:r>
              <a:rPr lang="en-GB" b="1" dirty="0" smtClean="0"/>
              <a:t>pre-equilibria</a:t>
            </a:r>
            <a:r>
              <a:rPr lang="en-GB" dirty="0" smtClean="0"/>
              <a:t> situation (see later)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461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5" name="Rechteck 4"/>
          <p:cNvSpPr/>
          <p:nvPr/>
        </p:nvSpPr>
        <p:spPr bwMode="auto">
          <a:xfrm>
            <a:off x="3247413" y="1427984"/>
            <a:ext cx="2388624" cy="7905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smtClean="0"/>
              <a:t>2. Rate Laws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Mechanisms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1763688" y="941203"/>
            <a:ext cx="580158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2.2 Consecutive Reactions with one reversible step</a:t>
            </a:r>
            <a:endParaRPr lang="en-GB" b="1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588448" y="1637454"/>
            <a:ext cx="7536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dirty="0" smtClean="0"/>
              <a:t>A </a:t>
            </a:r>
            <a:endParaRPr lang="de-DE" dirty="0"/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3941104" y="1772693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H="1">
            <a:off x="3941104" y="1848893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941104" y="1383756"/>
            <a:ext cx="45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/>
              <a:t>k</a:t>
            </a:r>
            <a:r>
              <a:rPr lang="de-CH" baseline="-25000"/>
              <a:t>1</a:t>
            </a:r>
            <a:endParaRPr lang="en-GB" baseline="-25000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4702498" y="1394666"/>
            <a:ext cx="45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dirty="0"/>
              <a:t>k</a:t>
            </a:r>
            <a:r>
              <a:rPr lang="de-CH" baseline="-25000" dirty="0"/>
              <a:t>2</a:t>
            </a:r>
            <a:endParaRPr lang="en-GB" baseline="-25000" dirty="0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3964917" y="1807618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dirty="0"/>
              <a:t>k</a:t>
            </a:r>
            <a:r>
              <a:rPr lang="de-CH" baseline="-25000" dirty="0"/>
              <a:t>-1</a:t>
            </a:r>
            <a:endParaRPr lang="en-GB" baseline="-25000" dirty="0"/>
          </a:p>
        </p:txBody>
      </p:sp>
      <p:sp>
        <p:nvSpPr>
          <p:cNvPr id="14" name="Textfeld 13"/>
          <p:cNvSpPr txBox="1"/>
          <p:nvPr/>
        </p:nvSpPr>
        <p:spPr>
          <a:xfrm>
            <a:off x="4422117" y="162164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</a:t>
            </a:r>
            <a:endParaRPr lang="en-GB" dirty="0"/>
          </a:p>
        </p:txBody>
      </p:sp>
      <p:sp>
        <p:nvSpPr>
          <p:cNvPr id="15" name="Line 5"/>
          <p:cNvSpPr>
            <a:spLocks noChangeShapeType="1"/>
          </p:cNvSpPr>
          <p:nvPr/>
        </p:nvSpPr>
        <p:spPr bwMode="auto">
          <a:xfrm>
            <a:off x="4756695" y="1804513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6" name="Textfeld 15"/>
          <p:cNvSpPr txBox="1"/>
          <p:nvPr/>
        </p:nvSpPr>
        <p:spPr>
          <a:xfrm>
            <a:off x="5284659" y="160085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</a:t>
            </a:r>
            <a:endParaRPr lang="en-GB" dirty="0"/>
          </a:p>
        </p:txBody>
      </p:sp>
      <p:sp>
        <p:nvSpPr>
          <p:cNvPr id="17" name="Rechteck 16"/>
          <p:cNvSpPr/>
          <p:nvPr/>
        </p:nvSpPr>
        <p:spPr bwMode="auto">
          <a:xfrm>
            <a:off x="685800" y="5733679"/>
            <a:ext cx="7772400" cy="71965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739919" y="5807005"/>
            <a:ext cx="607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u="sng" dirty="0" smtClean="0"/>
              <a:t>d[D]</a:t>
            </a:r>
          </a:p>
          <a:p>
            <a:pPr algn="ctr"/>
            <a:r>
              <a:rPr lang="en-GB" dirty="0" err="1" smtClean="0"/>
              <a:t>dt</a:t>
            </a:r>
            <a:endParaRPr lang="en-GB" dirty="0"/>
          </a:p>
        </p:txBody>
      </p:sp>
      <p:sp>
        <p:nvSpPr>
          <p:cNvPr id="19" name="Textfeld 18"/>
          <p:cNvSpPr txBox="1"/>
          <p:nvPr/>
        </p:nvSpPr>
        <p:spPr>
          <a:xfrm>
            <a:off x="2282000" y="5916596"/>
            <a:ext cx="2239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 k</a:t>
            </a:r>
            <a:r>
              <a:rPr lang="en-GB" baseline="-25000" dirty="0" smtClean="0"/>
              <a:t>2</a:t>
            </a:r>
            <a:r>
              <a:rPr lang="en-GB" dirty="0" smtClean="0"/>
              <a:t>[C] = k</a:t>
            </a:r>
            <a:r>
              <a:rPr lang="en-GB" baseline="-25000" dirty="0" smtClean="0"/>
              <a:t>2</a:t>
            </a:r>
            <a:r>
              <a:rPr lang="en-GB" dirty="0" smtClean="0"/>
              <a:t>K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[A]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[B]</a:t>
            </a:r>
            <a:endParaRPr lang="en-GB" dirty="0"/>
          </a:p>
        </p:txBody>
      </p:sp>
      <p:sp>
        <p:nvSpPr>
          <p:cNvPr id="20" name="Textfeld 19"/>
          <p:cNvSpPr txBox="1"/>
          <p:nvPr/>
        </p:nvSpPr>
        <p:spPr>
          <a:xfrm>
            <a:off x="616502" y="590860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therefore</a:t>
            </a:r>
            <a:endParaRPr lang="en-GB" dirty="0"/>
          </a:p>
        </p:txBody>
      </p:sp>
      <p:sp>
        <p:nvSpPr>
          <p:cNvPr id="21" name="Textfeld 20"/>
          <p:cNvSpPr txBox="1"/>
          <p:nvPr/>
        </p:nvSpPr>
        <p:spPr>
          <a:xfrm>
            <a:off x="4455627" y="5908605"/>
            <a:ext cx="1670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  <a:r>
              <a:rPr lang="en-GB" dirty="0" smtClean="0"/>
              <a:t>nd </a:t>
            </a:r>
            <a:r>
              <a:rPr lang="en-GB" dirty="0" err="1" smtClean="0"/>
              <a:t>k</a:t>
            </a:r>
            <a:r>
              <a:rPr lang="en-GB" baseline="-25000" dirty="0" err="1" smtClean="0"/>
              <a:t>obs</a:t>
            </a:r>
            <a:r>
              <a:rPr lang="en-GB" dirty="0" smtClean="0"/>
              <a:t> = k</a:t>
            </a:r>
            <a:r>
              <a:rPr lang="en-GB" baseline="-25000" dirty="0" smtClean="0"/>
              <a:t>2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K</a:t>
            </a:r>
            <a:endParaRPr lang="en-GB" dirty="0"/>
          </a:p>
        </p:txBody>
      </p:sp>
      <p:sp>
        <p:nvSpPr>
          <p:cNvPr id="22" name="Textfeld 21"/>
          <p:cNvSpPr txBox="1"/>
          <p:nvPr/>
        </p:nvSpPr>
        <p:spPr>
          <a:xfrm>
            <a:off x="6493204" y="5909129"/>
            <a:ext cx="1919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order kinetics</a:t>
            </a:r>
            <a:endParaRPr lang="en-GB" dirty="0"/>
          </a:p>
        </p:txBody>
      </p:sp>
      <p:sp>
        <p:nvSpPr>
          <p:cNvPr id="27" name="Textfeld 26"/>
          <p:cNvSpPr txBox="1"/>
          <p:nvPr/>
        </p:nvSpPr>
        <p:spPr>
          <a:xfrm>
            <a:off x="1366671" y="1605903"/>
            <a:ext cx="145424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GB" dirty="0" smtClean="0"/>
              <a:t>impler form</a:t>
            </a:r>
            <a:endParaRPr lang="en-GB" dirty="0"/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259391" y="2654769"/>
            <a:ext cx="13956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dirty="0" smtClean="0"/>
              <a:t>Rate </a:t>
            </a:r>
            <a:r>
              <a:rPr lang="de-DE" dirty="0" err="1" smtClean="0"/>
              <a:t>laws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31" name="Textfeld 30"/>
          <p:cNvSpPr txBox="1"/>
          <p:nvPr/>
        </p:nvSpPr>
        <p:spPr>
          <a:xfrm>
            <a:off x="1546361" y="2571337"/>
            <a:ext cx="595035" cy="64633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u="sng" dirty="0"/>
              <a:t>d</a:t>
            </a:r>
            <a:r>
              <a:rPr lang="en-GB" u="sng" dirty="0" smtClean="0"/>
              <a:t>[A]</a:t>
            </a:r>
          </a:p>
          <a:p>
            <a:pPr algn="ctr"/>
            <a:r>
              <a:rPr lang="en-GB" dirty="0" err="1" smtClean="0"/>
              <a:t>dt</a:t>
            </a:r>
            <a:endParaRPr lang="en-GB" dirty="0"/>
          </a:p>
        </p:txBody>
      </p:sp>
      <p:sp>
        <p:nvSpPr>
          <p:cNvPr id="32" name="Textfeld 31"/>
          <p:cNvSpPr txBox="1"/>
          <p:nvPr/>
        </p:nvSpPr>
        <p:spPr>
          <a:xfrm>
            <a:off x="2051720" y="2685382"/>
            <a:ext cx="181652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= -k</a:t>
            </a:r>
            <a:r>
              <a:rPr lang="en-GB" baseline="-25000" dirty="0" smtClean="0"/>
              <a:t>1</a:t>
            </a:r>
            <a:r>
              <a:rPr lang="en-GB" dirty="0" smtClean="0"/>
              <a:t>[A] + k</a:t>
            </a:r>
            <a:r>
              <a:rPr lang="en-GB" baseline="-25000" dirty="0" smtClean="0"/>
              <a:t>-1</a:t>
            </a:r>
            <a:r>
              <a:rPr lang="en-GB" dirty="0" smtClean="0"/>
              <a:t>[C]</a:t>
            </a:r>
            <a:endParaRPr lang="en-GB" dirty="0"/>
          </a:p>
        </p:txBody>
      </p:sp>
      <p:sp>
        <p:nvSpPr>
          <p:cNvPr id="35" name="Textfeld 34"/>
          <p:cNvSpPr txBox="1"/>
          <p:nvPr/>
        </p:nvSpPr>
        <p:spPr>
          <a:xfrm>
            <a:off x="1624567" y="3814512"/>
            <a:ext cx="607860" cy="64633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u="sng" dirty="0" smtClean="0"/>
              <a:t>d[D]</a:t>
            </a:r>
          </a:p>
          <a:p>
            <a:pPr algn="ctr"/>
            <a:r>
              <a:rPr lang="en-GB" dirty="0" err="1" smtClean="0"/>
              <a:t>dt</a:t>
            </a:r>
            <a:endParaRPr lang="en-GB" dirty="0"/>
          </a:p>
        </p:txBody>
      </p:sp>
      <p:sp>
        <p:nvSpPr>
          <p:cNvPr id="36" name="Textfeld 35"/>
          <p:cNvSpPr txBox="1"/>
          <p:nvPr/>
        </p:nvSpPr>
        <p:spPr>
          <a:xfrm>
            <a:off x="2166648" y="3924103"/>
            <a:ext cx="87876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= k</a:t>
            </a:r>
            <a:r>
              <a:rPr lang="en-GB" baseline="-25000" dirty="0" smtClean="0"/>
              <a:t>2</a:t>
            </a:r>
            <a:r>
              <a:rPr lang="en-GB" dirty="0" smtClean="0"/>
              <a:t>[C]</a:t>
            </a:r>
            <a:endParaRPr lang="en-GB" dirty="0"/>
          </a:p>
        </p:txBody>
      </p:sp>
      <p:sp>
        <p:nvSpPr>
          <p:cNvPr id="37" name="Rechteck 36"/>
          <p:cNvSpPr/>
          <p:nvPr/>
        </p:nvSpPr>
        <p:spPr bwMode="auto">
          <a:xfrm>
            <a:off x="259391" y="3534177"/>
            <a:ext cx="8820150" cy="9366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de-CH">
              <a:latin typeface="Arial" charset="0"/>
              <a:cs typeface="+mn-cs"/>
            </a:endParaRPr>
          </a:p>
        </p:txBody>
      </p:sp>
      <p:pic>
        <p:nvPicPr>
          <p:cNvPr id="38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328" y="3737377"/>
            <a:ext cx="26289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9128" y="3661177"/>
            <a:ext cx="567690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Textfeld 39"/>
          <p:cNvSpPr txBox="1"/>
          <p:nvPr/>
        </p:nvSpPr>
        <p:spPr>
          <a:xfrm>
            <a:off x="4261723" y="2552620"/>
            <a:ext cx="607860" cy="64633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u="sng" dirty="0" smtClean="0"/>
              <a:t>d[C]</a:t>
            </a:r>
          </a:p>
          <a:p>
            <a:pPr algn="ctr"/>
            <a:r>
              <a:rPr lang="en-GB" dirty="0" err="1" smtClean="0"/>
              <a:t>dt</a:t>
            </a:r>
            <a:endParaRPr lang="en-GB" dirty="0"/>
          </a:p>
        </p:txBody>
      </p:sp>
      <p:sp>
        <p:nvSpPr>
          <p:cNvPr id="41" name="Textfeld 40"/>
          <p:cNvSpPr txBox="1"/>
          <p:nvPr/>
        </p:nvSpPr>
        <p:spPr>
          <a:xfrm>
            <a:off x="4773495" y="2666665"/>
            <a:ext cx="242726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= k</a:t>
            </a:r>
            <a:r>
              <a:rPr lang="en-GB" baseline="-25000" dirty="0" smtClean="0"/>
              <a:t>1</a:t>
            </a:r>
            <a:r>
              <a:rPr lang="en-GB" dirty="0" smtClean="0"/>
              <a:t>[A] - k</a:t>
            </a:r>
            <a:r>
              <a:rPr lang="en-GB" baseline="-25000" dirty="0" smtClean="0"/>
              <a:t>-1</a:t>
            </a:r>
            <a:r>
              <a:rPr lang="en-GB" dirty="0" smtClean="0"/>
              <a:t>[C] + k</a:t>
            </a:r>
            <a:r>
              <a:rPr lang="en-GB" baseline="-25000" dirty="0" smtClean="0"/>
              <a:t>2</a:t>
            </a:r>
            <a:r>
              <a:rPr lang="en-GB" dirty="0" smtClean="0"/>
              <a:t>[C</a:t>
            </a:r>
            <a:r>
              <a:rPr lang="en-GB" dirty="0"/>
              <a:t>]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784304" y="4787311"/>
            <a:ext cx="767389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Can be solved explicitly but does not make sense for chemical reactions</a:t>
            </a:r>
            <a:endParaRPr lang="en-GB" dirty="0"/>
          </a:p>
        </p:txBody>
      </p:sp>
      <p:sp>
        <p:nvSpPr>
          <p:cNvPr id="43" name="Textfeld 42"/>
          <p:cNvSpPr txBox="1"/>
          <p:nvPr/>
        </p:nvSpPr>
        <p:spPr>
          <a:xfrm>
            <a:off x="3467475" y="5237927"/>
            <a:ext cx="174919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approximations</a:t>
            </a:r>
            <a:endParaRPr lang="en-GB" dirty="0"/>
          </a:p>
        </p:txBody>
      </p:sp>
      <p:sp>
        <p:nvSpPr>
          <p:cNvPr id="44" name="Pfeil nach rechts 43"/>
          <p:cNvSpPr/>
          <p:nvPr/>
        </p:nvSpPr>
        <p:spPr bwMode="auto">
          <a:xfrm>
            <a:off x="3274788" y="5330260"/>
            <a:ext cx="228347" cy="184666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4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auto">
          <a:xfrm>
            <a:off x="2627784" y="3429000"/>
            <a:ext cx="4033366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echteck 22"/>
          <p:cNvSpPr/>
          <p:nvPr/>
        </p:nvSpPr>
        <p:spPr bwMode="auto">
          <a:xfrm>
            <a:off x="2217180" y="1538745"/>
            <a:ext cx="4752975" cy="77067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11272" name="Text Box 4"/>
          <p:cNvSpPr txBox="1">
            <a:spLocks noChangeArrowheads="1"/>
          </p:cNvSpPr>
          <p:nvPr/>
        </p:nvSpPr>
        <p:spPr bwMode="auto">
          <a:xfrm>
            <a:off x="2261421" y="1709348"/>
            <a:ext cx="470873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AU" sz="2000" dirty="0" smtClean="0"/>
              <a:t>Reversible reaction      A                 P</a:t>
            </a:r>
            <a:endParaRPr lang="en-AU" sz="2000" dirty="0"/>
          </a:p>
        </p:txBody>
      </p:sp>
      <p:sp>
        <p:nvSpPr>
          <p:cNvPr id="11273" name="Line 5"/>
          <p:cNvSpPr>
            <a:spLocks noChangeShapeType="1"/>
          </p:cNvSpPr>
          <p:nvPr/>
        </p:nvSpPr>
        <p:spPr bwMode="auto">
          <a:xfrm>
            <a:off x="5322418" y="1877623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11274" name="Line 6"/>
          <p:cNvSpPr>
            <a:spLocks noChangeShapeType="1"/>
          </p:cNvSpPr>
          <p:nvPr/>
        </p:nvSpPr>
        <p:spPr bwMode="auto">
          <a:xfrm flipH="1">
            <a:off x="5322418" y="1953823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11275" name="Text Box 7"/>
          <p:cNvSpPr txBox="1">
            <a:spLocks noChangeArrowheads="1"/>
          </p:cNvSpPr>
          <p:nvPr/>
        </p:nvSpPr>
        <p:spPr bwMode="auto">
          <a:xfrm>
            <a:off x="5408143" y="1480748"/>
            <a:ext cx="500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000"/>
              <a:t>k</a:t>
            </a:r>
            <a:r>
              <a:rPr lang="de-DE" sz="2000" baseline="-25000"/>
              <a:t>+1</a:t>
            </a:r>
          </a:p>
        </p:txBody>
      </p:sp>
      <p:sp>
        <p:nvSpPr>
          <p:cNvPr id="11276" name="Text Box 8"/>
          <p:cNvSpPr txBox="1">
            <a:spLocks noChangeArrowheads="1"/>
          </p:cNvSpPr>
          <p:nvPr/>
        </p:nvSpPr>
        <p:spPr bwMode="auto">
          <a:xfrm>
            <a:off x="5446243" y="1937948"/>
            <a:ext cx="458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000"/>
              <a:t>k</a:t>
            </a:r>
            <a:r>
              <a:rPr lang="de-DE" sz="2000" baseline="-25000"/>
              <a:t>-1</a:t>
            </a:r>
          </a:p>
        </p:txBody>
      </p:sp>
      <p:graphicFrame>
        <p:nvGraphicFramePr>
          <p:cNvPr id="1126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1059693"/>
              </p:ext>
            </p:extLst>
          </p:nvPr>
        </p:nvGraphicFramePr>
        <p:xfrm>
          <a:off x="2185988" y="2662238"/>
          <a:ext cx="22733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1" name="Equation" r:id="rId4" imgW="2273040" imgH="622080" progId="Equation.3">
                  <p:embed/>
                </p:oleObj>
              </mc:Choice>
              <mc:Fallback>
                <p:oleObj name="Equation" r:id="rId4" imgW="2273040" imgH="6220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5988" y="2662238"/>
                        <a:ext cx="227330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6745872"/>
              </p:ext>
            </p:extLst>
          </p:nvPr>
        </p:nvGraphicFramePr>
        <p:xfrm>
          <a:off x="6821488" y="2662238"/>
          <a:ext cx="7747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2" name="Equation" r:id="rId6" imgW="774360" imgH="622080" progId="Equation.3">
                  <p:embed/>
                </p:oleObj>
              </mc:Choice>
              <mc:Fallback>
                <p:oleObj name="Equation" r:id="rId6" imgW="774360" imgH="6220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1488" y="2662238"/>
                        <a:ext cx="77470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8" name="Text Box 12"/>
          <p:cNvSpPr txBox="1">
            <a:spLocks noChangeArrowheads="1"/>
          </p:cNvSpPr>
          <p:nvPr/>
        </p:nvSpPr>
        <p:spPr bwMode="auto">
          <a:xfrm>
            <a:off x="2700338" y="3429000"/>
            <a:ext cx="39608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[A]</a:t>
            </a:r>
            <a:r>
              <a:rPr lang="de-DE" sz="2000" baseline="-25000"/>
              <a:t>0</a:t>
            </a:r>
            <a:r>
              <a:rPr lang="de-DE" sz="2000"/>
              <a:t> + [P]</a:t>
            </a:r>
            <a:r>
              <a:rPr lang="de-DE" sz="2000" baseline="-25000"/>
              <a:t>0</a:t>
            </a:r>
            <a:r>
              <a:rPr lang="de-DE" sz="2000"/>
              <a:t> = [A]</a:t>
            </a:r>
            <a:r>
              <a:rPr lang="de-DE" sz="2000" baseline="-25000"/>
              <a:t>e</a:t>
            </a:r>
            <a:r>
              <a:rPr lang="de-DE" sz="2000"/>
              <a:t> + [P]</a:t>
            </a:r>
            <a:r>
              <a:rPr lang="de-DE" sz="2000" baseline="-25000"/>
              <a:t>e</a:t>
            </a:r>
            <a:r>
              <a:rPr lang="de-DE" sz="2000"/>
              <a:t> = [A]</a:t>
            </a:r>
            <a:r>
              <a:rPr lang="de-DE" sz="2000" baseline="-25000"/>
              <a:t>t</a:t>
            </a:r>
            <a:r>
              <a:rPr lang="de-DE" sz="2000"/>
              <a:t> + [P]</a:t>
            </a:r>
            <a:r>
              <a:rPr lang="de-DE" sz="2000" baseline="-25000"/>
              <a:t>t</a:t>
            </a:r>
          </a:p>
        </p:txBody>
      </p:sp>
      <p:sp>
        <p:nvSpPr>
          <p:cNvPr id="11279" name="Text Box 13"/>
          <p:cNvSpPr txBox="1">
            <a:spLocks noChangeArrowheads="1"/>
          </p:cNvSpPr>
          <p:nvPr/>
        </p:nvSpPr>
        <p:spPr bwMode="auto">
          <a:xfrm>
            <a:off x="2622991" y="4250976"/>
            <a:ext cx="2057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k</a:t>
            </a:r>
            <a:r>
              <a:rPr lang="de-DE" sz="2000" baseline="-25000"/>
              <a:t>+1</a:t>
            </a:r>
            <a:r>
              <a:rPr lang="de-DE" sz="2000"/>
              <a:t> [A]</a:t>
            </a:r>
            <a:r>
              <a:rPr lang="de-DE" sz="2000" baseline="-25000"/>
              <a:t>e</a:t>
            </a:r>
            <a:r>
              <a:rPr lang="de-DE" sz="2000"/>
              <a:t> = k</a:t>
            </a:r>
            <a:r>
              <a:rPr lang="de-DE" sz="2000" baseline="-25000"/>
              <a:t>-1</a:t>
            </a:r>
            <a:r>
              <a:rPr lang="de-DE" sz="2000"/>
              <a:t> [P]</a:t>
            </a:r>
            <a:r>
              <a:rPr lang="de-DE" sz="2000" baseline="-25000"/>
              <a:t>e</a:t>
            </a:r>
          </a:p>
        </p:txBody>
      </p:sp>
      <p:graphicFrame>
        <p:nvGraphicFramePr>
          <p:cNvPr id="11268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9618923"/>
              </p:ext>
            </p:extLst>
          </p:nvPr>
        </p:nvGraphicFramePr>
        <p:xfrm>
          <a:off x="5182041" y="4174776"/>
          <a:ext cx="15240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3" name="Equation" r:id="rId8" imgW="1523880" imgH="685800" progId="Equation.3">
                  <p:embed/>
                </p:oleObj>
              </mc:Choice>
              <mc:Fallback>
                <p:oleObj name="Equation" r:id="rId8" imgW="1523880" imgH="6858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2041" y="4174776"/>
                        <a:ext cx="15240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80" name="Text Box 15"/>
          <p:cNvSpPr txBox="1">
            <a:spLocks noChangeArrowheads="1"/>
          </p:cNvSpPr>
          <p:nvPr/>
        </p:nvSpPr>
        <p:spPr bwMode="auto">
          <a:xfrm>
            <a:off x="2516692" y="4942425"/>
            <a:ext cx="44534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US" sz="2000" dirty="0" smtClean="0"/>
              <a:t>can be integrated after transformation</a:t>
            </a:r>
            <a:endParaRPr lang="en-US" sz="2000" dirty="0"/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2367880" y="5576245"/>
            <a:ext cx="47244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de-DE" sz="2000" dirty="0">
                <a:latin typeface="Arial" charset="0"/>
                <a:cs typeface="+mn-cs"/>
              </a:rPr>
              <a:t>[A]</a:t>
            </a:r>
            <a:r>
              <a:rPr lang="de-DE" sz="2000" baseline="-25000" dirty="0">
                <a:latin typeface="Arial" charset="0"/>
                <a:cs typeface="+mn-cs"/>
              </a:rPr>
              <a:t>t</a:t>
            </a:r>
            <a:r>
              <a:rPr lang="de-DE" sz="2000" dirty="0">
                <a:latin typeface="Arial" charset="0"/>
                <a:cs typeface="+mn-cs"/>
              </a:rPr>
              <a:t> = [A]</a:t>
            </a:r>
            <a:r>
              <a:rPr lang="de-DE" sz="2000" baseline="-25000" dirty="0">
                <a:latin typeface="Arial" charset="0"/>
                <a:cs typeface="+mn-cs"/>
              </a:rPr>
              <a:t>e</a:t>
            </a:r>
            <a:r>
              <a:rPr lang="de-DE" sz="2000" dirty="0">
                <a:latin typeface="Arial" charset="0"/>
                <a:cs typeface="+mn-cs"/>
              </a:rPr>
              <a:t> + ([A]</a:t>
            </a:r>
            <a:r>
              <a:rPr lang="de-DE" sz="2000" baseline="-25000" dirty="0">
                <a:latin typeface="Arial" charset="0"/>
                <a:cs typeface="+mn-cs"/>
              </a:rPr>
              <a:t>0</a:t>
            </a:r>
            <a:r>
              <a:rPr lang="de-DE" sz="2000" dirty="0">
                <a:latin typeface="Arial" charset="0"/>
                <a:cs typeface="+mn-cs"/>
              </a:rPr>
              <a:t> - [A]</a:t>
            </a:r>
            <a:r>
              <a:rPr lang="de-DE" sz="2000" baseline="-25000" dirty="0">
                <a:latin typeface="Arial" charset="0"/>
                <a:cs typeface="+mn-cs"/>
              </a:rPr>
              <a:t>e</a:t>
            </a:r>
            <a:r>
              <a:rPr lang="de-DE" sz="2000" dirty="0">
                <a:latin typeface="Arial" charset="0"/>
                <a:cs typeface="+mn-cs"/>
              </a:rPr>
              <a:t>)(</a:t>
            </a:r>
            <a:r>
              <a:rPr lang="de-DE" sz="2000" dirty="0" err="1">
                <a:latin typeface="Arial" charset="0"/>
                <a:cs typeface="+mn-cs"/>
              </a:rPr>
              <a:t>exp</a:t>
            </a:r>
            <a:r>
              <a:rPr lang="de-DE" sz="2000" dirty="0">
                <a:latin typeface="Arial" charset="0"/>
                <a:cs typeface="+mn-cs"/>
              </a:rPr>
              <a:t>[-(k</a:t>
            </a:r>
            <a:r>
              <a:rPr lang="de-DE" sz="2000" baseline="-25000" dirty="0">
                <a:latin typeface="Arial" charset="0"/>
                <a:cs typeface="+mn-cs"/>
              </a:rPr>
              <a:t>1</a:t>
            </a:r>
            <a:r>
              <a:rPr lang="de-DE" sz="2000" dirty="0">
                <a:latin typeface="Arial" charset="0"/>
                <a:cs typeface="+mn-cs"/>
              </a:rPr>
              <a:t> + k</a:t>
            </a:r>
            <a:r>
              <a:rPr lang="de-DE" sz="2000" baseline="-25000" dirty="0">
                <a:latin typeface="Arial" charset="0"/>
                <a:cs typeface="+mn-cs"/>
              </a:rPr>
              <a:t>-1</a:t>
            </a:r>
            <a:r>
              <a:rPr lang="de-DE" sz="2000" dirty="0">
                <a:latin typeface="Arial" charset="0"/>
                <a:cs typeface="+mn-cs"/>
              </a:rPr>
              <a:t>)t])</a:t>
            </a:r>
            <a:endParaRPr lang="de-DE" sz="2000" baseline="-25000" dirty="0">
              <a:latin typeface="Arial" charset="0"/>
              <a:cs typeface="+mn-cs"/>
            </a:endParaRPr>
          </a:p>
        </p:txBody>
      </p:sp>
      <p:sp>
        <p:nvSpPr>
          <p:cNvPr id="11282" name="Text Box 17"/>
          <p:cNvSpPr txBox="1">
            <a:spLocks noChangeArrowheads="1"/>
          </p:cNvSpPr>
          <p:nvPr/>
        </p:nvSpPr>
        <p:spPr bwMode="auto">
          <a:xfrm>
            <a:off x="2089591" y="6258990"/>
            <a:ext cx="5181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de-DE" sz="2000" dirty="0">
                <a:sym typeface="Symbol" pitchFamily="18" charset="2"/>
              </a:rPr>
              <a:t> </a:t>
            </a:r>
            <a:r>
              <a:rPr lang="de-DE" sz="2000" dirty="0" err="1">
                <a:sym typeface="Symbol" pitchFamily="18" charset="2"/>
              </a:rPr>
              <a:t>ln</a:t>
            </a:r>
            <a:r>
              <a:rPr lang="de-DE" sz="2000" dirty="0">
                <a:sym typeface="Symbol" pitchFamily="18" charset="2"/>
              </a:rPr>
              <a:t>(</a:t>
            </a:r>
            <a:r>
              <a:rPr lang="de-DE" sz="2000" dirty="0"/>
              <a:t>[A]</a:t>
            </a:r>
            <a:r>
              <a:rPr lang="de-DE" sz="2000" baseline="-25000" dirty="0"/>
              <a:t>t</a:t>
            </a:r>
            <a:r>
              <a:rPr lang="de-DE" sz="2000" dirty="0"/>
              <a:t> - [A]</a:t>
            </a:r>
            <a:r>
              <a:rPr lang="de-DE" sz="2000" baseline="-25000" dirty="0"/>
              <a:t>e</a:t>
            </a:r>
            <a:r>
              <a:rPr lang="de-DE" sz="2000" dirty="0"/>
              <a:t>)  vs.  t  </a:t>
            </a:r>
            <a:r>
              <a:rPr lang="de-DE" sz="2000" dirty="0" err="1" smtClean="0"/>
              <a:t>gives</a:t>
            </a:r>
            <a:r>
              <a:rPr lang="de-DE" sz="2000" dirty="0" smtClean="0"/>
              <a:t> </a:t>
            </a:r>
            <a:r>
              <a:rPr lang="de-DE" sz="2000" dirty="0" err="1" smtClean="0"/>
              <a:t>slope</a:t>
            </a:r>
            <a:r>
              <a:rPr lang="de-DE" sz="2000" dirty="0" smtClean="0"/>
              <a:t>  </a:t>
            </a:r>
            <a:r>
              <a:rPr lang="de-DE" sz="2000" b="1" dirty="0"/>
              <a:t>k</a:t>
            </a:r>
            <a:r>
              <a:rPr lang="de-DE" sz="2000" b="1" baseline="-25000" dirty="0"/>
              <a:t>1</a:t>
            </a:r>
            <a:r>
              <a:rPr lang="de-DE" sz="2000" b="1" dirty="0"/>
              <a:t> + k</a:t>
            </a:r>
            <a:r>
              <a:rPr lang="de-DE" sz="2000" b="1" baseline="-25000" dirty="0"/>
              <a:t>-1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F7A8249-1281-43ED-AE0B-8617B7D02C18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47</a:t>
            </a:fld>
            <a:endParaRPr lang="en-GB" dirty="0"/>
          </a:p>
        </p:txBody>
      </p:sp>
      <p:sp>
        <p:nvSpPr>
          <p:cNvPr id="22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smtClean="0"/>
              <a:t>2. Rate Laws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Mechanisms</a:t>
            </a:r>
            <a:endParaRPr lang="de-CH" dirty="0"/>
          </a:p>
        </p:txBody>
      </p:sp>
      <p:sp>
        <p:nvSpPr>
          <p:cNvPr id="25" name="Textfeld 24"/>
          <p:cNvSpPr txBox="1"/>
          <p:nvPr/>
        </p:nvSpPr>
        <p:spPr>
          <a:xfrm>
            <a:off x="2308726" y="941203"/>
            <a:ext cx="471154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2.3 Reversible and concurrent reactions</a:t>
            </a:r>
            <a:endParaRPr lang="en-GB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5126613" y="2779153"/>
            <a:ext cx="155683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  <a:r>
              <a:rPr lang="en-GB" dirty="0" smtClean="0"/>
              <a:t>t equilibrium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/>
        </p:nvSpPr>
        <p:spPr bwMode="auto">
          <a:xfrm>
            <a:off x="179388" y="1491783"/>
            <a:ext cx="8569325" cy="122396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1901825" y="2095033"/>
            <a:ext cx="25066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k</a:t>
            </a:r>
            <a:r>
              <a:rPr lang="de-DE" sz="2000" baseline="-25000"/>
              <a:t>e</a:t>
            </a:r>
            <a:r>
              <a:rPr lang="de-DE" sz="2000"/>
              <a:t> = k</a:t>
            </a:r>
            <a:r>
              <a:rPr lang="de-DE" sz="2000" baseline="-25000"/>
              <a:t>+1</a:t>
            </a:r>
            <a:r>
              <a:rPr lang="de-DE" sz="2000"/>
              <a:t> + k</a:t>
            </a:r>
            <a:r>
              <a:rPr lang="de-DE" sz="2000" baseline="-25000"/>
              <a:t>-1        </a:t>
            </a:r>
            <a:r>
              <a:rPr lang="de-DE" sz="2000"/>
              <a:t>oder</a:t>
            </a:r>
          </a:p>
        </p:txBody>
      </p:sp>
      <p:sp>
        <p:nvSpPr>
          <p:cNvPr id="12294" name="Text Box 4"/>
          <p:cNvSpPr txBox="1">
            <a:spLocks noChangeArrowheads="1"/>
          </p:cNvSpPr>
          <p:nvPr/>
        </p:nvSpPr>
        <p:spPr bwMode="auto">
          <a:xfrm>
            <a:off x="2218730" y="1491783"/>
            <a:ext cx="544961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NZ" sz="2000" dirty="0" smtClean="0"/>
              <a:t>k</a:t>
            </a:r>
            <a:r>
              <a:rPr lang="en-NZ" sz="2000" baseline="-25000" dirty="0" smtClean="0"/>
              <a:t>+1</a:t>
            </a:r>
            <a:r>
              <a:rPr lang="en-NZ" sz="2000" dirty="0" smtClean="0"/>
              <a:t> + k</a:t>
            </a:r>
            <a:r>
              <a:rPr lang="en-NZ" sz="2000" baseline="-25000" dirty="0" smtClean="0"/>
              <a:t>-1    </a:t>
            </a:r>
            <a:r>
              <a:rPr lang="en-NZ" sz="2000" dirty="0" smtClean="0"/>
              <a:t>is the apparent and </a:t>
            </a:r>
            <a:r>
              <a:rPr lang="en-NZ" sz="2000" b="1" dirty="0" smtClean="0"/>
              <a:t>observed</a:t>
            </a:r>
            <a:r>
              <a:rPr lang="en-NZ" sz="2000" dirty="0" smtClean="0"/>
              <a:t> </a:t>
            </a:r>
            <a:r>
              <a:rPr lang="en-NZ" sz="2000" dirty="0" err="1" smtClean="0"/>
              <a:t>k</a:t>
            </a:r>
            <a:r>
              <a:rPr lang="en-NZ" sz="2000" baseline="-25000" dirty="0" err="1" smtClean="0"/>
              <a:t>e</a:t>
            </a:r>
            <a:endParaRPr lang="en-NZ" sz="2000" baseline="-25000" dirty="0"/>
          </a:p>
        </p:txBody>
      </p:sp>
      <p:graphicFrame>
        <p:nvGraphicFramePr>
          <p:cNvPr id="1229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7639350"/>
              </p:ext>
            </p:extLst>
          </p:nvPr>
        </p:nvGraphicFramePr>
        <p:xfrm>
          <a:off x="4840288" y="1995488"/>
          <a:ext cx="25400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4" name="Formel" r:id="rId4" imgW="2539800" imgH="634680" progId="Equation.3">
                  <p:embed/>
                </p:oleObj>
              </mc:Choice>
              <mc:Fallback>
                <p:oleObj name="Formel" r:id="rId4" imgW="2539800" imgH="6346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0288" y="1995488"/>
                        <a:ext cx="2540000" cy="63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Text Box 6"/>
          <p:cNvSpPr txBox="1">
            <a:spLocks noChangeArrowheads="1"/>
          </p:cNvSpPr>
          <p:nvPr/>
        </p:nvSpPr>
        <p:spPr bwMode="auto">
          <a:xfrm>
            <a:off x="1295400" y="2887663"/>
            <a:ext cx="44287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/>
            <a:r>
              <a:rPr lang="de-DE" sz="2000" dirty="0"/>
              <a:t>[A]</a:t>
            </a:r>
            <a:r>
              <a:rPr lang="de-DE" sz="2000" baseline="-25000" dirty="0"/>
              <a:t>t</a:t>
            </a:r>
            <a:r>
              <a:rPr lang="de-DE" sz="2000" dirty="0"/>
              <a:t> </a:t>
            </a:r>
            <a:r>
              <a:rPr lang="de-DE" sz="2000" dirty="0" err="1" smtClean="0"/>
              <a:t>decreases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/>
              <a:t>k</a:t>
            </a:r>
            <a:r>
              <a:rPr lang="de-DE" sz="2000" baseline="-25000" dirty="0" err="1"/>
              <a:t>e</a:t>
            </a:r>
            <a:r>
              <a:rPr lang="de-DE" sz="2000" dirty="0"/>
              <a:t> </a:t>
            </a:r>
            <a:r>
              <a:rPr lang="de-DE" sz="2000" dirty="0" smtClean="0"/>
              <a:t>    </a:t>
            </a:r>
            <a:r>
              <a:rPr lang="de-DE" sz="2000" b="1" dirty="0" smtClean="0">
                <a:sym typeface="Symbol" pitchFamily="18" charset="2"/>
              </a:rPr>
              <a:t>t</a:t>
            </a:r>
            <a:r>
              <a:rPr lang="de-DE" sz="2000" b="1" baseline="-25000" dirty="0">
                <a:sym typeface="Symbol" pitchFamily="18" charset="2"/>
              </a:rPr>
              <a:t>½</a:t>
            </a:r>
            <a:r>
              <a:rPr lang="de-DE" sz="2000" b="1" dirty="0">
                <a:sym typeface="Symbol" pitchFamily="18" charset="2"/>
              </a:rPr>
              <a:t> = ln2/</a:t>
            </a:r>
            <a:r>
              <a:rPr lang="de-DE" sz="2000" b="1" dirty="0" err="1">
                <a:sym typeface="Symbol" pitchFamily="18" charset="2"/>
              </a:rPr>
              <a:t>k</a:t>
            </a:r>
            <a:r>
              <a:rPr lang="de-DE" sz="2000" b="1" baseline="-25000" dirty="0" err="1">
                <a:sym typeface="Symbol" pitchFamily="18" charset="2"/>
              </a:rPr>
              <a:t>e</a:t>
            </a:r>
            <a:endParaRPr lang="de-DE" sz="2000" b="1" baseline="-25000" dirty="0"/>
          </a:p>
        </p:txBody>
      </p:sp>
      <p:sp>
        <p:nvSpPr>
          <p:cNvPr id="12296" name="Text Box 7"/>
          <p:cNvSpPr txBox="1">
            <a:spLocks noChangeArrowheads="1"/>
          </p:cNvSpPr>
          <p:nvPr/>
        </p:nvSpPr>
        <p:spPr bwMode="auto">
          <a:xfrm>
            <a:off x="6250185" y="2887663"/>
            <a:ext cx="27863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/>
            <a:r>
              <a:rPr lang="de-DE" sz="2000" dirty="0" smtClean="0">
                <a:sym typeface="Symbol" pitchFamily="18" charset="2"/>
              </a:rPr>
              <a:t> </a:t>
            </a:r>
            <a:r>
              <a:rPr lang="de-DE" sz="2000" u="sng" dirty="0" err="1">
                <a:sym typeface="Symbol" pitchFamily="18" charset="2"/>
              </a:rPr>
              <a:t>k</a:t>
            </a:r>
            <a:r>
              <a:rPr lang="de-DE" sz="2000" u="sng" baseline="-25000" dirty="0" err="1">
                <a:sym typeface="Symbol" pitchFamily="18" charset="2"/>
              </a:rPr>
              <a:t>e</a:t>
            </a:r>
            <a:r>
              <a:rPr lang="de-DE" sz="2000" u="sng" baseline="-25000" dirty="0">
                <a:sym typeface="Symbol" pitchFamily="18" charset="2"/>
              </a:rPr>
              <a:t> </a:t>
            </a:r>
            <a:r>
              <a:rPr lang="de-DE" sz="2000" u="sng" dirty="0" err="1" smtClean="0">
                <a:sym typeface="Symbol" pitchFamily="18" charset="2"/>
              </a:rPr>
              <a:t>can</a:t>
            </a:r>
            <a:r>
              <a:rPr lang="de-DE" sz="2000" u="sng" dirty="0" smtClean="0">
                <a:sym typeface="Symbol" pitchFamily="18" charset="2"/>
              </a:rPr>
              <a:t> </a:t>
            </a:r>
            <a:r>
              <a:rPr lang="de-DE" sz="2000" u="sng" dirty="0" err="1" smtClean="0">
                <a:sym typeface="Symbol" pitchFamily="18" charset="2"/>
              </a:rPr>
              <a:t>be</a:t>
            </a:r>
            <a:r>
              <a:rPr lang="de-DE" sz="2000" u="sng" dirty="0" smtClean="0">
                <a:sym typeface="Symbol" pitchFamily="18" charset="2"/>
              </a:rPr>
              <a:t> </a:t>
            </a:r>
            <a:r>
              <a:rPr lang="de-DE" sz="2000" u="sng" dirty="0" err="1" smtClean="0">
                <a:sym typeface="Symbol" pitchFamily="18" charset="2"/>
              </a:rPr>
              <a:t>calculated</a:t>
            </a:r>
            <a:endParaRPr lang="de-DE" sz="2000" u="sng" dirty="0"/>
          </a:p>
        </p:txBody>
      </p:sp>
      <p:pic>
        <p:nvPicPr>
          <p:cNvPr id="27656" name="Picture 8" descr="A:\Fig. 3-1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00113" y="3573463"/>
            <a:ext cx="3152775" cy="28321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301" name="Pfeil nach rechts 14"/>
          <p:cNvSpPr>
            <a:spLocks noChangeArrowheads="1"/>
          </p:cNvSpPr>
          <p:nvPr/>
        </p:nvSpPr>
        <p:spPr bwMode="auto">
          <a:xfrm>
            <a:off x="1979836" y="1626721"/>
            <a:ext cx="215900" cy="142875"/>
          </a:xfrm>
          <a:prstGeom prst="rightArrow">
            <a:avLst>
              <a:gd name="adj1" fmla="val 50000"/>
              <a:gd name="adj2" fmla="val 5037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9FCF75F-73DF-4784-B396-874DDA0F409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48</a:t>
            </a:fld>
            <a:endParaRPr lang="en-GB" dirty="0"/>
          </a:p>
        </p:txBody>
      </p:sp>
      <p:sp>
        <p:nvSpPr>
          <p:cNvPr id="17" name="Titel 1"/>
          <p:cNvSpPr>
            <a:spLocks noGrp="1"/>
          </p:cNvSpPr>
          <p:nvPr>
            <p:ph type="title"/>
          </p:nvPr>
        </p:nvSpPr>
        <p:spPr>
          <a:xfrm>
            <a:off x="778299" y="220801"/>
            <a:ext cx="7772400" cy="360040"/>
          </a:xfrm>
        </p:spPr>
        <p:txBody>
          <a:bodyPr/>
          <a:lstStyle/>
          <a:p>
            <a:r>
              <a:rPr lang="de-CH" dirty="0" smtClean="0"/>
              <a:t>2. Rate Laws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Mechanisms</a:t>
            </a:r>
            <a:endParaRPr lang="de-CH" dirty="0"/>
          </a:p>
        </p:txBody>
      </p:sp>
      <p:sp>
        <p:nvSpPr>
          <p:cNvPr id="19" name="Textfeld 18"/>
          <p:cNvSpPr txBox="1"/>
          <p:nvPr/>
        </p:nvSpPr>
        <p:spPr>
          <a:xfrm>
            <a:off x="2308726" y="941203"/>
            <a:ext cx="471154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2.3 Reversible and concurrent reactions</a:t>
            </a:r>
            <a:endParaRPr lang="en-GB" b="1" dirty="0"/>
          </a:p>
        </p:txBody>
      </p:sp>
      <p:sp>
        <p:nvSpPr>
          <p:cNvPr id="20" name="Pfeil nach rechts 19"/>
          <p:cNvSpPr/>
          <p:nvPr/>
        </p:nvSpPr>
        <p:spPr bwMode="auto">
          <a:xfrm>
            <a:off x="6076711" y="3014808"/>
            <a:ext cx="228347" cy="184666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283968" y="4049988"/>
            <a:ext cx="4630435" cy="161582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If P is involved in a consecutive equilibrium,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sym typeface="Symbol" pitchFamily="18" charset="2"/>
              </a:rPr>
              <a:t>t</a:t>
            </a:r>
            <a:r>
              <a:rPr lang="en-GB" baseline="-25000" dirty="0" smtClean="0">
                <a:sym typeface="Symbol" pitchFamily="18" charset="2"/>
              </a:rPr>
              <a:t>½ </a:t>
            </a:r>
            <a:r>
              <a:rPr lang="en-GB" dirty="0" smtClean="0">
                <a:sym typeface="Symbol" pitchFamily="18" charset="2"/>
              </a:rPr>
              <a:t>becomes  ln2/k</a:t>
            </a:r>
            <a:r>
              <a:rPr lang="en-GB" baseline="-25000" dirty="0" smtClean="0">
                <a:sym typeface="Symbol" pitchFamily="18" charset="2"/>
              </a:rPr>
              <a:t>1</a:t>
            </a:r>
          </a:p>
          <a:p>
            <a:pPr>
              <a:lnSpc>
                <a:spcPct val="150000"/>
              </a:lnSpc>
            </a:pPr>
            <a:endParaRPr lang="en-GB" baseline="-25000" dirty="0" smtClean="0">
              <a:sym typeface="Symbol" pitchFamily="18" charset="2"/>
            </a:endParaRPr>
          </a:p>
          <a:p>
            <a:pPr>
              <a:lnSpc>
                <a:spcPct val="150000"/>
              </a:lnSpc>
            </a:pPr>
            <a:r>
              <a:rPr lang="en-GB" dirty="0" smtClean="0">
                <a:sym typeface="Symbol" pitchFamily="18" charset="2"/>
              </a:rPr>
              <a:t>or if </a:t>
            </a:r>
            <a:r>
              <a:rPr lang="en-GB" dirty="0" smtClean="0"/>
              <a:t>k</a:t>
            </a:r>
            <a:r>
              <a:rPr lang="en-GB" baseline="-25000" dirty="0" smtClean="0"/>
              <a:t>-1</a:t>
            </a:r>
            <a:r>
              <a:rPr lang="en-GB" dirty="0" smtClean="0"/>
              <a:t> &lt;&lt; k</a:t>
            </a:r>
            <a:r>
              <a:rPr lang="en-GB" baseline="-25000" dirty="0" smtClean="0"/>
              <a:t>+1</a:t>
            </a:r>
            <a:r>
              <a:rPr lang="en-GB" dirty="0" smtClean="0"/>
              <a:t>, simple one step reaction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hteck 32"/>
          <p:cNvSpPr/>
          <p:nvPr/>
        </p:nvSpPr>
        <p:spPr bwMode="auto">
          <a:xfrm>
            <a:off x="1263423" y="5081621"/>
            <a:ext cx="6753010" cy="86602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49</a:t>
            </a:fld>
            <a:endParaRPr lang="en-GB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778299" y="220801"/>
            <a:ext cx="7772400" cy="360040"/>
          </a:xfrm>
        </p:spPr>
        <p:txBody>
          <a:bodyPr/>
          <a:lstStyle/>
          <a:p>
            <a:r>
              <a:rPr lang="de-CH" dirty="0" smtClean="0"/>
              <a:t>2. Rate Laws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Mechanisms</a:t>
            </a:r>
            <a:endParaRPr lang="de-CH" dirty="0"/>
          </a:p>
        </p:txBody>
      </p:sp>
      <p:sp>
        <p:nvSpPr>
          <p:cNvPr id="9" name="Textfeld 8"/>
          <p:cNvSpPr txBox="1"/>
          <p:nvPr/>
        </p:nvSpPr>
        <p:spPr>
          <a:xfrm>
            <a:off x="2308726" y="941203"/>
            <a:ext cx="471154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2.3 Reversible and concurrent reactions</a:t>
            </a:r>
            <a:endParaRPr lang="en-GB" b="1" dirty="0"/>
          </a:p>
        </p:txBody>
      </p:sp>
      <p:sp>
        <p:nvSpPr>
          <p:cNvPr id="10" name="Rechteck 9"/>
          <p:cNvSpPr/>
          <p:nvPr/>
        </p:nvSpPr>
        <p:spPr bwMode="auto">
          <a:xfrm>
            <a:off x="2555776" y="1484784"/>
            <a:ext cx="4073039" cy="77067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4981078" y="1823662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 flipH="1">
            <a:off x="4981078" y="1899862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066803" y="1426787"/>
            <a:ext cx="500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000"/>
              <a:t>k</a:t>
            </a:r>
            <a:r>
              <a:rPr lang="de-DE" sz="2000" baseline="-25000"/>
              <a:t>+1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5104903" y="1883987"/>
            <a:ext cx="458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000"/>
              <a:t>k</a:t>
            </a:r>
            <a:r>
              <a:rPr lang="de-DE" sz="2000" baseline="-25000"/>
              <a:t>-1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4195640" y="1638996"/>
            <a:ext cx="742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 + B</a:t>
            </a:r>
            <a:endParaRPr lang="en-GB" dirty="0"/>
          </a:p>
        </p:txBody>
      </p:sp>
      <p:sp>
        <p:nvSpPr>
          <p:cNvPr id="17" name="Textfeld 16"/>
          <p:cNvSpPr txBox="1"/>
          <p:nvPr/>
        </p:nvSpPr>
        <p:spPr>
          <a:xfrm>
            <a:off x="5704860" y="163899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endParaRPr lang="en-GB" dirty="0"/>
          </a:p>
        </p:txBody>
      </p:sp>
      <p:sp>
        <p:nvSpPr>
          <p:cNvPr id="18" name="Textfeld 17"/>
          <p:cNvSpPr txBox="1"/>
          <p:nvPr/>
        </p:nvSpPr>
        <p:spPr>
          <a:xfrm>
            <a:off x="2555776" y="1633098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</a:t>
            </a:r>
            <a:r>
              <a:rPr lang="en-GB" dirty="0" smtClean="0"/>
              <a:t>ore realistic:</a:t>
            </a:r>
            <a:endParaRPr lang="en-GB" dirty="0"/>
          </a:p>
        </p:txBody>
      </p:sp>
      <p:sp>
        <p:nvSpPr>
          <p:cNvPr id="19" name="Textfeld 18"/>
          <p:cNvSpPr txBox="1"/>
          <p:nvPr/>
        </p:nvSpPr>
        <p:spPr>
          <a:xfrm>
            <a:off x="2051720" y="2580125"/>
            <a:ext cx="517641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GB" dirty="0" smtClean="0"/>
              <a:t>uch schemes reduce to the former if [B</a:t>
            </a:r>
            <a:r>
              <a:rPr lang="en-GB" baseline="-25000" dirty="0" smtClean="0"/>
              <a:t>0</a:t>
            </a:r>
            <a:r>
              <a:rPr lang="en-GB" dirty="0" smtClean="0"/>
              <a:t>] &gt;&gt; [A</a:t>
            </a:r>
            <a:r>
              <a:rPr lang="en-GB" baseline="-25000" dirty="0" smtClean="0"/>
              <a:t>0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1835696" y="3224426"/>
            <a:ext cx="58841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/>
            <a:r>
              <a:rPr lang="de-DE" sz="2000" dirty="0" smtClean="0">
                <a:sym typeface="Symbol" pitchFamily="18" charset="2"/>
              </a:rPr>
              <a:t>p.m. </a:t>
            </a:r>
            <a:r>
              <a:rPr lang="de-DE" sz="2000" dirty="0" err="1" smtClean="0">
                <a:sym typeface="Symbol" pitchFamily="18" charset="2"/>
              </a:rPr>
              <a:t>ln</a:t>
            </a:r>
            <a:r>
              <a:rPr lang="de-DE" sz="2000" dirty="0">
                <a:sym typeface="Symbol" pitchFamily="18" charset="2"/>
              </a:rPr>
              <a:t>(</a:t>
            </a:r>
            <a:r>
              <a:rPr lang="de-DE" sz="2000" dirty="0"/>
              <a:t>[A]</a:t>
            </a:r>
            <a:r>
              <a:rPr lang="de-DE" sz="2000" baseline="-25000" dirty="0"/>
              <a:t>t</a:t>
            </a:r>
            <a:r>
              <a:rPr lang="de-DE" sz="2000" dirty="0"/>
              <a:t> - [A]</a:t>
            </a:r>
            <a:r>
              <a:rPr lang="de-DE" sz="2000" baseline="-25000" dirty="0"/>
              <a:t>e</a:t>
            </a:r>
            <a:r>
              <a:rPr lang="de-DE" sz="2000" dirty="0"/>
              <a:t>)  vs.  t  </a:t>
            </a:r>
            <a:r>
              <a:rPr lang="de-DE" sz="2000" dirty="0" err="1" smtClean="0"/>
              <a:t>gives</a:t>
            </a:r>
            <a:r>
              <a:rPr lang="de-DE" sz="2000" dirty="0" smtClean="0"/>
              <a:t> </a:t>
            </a:r>
            <a:r>
              <a:rPr lang="de-DE" sz="2000" dirty="0" err="1" smtClean="0"/>
              <a:t>slope</a:t>
            </a:r>
            <a:r>
              <a:rPr lang="de-DE" sz="2000" dirty="0" smtClean="0"/>
              <a:t>  </a:t>
            </a:r>
            <a:r>
              <a:rPr lang="de-DE" sz="2000" dirty="0" err="1" smtClean="0"/>
              <a:t>k</a:t>
            </a:r>
            <a:r>
              <a:rPr lang="de-DE" sz="2000" baseline="-25000" dirty="0" err="1" smtClean="0"/>
              <a:t>e</a:t>
            </a:r>
            <a:r>
              <a:rPr lang="de-DE" sz="2000" dirty="0" smtClean="0"/>
              <a:t> = </a:t>
            </a:r>
            <a:r>
              <a:rPr lang="de-DE" sz="2000" b="1" dirty="0" smtClean="0"/>
              <a:t>k</a:t>
            </a:r>
            <a:r>
              <a:rPr lang="de-DE" sz="2000" b="1" baseline="-25000" dirty="0" smtClean="0"/>
              <a:t>1</a:t>
            </a:r>
            <a:r>
              <a:rPr lang="de-DE" sz="2000" b="1" dirty="0" smtClean="0"/>
              <a:t> </a:t>
            </a:r>
            <a:r>
              <a:rPr lang="de-DE" sz="2000" b="1" dirty="0"/>
              <a:t>+ k</a:t>
            </a:r>
            <a:r>
              <a:rPr lang="de-DE" sz="2000" b="1" baseline="-25000" dirty="0"/>
              <a:t>-1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2858416" y="3841168"/>
            <a:ext cx="336983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n</a:t>
            </a:r>
            <a:r>
              <a:rPr lang="en-GB" dirty="0" smtClean="0"/>
              <a:t>ow "k</a:t>
            </a:r>
            <a:r>
              <a:rPr lang="en-GB" baseline="-25000" dirty="0" smtClean="0"/>
              <a:t>1</a:t>
            </a:r>
            <a:r>
              <a:rPr lang="en-GB" dirty="0" smtClean="0"/>
              <a:t>" (=k</a:t>
            </a:r>
            <a:r>
              <a:rPr lang="en-GB" baseline="-25000" dirty="0" smtClean="0"/>
              <a:t>obs1 </a:t>
            </a:r>
            <a:r>
              <a:rPr lang="en-GB" dirty="0" smtClean="0"/>
              <a:t>becomes k</a:t>
            </a:r>
            <a:r>
              <a:rPr lang="en-GB" baseline="-25000" dirty="0" smtClean="0"/>
              <a:t>1</a:t>
            </a:r>
            <a:r>
              <a:rPr lang="en-GB" dirty="0" smtClean="0"/>
              <a:t>[B</a:t>
            </a:r>
            <a:r>
              <a:rPr lang="en-GB" baseline="-25000" dirty="0" smtClean="0"/>
              <a:t>0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22" name="Textfeld 21"/>
          <p:cNvSpPr txBox="1"/>
          <p:nvPr/>
        </p:nvSpPr>
        <p:spPr>
          <a:xfrm>
            <a:off x="2805087" y="4384918"/>
            <a:ext cx="350608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w</a:t>
            </a:r>
            <a:r>
              <a:rPr lang="en-GB" dirty="0" smtClean="0"/>
              <a:t>hich can be substituted to yield</a:t>
            </a:r>
            <a:endParaRPr lang="en-GB" dirty="0"/>
          </a:p>
        </p:txBody>
      </p:sp>
      <p:sp>
        <p:nvSpPr>
          <p:cNvPr id="23" name="Textfeld 22"/>
          <p:cNvSpPr txBox="1"/>
          <p:nvPr/>
        </p:nvSpPr>
        <p:spPr>
          <a:xfrm>
            <a:off x="1263423" y="5298253"/>
            <a:ext cx="160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k</a:t>
            </a:r>
            <a:r>
              <a:rPr lang="en-GB" baseline="-25000" dirty="0" err="1" smtClean="0"/>
              <a:t>e</a:t>
            </a:r>
            <a:r>
              <a:rPr lang="en-GB" dirty="0" smtClean="0"/>
              <a:t>=k</a:t>
            </a:r>
            <a:r>
              <a:rPr lang="en-GB" baseline="-25000" dirty="0" smtClean="0"/>
              <a:t>1</a:t>
            </a:r>
            <a:r>
              <a:rPr lang="en-GB" dirty="0" smtClean="0"/>
              <a:t>[B</a:t>
            </a:r>
            <a:r>
              <a:rPr lang="en-GB" baseline="-25000" dirty="0" smtClean="0"/>
              <a:t>0</a:t>
            </a:r>
            <a:r>
              <a:rPr lang="en-GB" dirty="0" smtClean="0"/>
              <a:t>] + k</a:t>
            </a:r>
            <a:r>
              <a:rPr lang="en-GB" baseline="-25000" dirty="0" smtClean="0"/>
              <a:t>-1</a:t>
            </a:r>
            <a:endParaRPr lang="en-GB" baseline="-25000" dirty="0"/>
          </a:p>
        </p:txBody>
      </p:sp>
      <p:sp>
        <p:nvSpPr>
          <p:cNvPr id="24" name="Textfeld 23"/>
          <p:cNvSpPr txBox="1"/>
          <p:nvPr/>
        </p:nvSpPr>
        <p:spPr>
          <a:xfrm>
            <a:off x="3457400" y="5298253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  <a:r>
              <a:rPr lang="en-GB" dirty="0" smtClean="0"/>
              <a:t>nd k</a:t>
            </a:r>
            <a:r>
              <a:rPr lang="en-GB" baseline="-25000" dirty="0" smtClean="0"/>
              <a:t>1</a:t>
            </a:r>
            <a:r>
              <a:rPr lang="en-GB" dirty="0" smtClean="0"/>
              <a:t> =</a:t>
            </a:r>
            <a:endParaRPr lang="en-GB" dirty="0"/>
          </a:p>
        </p:txBody>
      </p:sp>
      <p:sp>
        <p:nvSpPr>
          <p:cNvPr id="25" name="Textfeld 24"/>
          <p:cNvSpPr txBox="1"/>
          <p:nvPr/>
        </p:nvSpPr>
        <p:spPr>
          <a:xfrm>
            <a:off x="4515818" y="5483575"/>
            <a:ext cx="1148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[B</a:t>
            </a:r>
            <a:r>
              <a:rPr lang="en-GB" baseline="-25000" dirty="0" smtClean="0"/>
              <a:t>0</a:t>
            </a:r>
            <a:r>
              <a:rPr lang="en-GB" dirty="0" smtClean="0"/>
              <a:t>] + K</a:t>
            </a:r>
            <a:r>
              <a:rPr lang="en-GB" baseline="30000" dirty="0" smtClean="0"/>
              <a:t>-1</a:t>
            </a:r>
            <a:endParaRPr lang="en-GB" baseline="30000" dirty="0"/>
          </a:p>
        </p:txBody>
      </p:sp>
      <p:sp>
        <p:nvSpPr>
          <p:cNvPr id="26" name="Textfeld 25"/>
          <p:cNvSpPr txBox="1"/>
          <p:nvPr/>
        </p:nvSpPr>
        <p:spPr>
          <a:xfrm>
            <a:off x="6792297" y="5450953"/>
            <a:ext cx="11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+ K[B</a:t>
            </a:r>
            <a:r>
              <a:rPr lang="en-GB" baseline="-25000" dirty="0" smtClean="0"/>
              <a:t>0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27" name="Textfeld 26"/>
          <p:cNvSpPr txBox="1"/>
          <p:nvPr/>
        </p:nvSpPr>
        <p:spPr>
          <a:xfrm>
            <a:off x="4860461" y="5081621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k</a:t>
            </a:r>
            <a:r>
              <a:rPr lang="en-GB" baseline="-25000" dirty="0" err="1" smtClean="0"/>
              <a:t>e</a:t>
            </a:r>
            <a:endParaRPr lang="en-GB" baseline="-25000" dirty="0"/>
          </a:p>
        </p:txBody>
      </p:sp>
      <p:cxnSp>
        <p:nvCxnSpPr>
          <p:cNvPr id="29" name="Gerader Verbinder 28"/>
          <p:cNvCxnSpPr/>
          <p:nvPr/>
        </p:nvCxnSpPr>
        <p:spPr bwMode="auto">
          <a:xfrm>
            <a:off x="4545152" y="5482919"/>
            <a:ext cx="108940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feld 29"/>
          <p:cNvSpPr txBox="1"/>
          <p:nvPr/>
        </p:nvSpPr>
        <p:spPr>
          <a:xfrm>
            <a:off x="7163147" y="5081621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k</a:t>
            </a:r>
            <a:r>
              <a:rPr lang="en-GB" baseline="-25000" dirty="0" err="1" smtClean="0"/>
              <a:t>e</a:t>
            </a:r>
            <a:endParaRPr lang="en-GB" baseline="-25000" dirty="0"/>
          </a:p>
        </p:txBody>
      </p:sp>
      <p:cxnSp>
        <p:nvCxnSpPr>
          <p:cNvPr id="31" name="Gerader Verbinder 30"/>
          <p:cNvCxnSpPr/>
          <p:nvPr/>
        </p:nvCxnSpPr>
        <p:spPr bwMode="auto">
          <a:xfrm>
            <a:off x="6847838" y="5482919"/>
            <a:ext cx="108940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Rechteck 31"/>
          <p:cNvSpPr/>
          <p:nvPr/>
        </p:nvSpPr>
        <p:spPr>
          <a:xfrm>
            <a:off x="6275824" y="5298253"/>
            <a:ext cx="635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k</a:t>
            </a:r>
            <a:r>
              <a:rPr lang="en-GB" baseline="-25000" dirty="0" smtClean="0"/>
              <a:t>-1</a:t>
            </a:r>
            <a:r>
              <a:rPr lang="en-GB" dirty="0" smtClean="0"/>
              <a:t> =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549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smtClean="0"/>
              <a:t>Motivation</a:t>
            </a:r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1946922" y="764704"/>
            <a:ext cx="5250155" cy="872034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dirty="0" smtClean="0"/>
              <a:t>Why do we want to know a reaction mechanism ?</a:t>
            </a:r>
          </a:p>
          <a:p>
            <a:pPr algn="ctr">
              <a:lnSpc>
                <a:spcPct val="150000"/>
              </a:lnSpc>
            </a:pPr>
            <a:r>
              <a:rPr lang="en-GB" dirty="0" smtClean="0"/>
              <a:t>What can we do to deduce a mechanism ?</a:t>
            </a:r>
            <a:endParaRPr lang="en-GB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5779796"/>
              </p:ext>
            </p:extLst>
          </p:nvPr>
        </p:nvGraphicFramePr>
        <p:xfrm>
          <a:off x="425450" y="2089150"/>
          <a:ext cx="1403350" cy="143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558" name="CS ChemDraw Drawing" r:id="rId3" imgW="1403211" imgH="1439910" progId="ChemDraw.Document.6.0">
                  <p:embed/>
                </p:oleObj>
              </mc:Choice>
              <mc:Fallback>
                <p:oleObj name="CS ChemDraw Drawing" r:id="rId3" imgW="1403211" imgH="143991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5450" y="2089150"/>
                        <a:ext cx="1403350" cy="1439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2277849"/>
              </p:ext>
            </p:extLst>
          </p:nvPr>
        </p:nvGraphicFramePr>
        <p:xfrm>
          <a:off x="395536" y="3919458"/>
          <a:ext cx="1403350" cy="1385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559" name="CS ChemDraw Drawing" r:id="rId5" imgW="1403211" imgH="1386389" progId="ChemDraw.Document.6.0">
                  <p:embed/>
                </p:oleObj>
              </mc:Choice>
              <mc:Fallback>
                <p:oleObj name="CS ChemDraw Drawing" r:id="rId5" imgW="1403211" imgH="1386389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5536" y="3919458"/>
                        <a:ext cx="1403350" cy="1385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Gerade Verbindung mit Pfeil 9"/>
          <p:cNvCxnSpPr/>
          <p:nvPr/>
        </p:nvCxnSpPr>
        <p:spPr bwMode="auto">
          <a:xfrm>
            <a:off x="2022939" y="2911346"/>
            <a:ext cx="122413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11" name="Gerade Verbindung mit Pfeil 10"/>
          <p:cNvCxnSpPr/>
          <p:nvPr/>
        </p:nvCxnSpPr>
        <p:spPr bwMode="auto">
          <a:xfrm>
            <a:off x="2010300" y="4612401"/>
            <a:ext cx="122413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sp>
        <p:nvSpPr>
          <p:cNvPr id="12" name="Textfeld 11"/>
          <p:cNvSpPr txBox="1"/>
          <p:nvPr/>
        </p:nvSpPr>
        <p:spPr>
          <a:xfrm>
            <a:off x="2105054" y="3550126"/>
            <a:ext cx="105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</a:t>
            </a:r>
            <a:r>
              <a:rPr lang="en-GB" baseline="-25000" dirty="0" smtClean="0"/>
              <a:t>2</a:t>
            </a:r>
            <a:r>
              <a:rPr lang="en-GB" dirty="0" smtClean="0"/>
              <a:t> / CO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sp>
        <p:nvSpPr>
          <p:cNvPr id="13" name="Textfeld 12"/>
          <p:cNvSpPr txBox="1"/>
          <p:nvPr/>
        </p:nvSpPr>
        <p:spPr>
          <a:xfrm>
            <a:off x="3467183" y="272668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HCOOH</a:t>
            </a:r>
            <a:endParaRPr lang="en-GB" dirty="0"/>
          </a:p>
        </p:txBody>
      </p:sp>
      <p:sp>
        <p:nvSpPr>
          <p:cNvPr id="14" name="Textfeld 13"/>
          <p:cNvSpPr txBox="1"/>
          <p:nvPr/>
        </p:nvSpPr>
        <p:spPr>
          <a:xfrm>
            <a:off x="3405065" y="4427735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HCOOH</a:t>
            </a:r>
            <a:endParaRPr lang="en-GB" dirty="0"/>
          </a:p>
        </p:txBody>
      </p:sp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0353296"/>
              </p:ext>
            </p:extLst>
          </p:nvPr>
        </p:nvGraphicFramePr>
        <p:xfrm>
          <a:off x="4490356" y="4135482"/>
          <a:ext cx="1940334" cy="19578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560" name="Image" r:id="rId7" imgW="2818800" imgH="2844360" progId="Photoshop.Image.11">
                  <p:embed/>
                </p:oleObj>
              </mc:Choice>
              <mc:Fallback>
                <p:oleObj name="Image" r:id="rId7" imgW="2818800" imgH="2844360" progId="Photoshop.Image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490356" y="4135482"/>
                        <a:ext cx="1940334" cy="19578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1115653"/>
              </p:ext>
            </p:extLst>
          </p:nvPr>
        </p:nvGraphicFramePr>
        <p:xfrm>
          <a:off x="6847483" y="4135482"/>
          <a:ext cx="1694597" cy="1955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561" name="Image" r:id="rId9" imgW="2476080" imgH="2856960" progId="Photoshop.Image.11">
                  <p:embed/>
                </p:oleObj>
              </mc:Choice>
              <mc:Fallback>
                <p:oleObj name="Image" r:id="rId9" imgW="2476080" imgH="2856960" progId="Photoshop.Image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847483" y="4135482"/>
                        <a:ext cx="1694597" cy="19553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633616"/>
              </p:ext>
            </p:extLst>
          </p:nvPr>
        </p:nvGraphicFramePr>
        <p:xfrm>
          <a:off x="4490998" y="1987651"/>
          <a:ext cx="1939692" cy="19306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562" name="Image" r:id="rId11" imgW="2729880" imgH="2717280" progId="Photoshop.Image.11">
                  <p:embed/>
                </p:oleObj>
              </mc:Choice>
              <mc:Fallback>
                <p:oleObj name="Image" r:id="rId11" imgW="2729880" imgH="2717280" progId="Photoshop.Image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490998" y="1987651"/>
                        <a:ext cx="1939692" cy="19306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8261923"/>
              </p:ext>
            </p:extLst>
          </p:nvPr>
        </p:nvGraphicFramePr>
        <p:xfrm>
          <a:off x="6814514" y="1987650"/>
          <a:ext cx="1816586" cy="19306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563" name="Image" r:id="rId13" imgW="2628360" imgH="2793600" progId="Photoshop.Image.11">
                  <p:embed/>
                </p:oleObj>
              </mc:Choice>
              <mc:Fallback>
                <p:oleObj name="Image" r:id="rId13" imgW="2628360" imgH="2793600" progId="Photoshop.Image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814514" y="1987650"/>
                        <a:ext cx="1816586" cy="19306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feld 18"/>
          <p:cNvSpPr txBox="1"/>
          <p:nvPr/>
        </p:nvSpPr>
        <p:spPr>
          <a:xfrm>
            <a:off x="2766510" y="6237312"/>
            <a:ext cx="348909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H</a:t>
            </a:r>
            <a:r>
              <a:rPr lang="en-GB" baseline="-25000" dirty="0" smtClean="0"/>
              <a:t>2</a:t>
            </a:r>
            <a:r>
              <a:rPr lang="en-GB" dirty="0" smtClean="0"/>
              <a:t> / CO</a:t>
            </a:r>
            <a:r>
              <a:rPr lang="en-GB" baseline="-25000" dirty="0" smtClean="0"/>
              <a:t>2</a:t>
            </a:r>
            <a:r>
              <a:rPr lang="en-GB" dirty="0" smtClean="0"/>
              <a:t>: The more the better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745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hteck 35"/>
          <p:cNvSpPr/>
          <p:nvPr/>
        </p:nvSpPr>
        <p:spPr bwMode="auto">
          <a:xfrm>
            <a:off x="3059832" y="4295016"/>
            <a:ext cx="2983582" cy="240491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50</a:t>
            </a:fld>
            <a:endParaRPr lang="en-GB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778299" y="220801"/>
            <a:ext cx="7772400" cy="360040"/>
          </a:xfrm>
        </p:spPr>
        <p:txBody>
          <a:bodyPr/>
          <a:lstStyle/>
          <a:p>
            <a:r>
              <a:rPr lang="de-CH" dirty="0" smtClean="0"/>
              <a:t>2. Rate Laws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Mechanisms</a:t>
            </a:r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2308726" y="941203"/>
            <a:ext cx="471154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2.3 Reversible and concurrent reactions</a:t>
            </a:r>
            <a:endParaRPr lang="en-GB" b="1" dirty="0"/>
          </a:p>
        </p:txBody>
      </p:sp>
      <p:sp>
        <p:nvSpPr>
          <p:cNvPr id="7" name="Rechteck 6"/>
          <p:cNvSpPr/>
          <p:nvPr/>
        </p:nvSpPr>
        <p:spPr bwMode="auto">
          <a:xfrm>
            <a:off x="1331640" y="2594995"/>
            <a:ext cx="6753010" cy="86602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331640" y="2811627"/>
            <a:ext cx="160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k</a:t>
            </a:r>
            <a:r>
              <a:rPr lang="en-GB" baseline="-25000" dirty="0" err="1" smtClean="0"/>
              <a:t>e</a:t>
            </a:r>
            <a:r>
              <a:rPr lang="en-GB" dirty="0" smtClean="0"/>
              <a:t>=k</a:t>
            </a:r>
            <a:r>
              <a:rPr lang="en-GB" baseline="-25000" dirty="0" smtClean="0"/>
              <a:t>1</a:t>
            </a:r>
            <a:r>
              <a:rPr lang="en-GB" dirty="0" smtClean="0"/>
              <a:t>[B</a:t>
            </a:r>
            <a:r>
              <a:rPr lang="en-GB" baseline="-25000" dirty="0" smtClean="0"/>
              <a:t>0</a:t>
            </a:r>
            <a:r>
              <a:rPr lang="en-GB" dirty="0" smtClean="0"/>
              <a:t>] + k</a:t>
            </a:r>
            <a:r>
              <a:rPr lang="en-GB" baseline="-25000" dirty="0" smtClean="0"/>
              <a:t>-1</a:t>
            </a:r>
            <a:endParaRPr lang="en-GB" baseline="-25000" dirty="0"/>
          </a:p>
        </p:txBody>
      </p:sp>
      <p:sp>
        <p:nvSpPr>
          <p:cNvPr id="9" name="Textfeld 8"/>
          <p:cNvSpPr txBox="1"/>
          <p:nvPr/>
        </p:nvSpPr>
        <p:spPr>
          <a:xfrm>
            <a:off x="3525617" y="2811627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  <a:r>
              <a:rPr lang="en-GB" dirty="0" smtClean="0"/>
              <a:t>nd k</a:t>
            </a:r>
            <a:r>
              <a:rPr lang="en-GB" baseline="-25000" dirty="0" smtClean="0"/>
              <a:t>1</a:t>
            </a:r>
            <a:r>
              <a:rPr lang="en-GB" dirty="0" smtClean="0"/>
              <a:t> =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4584035" y="2996949"/>
            <a:ext cx="1148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[B</a:t>
            </a:r>
            <a:r>
              <a:rPr lang="en-GB" baseline="-25000" dirty="0" smtClean="0"/>
              <a:t>0</a:t>
            </a:r>
            <a:r>
              <a:rPr lang="en-GB" dirty="0" smtClean="0"/>
              <a:t>] + K</a:t>
            </a:r>
            <a:r>
              <a:rPr lang="en-GB" baseline="30000" dirty="0" smtClean="0"/>
              <a:t>-1</a:t>
            </a:r>
            <a:endParaRPr lang="en-GB" baseline="30000" dirty="0"/>
          </a:p>
        </p:txBody>
      </p:sp>
      <p:sp>
        <p:nvSpPr>
          <p:cNvPr id="11" name="Textfeld 10"/>
          <p:cNvSpPr txBox="1"/>
          <p:nvPr/>
        </p:nvSpPr>
        <p:spPr>
          <a:xfrm>
            <a:off x="6860514" y="2964327"/>
            <a:ext cx="11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+ K[B</a:t>
            </a:r>
            <a:r>
              <a:rPr lang="en-GB" baseline="-25000" dirty="0" smtClean="0"/>
              <a:t>0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12" name="Textfeld 11"/>
          <p:cNvSpPr txBox="1"/>
          <p:nvPr/>
        </p:nvSpPr>
        <p:spPr>
          <a:xfrm>
            <a:off x="4928678" y="2594995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k</a:t>
            </a:r>
            <a:r>
              <a:rPr lang="en-GB" baseline="-25000" dirty="0" err="1" smtClean="0"/>
              <a:t>e</a:t>
            </a:r>
            <a:endParaRPr lang="en-GB" baseline="-25000" dirty="0"/>
          </a:p>
        </p:txBody>
      </p:sp>
      <p:cxnSp>
        <p:nvCxnSpPr>
          <p:cNvPr id="13" name="Gerader Verbinder 12"/>
          <p:cNvCxnSpPr/>
          <p:nvPr/>
        </p:nvCxnSpPr>
        <p:spPr bwMode="auto">
          <a:xfrm>
            <a:off x="4613369" y="2996293"/>
            <a:ext cx="108940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feld 13"/>
          <p:cNvSpPr txBox="1"/>
          <p:nvPr/>
        </p:nvSpPr>
        <p:spPr>
          <a:xfrm>
            <a:off x="7231364" y="2594995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k</a:t>
            </a:r>
            <a:r>
              <a:rPr lang="en-GB" baseline="-25000" dirty="0" err="1" smtClean="0"/>
              <a:t>e</a:t>
            </a:r>
            <a:endParaRPr lang="en-GB" baseline="-25000" dirty="0"/>
          </a:p>
        </p:txBody>
      </p:sp>
      <p:cxnSp>
        <p:nvCxnSpPr>
          <p:cNvPr id="15" name="Gerader Verbinder 14"/>
          <p:cNvCxnSpPr/>
          <p:nvPr/>
        </p:nvCxnSpPr>
        <p:spPr bwMode="auto">
          <a:xfrm>
            <a:off x="6916055" y="2996293"/>
            <a:ext cx="108940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hteck 15"/>
          <p:cNvSpPr/>
          <p:nvPr/>
        </p:nvSpPr>
        <p:spPr>
          <a:xfrm>
            <a:off x="6344041" y="2811627"/>
            <a:ext cx="635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k</a:t>
            </a:r>
            <a:r>
              <a:rPr lang="en-GB" baseline="-25000" dirty="0" smtClean="0"/>
              <a:t>-1</a:t>
            </a:r>
            <a:r>
              <a:rPr lang="en-GB" dirty="0" smtClean="0"/>
              <a:t> =</a:t>
            </a:r>
            <a:endParaRPr lang="en-GB" dirty="0"/>
          </a:p>
        </p:txBody>
      </p:sp>
      <p:sp>
        <p:nvSpPr>
          <p:cNvPr id="17" name="Rechteck 16"/>
          <p:cNvSpPr/>
          <p:nvPr/>
        </p:nvSpPr>
        <p:spPr bwMode="auto">
          <a:xfrm>
            <a:off x="2555776" y="1484784"/>
            <a:ext cx="4073039" cy="77067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18" name="Line 5"/>
          <p:cNvSpPr>
            <a:spLocks noChangeShapeType="1"/>
          </p:cNvSpPr>
          <p:nvPr/>
        </p:nvSpPr>
        <p:spPr bwMode="auto">
          <a:xfrm>
            <a:off x="4981078" y="1823662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 flipH="1">
            <a:off x="4981078" y="1899862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5066803" y="1426787"/>
            <a:ext cx="500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000"/>
              <a:t>k</a:t>
            </a:r>
            <a:r>
              <a:rPr lang="de-DE" sz="2000" baseline="-25000"/>
              <a:t>+1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5104903" y="1883987"/>
            <a:ext cx="458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2000"/>
              <a:t>k</a:t>
            </a:r>
            <a:r>
              <a:rPr lang="de-DE" sz="2000" baseline="-25000"/>
              <a:t>-1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4195640" y="1638996"/>
            <a:ext cx="742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 + B</a:t>
            </a:r>
            <a:endParaRPr lang="en-GB" dirty="0"/>
          </a:p>
        </p:txBody>
      </p:sp>
      <p:sp>
        <p:nvSpPr>
          <p:cNvPr id="23" name="Textfeld 22"/>
          <p:cNvSpPr txBox="1"/>
          <p:nvPr/>
        </p:nvSpPr>
        <p:spPr>
          <a:xfrm>
            <a:off x="5704860" y="163899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endParaRPr lang="en-GB" dirty="0"/>
          </a:p>
        </p:txBody>
      </p:sp>
      <p:sp>
        <p:nvSpPr>
          <p:cNvPr id="24" name="Textfeld 23"/>
          <p:cNvSpPr txBox="1"/>
          <p:nvPr/>
        </p:nvSpPr>
        <p:spPr>
          <a:xfrm>
            <a:off x="2555776" y="1633098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</a:t>
            </a:r>
            <a:r>
              <a:rPr lang="en-GB" dirty="0" smtClean="0"/>
              <a:t>ore realistic:</a:t>
            </a:r>
            <a:endParaRPr lang="en-GB" dirty="0"/>
          </a:p>
        </p:txBody>
      </p:sp>
      <p:sp>
        <p:nvSpPr>
          <p:cNvPr id="25" name="Textfeld 24"/>
          <p:cNvSpPr txBox="1"/>
          <p:nvPr/>
        </p:nvSpPr>
        <p:spPr>
          <a:xfrm>
            <a:off x="628945" y="3819757"/>
            <a:ext cx="796884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/>
              <a:t>n</a:t>
            </a:r>
            <a:r>
              <a:rPr lang="en-GB" b="1" dirty="0" smtClean="0"/>
              <a:t>ote</a:t>
            </a:r>
            <a:r>
              <a:rPr lang="en-GB" dirty="0" smtClean="0"/>
              <a:t>: kinetic measurements allow the determination of equilibrium constants</a:t>
            </a:r>
            <a:endParaRPr lang="en-GB" dirty="0"/>
          </a:p>
        </p:txBody>
      </p:sp>
      <p:cxnSp>
        <p:nvCxnSpPr>
          <p:cNvPr id="27" name="Gerade Verbindung mit Pfeil 26"/>
          <p:cNvCxnSpPr/>
          <p:nvPr/>
        </p:nvCxnSpPr>
        <p:spPr bwMode="auto">
          <a:xfrm flipV="1">
            <a:off x="3434741" y="4375195"/>
            <a:ext cx="0" cy="201622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Gerade Verbindung mit Pfeil 28"/>
          <p:cNvCxnSpPr/>
          <p:nvPr/>
        </p:nvCxnSpPr>
        <p:spPr bwMode="auto">
          <a:xfrm>
            <a:off x="3434741" y="6391419"/>
            <a:ext cx="251691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0" name="Textfeld 29"/>
          <p:cNvSpPr txBox="1"/>
          <p:nvPr/>
        </p:nvSpPr>
        <p:spPr>
          <a:xfrm>
            <a:off x="4417323" y="6391419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[B</a:t>
            </a:r>
            <a:r>
              <a:rPr lang="en-GB" baseline="-25000" dirty="0" smtClean="0"/>
              <a:t>0</a:t>
            </a:r>
            <a:r>
              <a:rPr lang="en-GB" dirty="0" smtClean="0"/>
              <a:t>]</a:t>
            </a:r>
            <a:endParaRPr lang="en-GB" dirty="0"/>
          </a:p>
        </p:txBody>
      </p:sp>
      <p:cxnSp>
        <p:nvCxnSpPr>
          <p:cNvPr id="32" name="Gerader Verbinder 31"/>
          <p:cNvCxnSpPr/>
          <p:nvPr/>
        </p:nvCxnSpPr>
        <p:spPr bwMode="auto">
          <a:xfrm flipH="1">
            <a:off x="3434741" y="4607549"/>
            <a:ext cx="2063140" cy="15121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feld 32"/>
          <p:cNvSpPr txBox="1"/>
          <p:nvPr/>
        </p:nvSpPr>
        <p:spPr>
          <a:xfrm>
            <a:off x="3049698" y="5146637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k</a:t>
            </a:r>
            <a:r>
              <a:rPr lang="en-GB" baseline="-25000" dirty="0" err="1" smtClean="0"/>
              <a:t>e</a:t>
            </a:r>
            <a:endParaRPr lang="en-GB" baseline="-25000" dirty="0"/>
          </a:p>
        </p:txBody>
      </p:sp>
      <p:sp>
        <p:nvSpPr>
          <p:cNvPr id="34" name="Textfeld 33"/>
          <p:cNvSpPr txBox="1"/>
          <p:nvPr/>
        </p:nvSpPr>
        <p:spPr>
          <a:xfrm>
            <a:off x="4584035" y="5138779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sp>
        <p:nvSpPr>
          <p:cNvPr id="35" name="Textfeld 34"/>
          <p:cNvSpPr txBox="1"/>
          <p:nvPr/>
        </p:nvSpPr>
        <p:spPr>
          <a:xfrm>
            <a:off x="3398664" y="6034918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</a:t>
            </a:r>
            <a:r>
              <a:rPr lang="en-GB" baseline="-25000" dirty="0" smtClean="0"/>
              <a:t>-1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207195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hteck 51"/>
          <p:cNvSpPr/>
          <p:nvPr/>
        </p:nvSpPr>
        <p:spPr bwMode="auto">
          <a:xfrm>
            <a:off x="2376250" y="5081828"/>
            <a:ext cx="4427998" cy="141179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Rechteck 29"/>
          <p:cNvSpPr/>
          <p:nvPr/>
        </p:nvSpPr>
        <p:spPr bwMode="auto">
          <a:xfrm>
            <a:off x="3419872" y="3250833"/>
            <a:ext cx="2160240" cy="95468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3419872" y="1556792"/>
            <a:ext cx="2160240" cy="12877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778299" y="220801"/>
            <a:ext cx="7772400" cy="360040"/>
          </a:xfrm>
        </p:spPr>
        <p:txBody>
          <a:bodyPr/>
          <a:lstStyle/>
          <a:p>
            <a:r>
              <a:rPr lang="de-CH" dirty="0" smtClean="0"/>
              <a:t>2. Rate Laws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Mechanisms</a:t>
            </a:r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2308726" y="941203"/>
            <a:ext cx="471154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2.3 Reversible and concurrent reactions</a:t>
            </a:r>
            <a:endParaRPr lang="en-GB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3563888" y="198121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cxnSp>
        <p:nvCxnSpPr>
          <p:cNvPr id="9" name="Gerade Verbindung mit Pfeil 8"/>
          <p:cNvCxnSpPr/>
          <p:nvPr/>
        </p:nvCxnSpPr>
        <p:spPr bwMode="auto">
          <a:xfrm>
            <a:off x="4067944" y="2194401"/>
            <a:ext cx="108012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Gerade Verbindung mit Pfeil 12"/>
          <p:cNvCxnSpPr/>
          <p:nvPr/>
        </p:nvCxnSpPr>
        <p:spPr bwMode="auto">
          <a:xfrm flipV="1">
            <a:off x="4067944" y="1762353"/>
            <a:ext cx="1080120" cy="28803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Gerade Verbindung mit Pfeil 13"/>
          <p:cNvCxnSpPr/>
          <p:nvPr/>
        </p:nvCxnSpPr>
        <p:spPr bwMode="auto">
          <a:xfrm>
            <a:off x="4067944" y="2350549"/>
            <a:ext cx="1080120" cy="28803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feld 14"/>
          <p:cNvSpPr txBox="1"/>
          <p:nvPr/>
        </p:nvSpPr>
        <p:spPr>
          <a:xfrm>
            <a:off x="5148064" y="1980441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r>
              <a:rPr lang="en-GB" baseline="-25000" dirty="0"/>
              <a:t>2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5148064" y="2460690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r>
              <a:rPr lang="en-GB" baseline="-25000" dirty="0"/>
              <a:t>3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5148064" y="1556792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sp>
        <p:nvSpPr>
          <p:cNvPr id="19" name="Textfeld 18"/>
          <p:cNvSpPr txBox="1"/>
          <p:nvPr/>
        </p:nvSpPr>
        <p:spPr>
          <a:xfrm>
            <a:off x="4695735" y="1837200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/>
              <a:t>2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337712" y="2146740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/>
              <a:t>3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4307471" y="1537037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sp>
        <p:nvSpPr>
          <p:cNvPr id="22" name="Textfeld 21"/>
          <p:cNvSpPr txBox="1"/>
          <p:nvPr/>
        </p:nvSpPr>
        <p:spPr>
          <a:xfrm>
            <a:off x="1312299" y="1980441"/>
            <a:ext cx="199285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parallel reactions:</a:t>
            </a:r>
            <a:endParaRPr lang="en-GB" dirty="0"/>
          </a:p>
        </p:txBody>
      </p:sp>
      <p:sp>
        <p:nvSpPr>
          <p:cNvPr id="23" name="Textfeld 22"/>
          <p:cNvSpPr txBox="1"/>
          <p:nvPr/>
        </p:nvSpPr>
        <p:spPr>
          <a:xfrm>
            <a:off x="964986" y="3466856"/>
            <a:ext cx="233910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concurrent reactions:</a:t>
            </a:r>
            <a:endParaRPr lang="en-GB" dirty="0"/>
          </a:p>
        </p:txBody>
      </p:sp>
      <p:sp>
        <p:nvSpPr>
          <p:cNvPr id="24" name="Textfeld 23"/>
          <p:cNvSpPr txBox="1"/>
          <p:nvPr/>
        </p:nvSpPr>
        <p:spPr>
          <a:xfrm>
            <a:off x="3337884" y="3394848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r>
              <a:rPr lang="en-GB" baseline="-25000" dirty="0" smtClean="0"/>
              <a:t>1</a:t>
            </a:r>
            <a:r>
              <a:rPr lang="en-GB" dirty="0" smtClean="0"/>
              <a:t> + B</a:t>
            </a:r>
            <a:endParaRPr lang="en-GB" dirty="0"/>
          </a:p>
        </p:txBody>
      </p:sp>
      <p:sp>
        <p:nvSpPr>
          <p:cNvPr id="25" name="Textfeld 24"/>
          <p:cNvSpPr txBox="1"/>
          <p:nvPr/>
        </p:nvSpPr>
        <p:spPr>
          <a:xfrm>
            <a:off x="3344660" y="3836188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r>
              <a:rPr lang="en-GB" baseline="-25000" dirty="0"/>
              <a:t>2</a:t>
            </a:r>
            <a:r>
              <a:rPr lang="en-GB" dirty="0" smtClean="0"/>
              <a:t> + B</a:t>
            </a:r>
            <a:endParaRPr lang="en-GB" dirty="0"/>
          </a:p>
        </p:txBody>
      </p:sp>
      <p:cxnSp>
        <p:nvCxnSpPr>
          <p:cNvPr id="26" name="Gerade Verbindung mit Pfeil 25"/>
          <p:cNvCxnSpPr/>
          <p:nvPr/>
        </p:nvCxnSpPr>
        <p:spPr bwMode="auto">
          <a:xfrm>
            <a:off x="4122192" y="3579514"/>
            <a:ext cx="108012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feld 26"/>
          <p:cNvSpPr txBox="1"/>
          <p:nvPr/>
        </p:nvSpPr>
        <p:spPr>
          <a:xfrm>
            <a:off x="5202312" y="3392139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cxnSp>
        <p:nvCxnSpPr>
          <p:cNvPr id="28" name="Gerade Verbindung mit Pfeil 27"/>
          <p:cNvCxnSpPr/>
          <p:nvPr/>
        </p:nvCxnSpPr>
        <p:spPr bwMode="auto">
          <a:xfrm>
            <a:off x="4122192" y="4020854"/>
            <a:ext cx="108012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Textfeld 28"/>
          <p:cNvSpPr txBox="1"/>
          <p:nvPr/>
        </p:nvSpPr>
        <p:spPr>
          <a:xfrm>
            <a:off x="5193840" y="3836188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r>
              <a:rPr lang="en-GB" baseline="-25000" dirty="0"/>
              <a:t>2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5675301" y="3836188"/>
            <a:ext cx="250581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may be a side reaction</a:t>
            </a:r>
            <a:endParaRPr lang="en-GB" dirty="0"/>
          </a:p>
        </p:txBody>
      </p:sp>
      <p:sp>
        <p:nvSpPr>
          <p:cNvPr id="32" name="Textfeld 31"/>
          <p:cNvSpPr txBox="1"/>
          <p:nvPr/>
        </p:nvSpPr>
        <p:spPr>
          <a:xfrm>
            <a:off x="1259632" y="4530724"/>
            <a:ext cx="674107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product ratio P</a:t>
            </a:r>
            <a:r>
              <a:rPr lang="en-GB" baseline="-25000" dirty="0" smtClean="0"/>
              <a:t>1</a:t>
            </a:r>
            <a:r>
              <a:rPr lang="en-GB" dirty="0" smtClean="0"/>
              <a:t>/P</a:t>
            </a:r>
            <a:r>
              <a:rPr lang="en-GB" baseline="-25000" dirty="0" smtClean="0"/>
              <a:t>2</a:t>
            </a:r>
            <a:r>
              <a:rPr lang="en-GB" dirty="0" smtClean="0"/>
              <a:t> = k</a:t>
            </a:r>
            <a:r>
              <a:rPr lang="en-GB" baseline="-25000" dirty="0" smtClean="0"/>
              <a:t>1</a:t>
            </a:r>
            <a:r>
              <a:rPr lang="en-GB" dirty="0" smtClean="0"/>
              <a:t>/k</a:t>
            </a:r>
            <a:r>
              <a:rPr lang="en-GB" baseline="-25000" dirty="0" smtClean="0"/>
              <a:t>2</a:t>
            </a:r>
            <a:r>
              <a:rPr lang="en-GB" dirty="0" smtClean="0"/>
              <a:t> if A</a:t>
            </a:r>
            <a:r>
              <a:rPr lang="en-GB" baseline="-25000" dirty="0" smtClean="0"/>
              <a:t>1</a:t>
            </a:r>
            <a:r>
              <a:rPr lang="en-GB" dirty="0" smtClean="0"/>
              <a:t> and A</a:t>
            </a:r>
            <a:r>
              <a:rPr lang="en-GB" baseline="-25000" dirty="0" smtClean="0"/>
              <a:t>2</a:t>
            </a:r>
            <a:r>
              <a:rPr lang="en-GB" dirty="0" smtClean="0"/>
              <a:t> are in large excess over B</a:t>
            </a:r>
            <a:endParaRPr lang="en-GB" dirty="0"/>
          </a:p>
        </p:txBody>
      </p:sp>
      <p:sp>
        <p:nvSpPr>
          <p:cNvPr id="33" name="Textfeld 32"/>
          <p:cNvSpPr txBox="1"/>
          <p:nvPr/>
        </p:nvSpPr>
        <p:spPr>
          <a:xfrm>
            <a:off x="2376250" y="5602645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if not the case: </a:t>
            </a:r>
            <a:endParaRPr lang="en-GB" dirty="0"/>
          </a:p>
        </p:txBody>
      </p:sp>
      <p:sp>
        <p:nvSpPr>
          <p:cNvPr id="34" name="Textfeld 33"/>
          <p:cNvSpPr txBox="1"/>
          <p:nvPr/>
        </p:nvSpPr>
        <p:spPr>
          <a:xfrm>
            <a:off x="4091977" y="5445047"/>
            <a:ext cx="3850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</a:p>
          <a:p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cxnSp>
        <p:nvCxnSpPr>
          <p:cNvPr id="36" name="Gerader Verbinder 35"/>
          <p:cNvCxnSpPr>
            <a:stCxn id="34" idx="1"/>
            <a:endCxn id="34" idx="3"/>
          </p:cNvCxnSpPr>
          <p:nvPr/>
        </p:nvCxnSpPr>
        <p:spPr bwMode="auto">
          <a:xfrm>
            <a:off x="4091977" y="5768213"/>
            <a:ext cx="38504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feld 36"/>
          <p:cNvSpPr txBox="1"/>
          <p:nvPr/>
        </p:nvSpPr>
        <p:spPr>
          <a:xfrm>
            <a:off x="4535200" y="558354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</a:t>
            </a:r>
            <a:endParaRPr lang="en-GB" dirty="0"/>
          </a:p>
        </p:txBody>
      </p:sp>
      <p:sp>
        <p:nvSpPr>
          <p:cNvPr id="38" name="Textfeld 37"/>
          <p:cNvSpPr txBox="1"/>
          <p:nvPr/>
        </p:nvSpPr>
        <p:spPr>
          <a:xfrm>
            <a:off x="5396779" y="5081828"/>
            <a:ext cx="11240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[A</a:t>
            </a:r>
            <a:r>
              <a:rPr lang="en-GB" baseline="-25000" dirty="0" smtClean="0"/>
              <a:t>1</a:t>
            </a:r>
            <a:r>
              <a:rPr lang="en-GB" dirty="0" smtClean="0"/>
              <a:t>]</a:t>
            </a:r>
            <a:r>
              <a:rPr lang="en-GB" baseline="-25000" dirty="0" smtClean="0"/>
              <a:t>0</a:t>
            </a:r>
          </a:p>
          <a:p>
            <a:pPr algn="ctr"/>
            <a:r>
              <a:rPr lang="en-GB" dirty="0" smtClean="0"/>
              <a:t>[A</a:t>
            </a:r>
            <a:r>
              <a:rPr lang="en-GB" baseline="-25000" dirty="0" smtClean="0"/>
              <a:t>1</a:t>
            </a:r>
            <a:r>
              <a:rPr lang="en-GB" dirty="0" smtClean="0"/>
              <a:t>]</a:t>
            </a:r>
            <a:r>
              <a:rPr lang="en-GB" baseline="-25000" dirty="0" smtClean="0"/>
              <a:t>0</a:t>
            </a:r>
            <a:r>
              <a:rPr lang="en-GB" dirty="0" smtClean="0"/>
              <a:t>-[P</a:t>
            </a:r>
            <a:r>
              <a:rPr lang="en-GB" baseline="-25000" dirty="0" smtClean="0"/>
              <a:t>1</a:t>
            </a:r>
            <a:r>
              <a:rPr lang="en-GB" dirty="0" smtClean="0"/>
              <a:t>]</a:t>
            </a:r>
            <a:r>
              <a:rPr lang="en-GB" baseline="-25000" dirty="0" smtClean="0"/>
              <a:t>f</a:t>
            </a:r>
            <a:endParaRPr lang="en-GB" baseline="-25000" dirty="0"/>
          </a:p>
        </p:txBody>
      </p:sp>
      <p:cxnSp>
        <p:nvCxnSpPr>
          <p:cNvPr id="40" name="Gerader Verbinder 39"/>
          <p:cNvCxnSpPr>
            <a:stCxn id="38" idx="1"/>
            <a:endCxn id="38" idx="3"/>
          </p:cNvCxnSpPr>
          <p:nvPr/>
        </p:nvCxnSpPr>
        <p:spPr bwMode="auto">
          <a:xfrm>
            <a:off x="5396779" y="5404994"/>
            <a:ext cx="112402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feld 40"/>
          <p:cNvSpPr txBox="1"/>
          <p:nvPr/>
        </p:nvSpPr>
        <p:spPr>
          <a:xfrm>
            <a:off x="5385309" y="5721865"/>
            <a:ext cx="11240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[A</a:t>
            </a:r>
            <a:r>
              <a:rPr lang="en-GB" baseline="-25000" dirty="0"/>
              <a:t>2</a:t>
            </a:r>
            <a:r>
              <a:rPr lang="en-GB" dirty="0" smtClean="0"/>
              <a:t>]</a:t>
            </a:r>
            <a:r>
              <a:rPr lang="en-GB" baseline="-25000" dirty="0" smtClean="0"/>
              <a:t>0</a:t>
            </a:r>
          </a:p>
          <a:p>
            <a:pPr algn="ctr"/>
            <a:r>
              <a:rPr lang="en-GB" dirty="0" smtClean="0"/>
              <a:t>[A</a:t>
            </a:r>
            <a:r>
              <a:rPr lang="en-GB" baseline="-25000" dirty="0" smtClean="0"/>
              <a:t>2</a:t>
            </a:r>
            <a:r>
              <a:rPr lang="en-GB" dirty="0" smtClean="0"/>
              <a:t>]</a:t>
            </a:r>
            <a:r>
              <a:rPr lang="en-GB" baseline="-25000" dirty="0" smtClean="0"/>
              <a:t>0</a:t>
            </a:r>
            <a:r>
              <a:rPr lang="en-GB" dirty="0" smtClean="0"/>
              <a:t>-[P</a:t>
            </a:r>
            <a:r>
              <a:rPr lang="en-GB" baseline="-25000" dirty="0"/>
              <a:t>2</a:t>
            </a:r>
            <a:r>
              <a:rPr lang="en-GB" dirty="0" smtClean="0"/>
              <a:t>]</a:t>
            </a:r>
            <a:r>
              <a:rPr lang="en-GB" baseline="-25000" dirty="0" smtClean="0"/>
              <a:t>f</a:t>
            </a:r>
            <a:endParaRPr lang="en-GB" baseline="-25000" dirty="0"/>
          </a:p>
        </p:txBody>
      </p:sp>
      <p:cxnSp>
        <p:nvCxnSpPr>
          <p:cNvPr id="42" name="Gerader Verbinder 41"/>
          <p:cNvCxnSpPr>
            <a:stCxn id="41" idx="1"/>
            <a:endCxn id="41" idx="3"/>
          </p:cNvCxnSpPr>
          <p:nvPr/>
        </p:nvCxnSpPr>
        <p:spPr bwMode="auto">
          <a:xfrm>
            <a:off x="5385309" y="6045031"/>
            <a:ext cx="112402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Gerader Verbinder 44"/>
          <p:cNvCxnSpPr/>
          <p:nvPr/>
        </p:nvCxnSpPr>
        <p:spPr bwMode="auto">
          <a:xfrm>
            <a:off x="5244022" y="5723042"/>
            <a:ext cx="139515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Geschweifte Klammer links 45"/>
          <p:cNvSpPr/>
          <p:nvPr/>
        </p:nvSpPr>
        <p:spPr bwMode="auto">
          <a:xfrm>
            <a:off x="5181259" y="5153836"/>
            <a:ext cx="185279" cy="525607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Geschweifte Klammer links 46"/>
          <p:cNvSpPr/>
          <p:nvPr/>
        </p:nvSpPr>
        <p:spPr bwMode="auto">
          <a:xfrm>
            <a:off x="5180019" y="5807650"/>
            <a:ext cx="185279" cy="525607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Geschweifte Klammer links 47"/>
          <p:cNvSpPr/>
          <p:nvPr/>
        </p:nvSpPr>
        <p:spPr bwMode="auto">
          <a:xfrm flipH="1">
            <a:off x="6516216" y="5139632"/>
            <a:ext cx="185279" cy="525607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Geschweifte Klammer links 48"/>
          <p:cNvSpPr/>
          <p:nvPr/>
        </p:nvSpPr>
        <p:spPr bwMode="auto">
          <a:xfrm flipH="1">
            <a:off x="6533145" y="5804941"/>
            <a:ext cx="185279" cy="525607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4892687" y="5231973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ln</a:t>
            </a:r>
            <a:endParaRPr lang="en-GB" dirty="0"/>
          </a:p>
        </p:txBody>
      </p:sp>
      <p:sp>
        <p:nvSpPr>
          <p:cNvPr id="51" name="Textfeld 50"/>
          <p:cNvSpPr txBox="1"/>
          <p:nvPr/>
        </p:nvSpPr>
        <p:spPr>
          <a:xfrm>
            <a:off x="4879820" y="5883208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ln</a:t>
            </a:r>
            <a:endParaRPr lang="en-GB" dirty="0"/>
          </a:p>
        </p:txBody>
      </p:sp>
      <p:sp>
        <p:nvSpPr>
          <p:cNvPr id="53" name="Textfeld 52"/>
          <p:cNvSpPr txBox="1"/>
          <p:nvPr/>
        </p:nvSpPr>
        <p:spPr>
          <a:xfrm>
            <a:off x="7071724" y="5601305"/>
            <a:ext cx="667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f=final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161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hteck 39"/>
          <p:cNvSpPr/>
          <p:nvPr/>
        </p:nvSpPr>
        <p:spPr bwMode="auto">
          <a:xfrm>
            <a:off x="3992881" y="3717032"/>
            <a:ext cx="2282734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52</a:t>
            </a:fld>
            <a:endParaRPr lang="en-GB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778299" y="220801"/>
            <a:ext cx="7772400" cy="360040"/>
          </a:xfrm>
        </p:spPr>
        <p:txBody>
          <a:bodyPr/>
          <a:lstStyle/>
          <a:p>
            <a:r>
              <a:rPr lang="de-CH" dirty="0" smtClean="0"/>
              <a:t>2. Rate Laws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Mechanisms</a:t>
            </a:r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2308726" y="941203"/>
            <a:ext cx="471154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2.3 Reversible and concurrent reactions</a:t>
            </a:r>
            <a:endParaRPr lang="en-GB" b="1" dirty="0"/>
          </a:p>
        </p:txBody>
      </p:sp>
      <p:sp>
        <p:nvSpPr>
          <p:cNvPr id="7" name="Rechteck 6"/>
          <p:cNvSpPr/>
          <p:nvPr/>
        </p:nvSpPr>
        <p:spPr bwMode="auto">
          <a:xfrm>
            <a:off x="2376250" y="5081828"/>
            <a:ext cx="4427998" cy="141179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376250" y="5602645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if not the case: 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4091977" y="5445047"/>
            <a:ext cx="3850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</a:p>
          <a:p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cxnSp>
        <p:nvCxnSpPr>
          <p:cNvPr id="10" name="Gerader Verbinder 9"/>
          <p:cNvCxnSpPr>
            <a:stCxn id="9" idx="1"/>
            <a:endCxn id="9" idx="3"/>
          </p:cNvCxnSpPr>
          <p:nvPr/>
        </p:nvCxnSpPr>
        <p:spPr bwMode="auto">
          <a:xfrm>
            <a:off x="4091977" y="5768213"/>
            <a:ext cx="38504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feld 10"/>
          <p:cNvSpPr txBox="1"/>
          <p:nvPr/>
        </p:nvSpPr>
        <p:spPr>
          <a:xfrm>
            <a:off x="4535200" y="558354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</a:t>
            </a:r>
            <a:endParaRPr lang="en-GB" dirty="0"/>
          </a:p>
        </p:txBody>
      </p:sp>
      <p:sp>
        <p:nvSpPr>
          <p:cNvPr id="12" name="Textfeld 11"/>
          <p:cNvSpPr txBox="1"/>
          <p:nvPr/>
        </p:nvSpPr>
        <p:spPr>
          <a:xfrm>
            <a:off x="5396779" y="5081828"/>
            <a:ext cx="11240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[A</a:t>
            </a:r>
            <a:r>
              <a:rPr lang="en-GB" baseline="-25000" dirty="0" smtClean="0"/>
              <a:t>1</a:t>
            </a:r>
            <a:r>
              <a:rPr lang="en-GB" dirty="0" smtClean="0"/>
              <a:t>]</a:t>
            </a:r>
            <a:r>
              <a:rPr lang="en-GB" baseline="-25000" dirty="0" smtClean="0"/>
              <a:t>0</a:t>
            </a:r>
          </a:p>
          <a:p>
            <a:pPr algn="ctr"/>
            <a:r>
              <a:rPr lang="en-GB" dirty="0" smtClean="0"/>
              <a:t>[A</a:t>
            </a:r>
            <a:r>
              <a:rPr lang="en-GB" baseline="-25000" dirty="0" smtClean="0"/>
              <a:t>1</a:t>
            </a:r>
            <a:r>
              <a:rPr lang="en-GB" dirty="0" smtClean="0"/>
              <a:t>]</a:t>
            </a:r>
            <a:r>
              <a:rPr lang="en-GB" baseline="-25000" dirty="0" smtClean="0"/>
              <a:t>0</a:t>
            </a:r>
            <a:r>
              <a:rPr lang="en-GB" dirty="0" smtClean="0"/>
              <a:t>-[P</a:t>
            </a:r>
            <a:r>
              <a:rPr lang="en-GB" baseline="-25000" dirty="0" smtClean="0"/>
              <a:t>1</a:t>
            </a:r>
            <a:r>
              <a:rPr lang="en-GB" dirty="0" smtClean="0"/>
              <a:t>]</a:t>
            </a:r>
            <a:r>
              <a:rPr lang="en-GB" baseline="-25000" dirty="0" smtClean="0"/>
              <a:t>f</a:t>
            </a:r>
            <a:endParaRPr lang="en-GB" baseline="-25000" dirty="0"/>
          </a:p>
        </p:txBody>
      </p:sp>
      <p:cxnSp>
        <p:nvCxnSpPr>
          <p:cNvPr id="13" name="Gerader Verbinder 12"/>
          <p:cNvCxnSpPr>
            <a:stCxn id="12" idx="1"/>
            <a:endCxn id="12" idx="3"/>
          </p:cNvCxnSpPr>
          <p:nvPr/>
        </p:nvCxnSpPr>
        <p:spPr bwMode="auto">
          <a:xfrm>
            <a:off x="5396779" y="5404994"/>
            <a:ext cx="112402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feld 13"/>
          <p:cNvSpPr txBox="1"/>
          <p:nvPr/>
        </p:nvSpPr>
        <p:spPr>
          <a:xfrm>
            <a:off x="5385309" y="5721865"/>
            <a:ext cx="11240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[A</a:t>
            </a:r>
            <a:r>
              <a:rPr lang="en-GB" baseline="-25000" dirty="0"/>
              <a:t>2</a:t>
            </a:r>
            <a:r>
              <a:rPr lang="en-GB" dirty="0" smtClean="0"/>
              <a:t>]</a:t>
            </a:r>
            <a:r>
              <a:rPr lang="en-GB" baseline="-25000" dirty="0" smtClean="0"/>
              <a:t>0</a:t>
            </a:r>
          </a:p>
          <a:p>
            <a:pPr algn="ctr"/>
            <a:r>
              <a:rPr lang="en-GB" dirty="0" smtClean="0"/>
              <a:t>[A</a:t>
            </a:r>
            <a:r>
              <a:rPr lang="en-GB" baseline="-25000" dirty="0" smtClean="0"/>
              <a:t>2</a:t>
            </a:r>
            <a:r>
              <a:rPr lang="en-GB" dirty="0" smtClean="0"/>
              <a:t>]</a:t>
            </a:r>
            <a:r>
              <a:rPr lang="en-GB" baseline="-25000" dirty="0" smtClean="0"/>
              <a:t>0</a:t>
            </a:r>
            <a:r>
              <a:rPr lang="en-GB" dirty="0" smtClean="0"/>
              <a:t>-[P</a:t>
            </a:r>
            <a:r>
              <a:rPr lang="en-GB" baseline="-25000" dirty="0"/>
              <a:t>2</a:t>
            </a:r>
            <a:r>
              <a:rPr lang="en-GB" dirty="0" smtClean="0"/>
              <a:t>]</a:t>
            </a:r>
            <a:r>
              <a:rPr lang="en-GB" baseline="-25000" dirty="0" smtClean="0"/>
              <a:t>f</a:t>
            </a:r>
            <a:endParaRPr lang="en-GB" baseline="-25000" dirty="0"/>
          </a:p>
        </p:txBody>
      </p:sp>
      <p:cxnSp>
        <p:nvCxnSpPr>
          <p:cNvPr id="15" name="Gerader Verbinder 14"/>
          <p:cNvCxnSpPr>
            <a:stCxn id="14" idx="1"/>
            <a:endCxn id="14" idx="3"/>
          </p:cNvCxnSpPr>
          <p:nvPr/>
        </p:nvCxnSpPr>
        <p:spPr bwMode="auto">
          <a:xfrm>
            <a:off x="5385309" y="6045031"/>
            <a:ext cx="112402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Gerader Verbinder 15"/>
          <p:cNvCxnSpPr/>
          <p:nvPr/>
        </p:nvCxnSpPr>
        <p:spPr bwMode="auto">
          <a:xfrm>
            <a:off x="5244022" y="5723042"/>
            <a:ext cx="139515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Geschweifte Klammer links 16"/>
          <p:cNvSpPr/>
          <p:nvPr/>
        </p:nvSpPr>
        <p:spPr bwMode="auto">
          <a:xfrm>
            <a:off x="5181259" y="5153836"/>
            <a:ext cx="185279" cy="525607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Geschweifte Klammer links 17"/>
          <p:cNvSpPr/>
          <p:nvPr/>
        </p:nvSpPr>
        <p:spPr bwMode="auto">
          <a:xfrm>
            <a:off x="5180019" y="5807650"/>
            <a:ext cx="185279" cy="525607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Geschweifte Klammer links 18"/>
          <p:cNvSpPr/>
          <p:nvPr/>
        </p:nvSpPr>
        <p:spPr bwMode="auto">
          <a:xfrm flipH="1">
            <a:off x="6516216" y="5139632"/>
            <a:ext cx="185279" cy="525607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Geschweifte Klammer links 19"/>
          <p:cNvSpPr/>
          <p:nvPr/>
        </p:nvSpPr>
        <p:spPr bwMode="auto">
          <a:xfrm flipH="1">
            <a:off x="6533145" y="5804941"/>
            <a:ext cx="185279" cy="525607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4892687" y="5231973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ln</a:t>
            </a:r>
            <a:endParaRPr lang="en-GB" dirty="0"/>
          </a:p>
        </p:txBody>
      </p:sp>
      <p:sp>
        <p:nvSpPr>
          <p:cNvPr id="22" name="Textfeld 21"/>
          <p:cNvSpPr txBox="1"/>
          <p:nvPr/>
        </p:nvSpPr>
        <p:spPr>
          <a:xfrm>
            <a:off x="4879820" y="5883208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ln</a:t>
            </a:r>
            <a:endParaRPr lang="en-GB" dirty="0"/>
          </a:p>
        </p:txBody>
      </p:sp>
      <p:sp>
        <p:nvSpPr>
          <p:cNvPr id="23" name="Textfeld 22"/>
          <p:cNvSpPr txBox="1"/>
          <p:nvPr/>
        </p:nvSpPr>
        <p:spPr>
          <a:xfrm>
            <a:off x="1281272" y="2630498"/>
            <a:ext cx="639149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often, only one or the other product is observable analytically</a:t>
            </a:r>
            <a:endParaRPr lang="en-GB" dirty="0"/>
          </a:p>
        </p:txBody>
      </p:sp>
      <p:sp>
        <p:nvSpPr>
          <p:cNvPr id="24" name="Textfeld 23"/>
          <p:cNvSpPr txBox="1"/>
          <p:nvPr/>
        </p:nvSpPr>
        <p:spPr>
          <a:xfrm>
            <a:off x="1617856" y="3175526"/>
            <a:ext cx="62039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B is limiting since not in excess, thus e.g. </a:t>
            </a:r>
            <a:r>
              <a:rPr lang="en-GB" b="1" dirty="0" smtClean="0"/>
              <a:t>[P</a:t>
            </a:r>
            <a:r>
              <a:rPr lang="en-GB" b="1" baseline="-25000" dirty="0" smtClean="0"/>
              <a:t>1</a:t>
            </a:r>
            <a:r>
              <a:rPr lang="en-GB" b="1" dirty="0" smtClean="0"/>
              <a:t>]</a:t>
            </a:r>
            <a:r>
              <a:rPr lang="en-GB" b="1" baseline="-25000" dirty="0" smtClean="0"/>
              <a:t>f</a:t>
            </a:r>
            <a:r>
              <a:rPr lang="en-GB" b="1" dirty="0" smtClean="0"/>
              <a:t> = [B]</a:t>
            </a:r>
            <a:r>
              <a:rPr lang="en-GB" b="1" baseline="-25000" dirty="0" smtClean="0"/>
              <a:t>0</a:t>
            </a:r>
            <a:r>
              <a:rPr lang="en-GB" b="1" dirty="0" smtClean="0"/>
              <a:t> - [P</a:t>
            </a:r>
            <a:r>
              <a:rPr lang="en-GB" b="1" baseline="-25000" dirty="0"/>
              <a:t>2</a:t>
            </a:r>
            <a:r>
              <a:rPr lang="en-GB" b="1" dirty="0" smtClean="0"/>
              <a:t>]</a:t>
            </a:r>
            <a:r>
              <a:rPr lang="en-GB" b="1" baseline="-25000" dirty="0" smtClean="0"/>
              <a:t>f</a:t>
            </a:r>
            <a:endParaRPr lang="en-GB" b="1" baseline="-25000" dirty="0"/>
          </a:p>
        </p:txBody>
      </p:sp>
      <p:sp>
        <p:nvSpPr>
          <p:cNvPr id="25" name="Textfeld 24"/>
          <p:cNvSpPr txBox="1"/>
          <p:nvPr/>
        </p:nvSpPr>
        <p:spPr>
          <a:xfrm>
            <a:off x="580182" y="4032879"/>
            <a:ext cx="315983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if we observe P</a:t>
            </a:r>
            <a:r>
              <a:rPr lang="en-GB" baseline="-25000" dirty="0" smtClean="0"/>
              <a:t>2</a:t>
            </a:r>
            <a:r>
              <a:rPr lang="en-GB" dirty="0" smtClean="0"/>
              <a:t> </a:t>
            </a:r>
            <a:r>
              <a:rPr lang="en-GB" b="1" dirty="0" smtClean="0"/>
              <a:t>we know k</a:t>
            </a:r>
            <a:r>
              <a:rPr lang="en-GB" b="1" baseline="-25000" dirty="0" smtClean="0"/>
              <a:t>2</a:t>
            </a:r>
            <a:endParaRPr lang="en-GB" b="1" baseline="-25000" dirty="0"/>
          </a:p>
        </p:txBody>
      </p:sp>
      <p:sp>
        <p:nvSpPr>
          <p:cNvPr id="26" name="Pfeil nach rechts 25"/>
          <p:cNvSpPr/>
          <p:nvPr/>
        </p:nvSpPr>
        <p:spPr bwMode="auto">
          <a:xfrm>
            <a:off x="3781578" y="4163916"/>
            <a:ext cx="216024" cy="113796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Rechteck 26"/>
          <p:cNvSpPr/>
          <p:nvPr/>
        </p:nvSpPr>
        <p:spPr bwMode="auto">
          <a:xfrm>
            <a:off x="3455080" y="1460680"/>
            <a:ext cx="2160240" cy="95468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1000194" y="1676703"/>
            <a:ext cx="233910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concurrent reactions:</a:t>
            </a:r>
            <a:endParaRPr lang="en-GB" dirty="0"/>
          </a:p>
        </p:txBody>
      </p:sp>
      <p:sp>
        <p:nvSpPr>
          <p:cNvPr id="29" name="Textfeld 28"/>
          <p:cNvSpPr txBox="1"/>
          <p:nvPr/>
        </p:nvSpPr>
        <p:spPr>
          <a:xfrm>
            <a:off x="3373092" y="1604695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r>
              <a:rPr lang="en-GB" baseline="-25000" dirty="0" smtClean="0"/>
              <a:t>1</a:t>
            </a:r>
            <a:r>
              <a:rPr lang="en-GB" dirty="0" smtClean="0"/>
              <a:t> + B</a:t>
            </a:r>
            <a:endParaRPr lang="en-GB" dirty="0"/>
          </a:p>
        </p:txBody>
      </p:sp>
      <p:sp>
        <p:nvSpPr>
          <p:cNvPr id="30" name="Textfeld 29"/>
          <p:cNvSpPr txBox="1"/>
          <p:nvPr/>
        </p:nvSpPr>
        <p:spPr>
          <a:xfrm>
            <a:off x="3379868" y="2046035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r>
              <a:rPr lang="en-GB" baseline="-25000" dirty="0"/>
              <a:t>2</a:t>
            </a:r>
            <a:r>
              <a:rPr lang="en-GB" dirty="0" smtClean="0"/>
              <a:t> + B</a:t>
            </a:r>
            <a:endParaRPr lang="en-GB" dirty="0"/>
          </a:p>
        </p:txBody>
      </p:sp>
      <p:cxnSp>
        <p:nvCxnSpPr>
          <p:cNvPr id="31" name="Gerade Verbindung mit Pfeil 30"/>
          <p:cNvCxnSpPr/>
          <p:nvPr/>
        </p:nvCxnSpPr>
        <p:spPr bwMode="auto">
          <a:xfrm>
            <a:off x="4157400" y="1789361"/>
            <a:ext cx="108012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2" name="Textfeld 31"/>
          <p:cNvSpPr txBox="1"/>
          <p:nvPr/>
        </p:nvSpPr>
        <p:spPr>
          <a:xfrm>
            <a:off x="5237520" y="1601986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cxnSp>
        <p:nvCxnSpPr>
          <p:cNvPr id="33" name="Gerade Verbindung mit Pfeil 32"/>
          <p:cNvCxnSpPr/>
          <p:nvPr/>
        </p:nvCxnSpPr>
        <p:spPr bwMode="auto">
          <a:xfrm>
            <a:off x="4157400" y="2230701"/>
            <a:ext cx="108012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Textfeld 33"/>
          <p:cNvSpPr txBox="1"/>
          <p:nvPr/>
        </p:nvSpPr>
        <p:spPr>
          <a:xfrm>
            <a:off x="5229048" y="2046035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r>
              <a:rPr lang="en-GB" baseline="-25000" dirty="0"/>
              <a:t>2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992881" y="4036148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r>
              <a:rPr lang="en-GB" dirty="0" smtClean="0"/>
              <a:t>= k</a:t>
            </a:r>
            <a:r>
              <a:rPr lang="en-GB" baseline="-25000" dirty="0" smtClean="0"/>
              <a:t>2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endParaRPr lang="en-GB" baseline="-25000" dirty="0"/>
          </a:p>
        </p:txBody>
      </p:sp>
      <p:sp>
        <p:nvSpPr>
          <p:cNvPr id="37" name="Textfeld 36"/>
          <p:cNvSpPr txBox="1"/>
          <p:nvPr/>
        </p:nvSpPr>
        <p:spPr>
          <a:xfrm>
            <a:off x="4686718" y="3865415"/>
            <a:ext cx="158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[A</a:t>
            </a:r>
            <a:r>
              <a:rPr lang="en-GB" baseline="-25000" dirty="0" smtClean="0"/>
              <a:t>2</a:t>
            </a:r>
            <a:r>
              <a:rPr lang="en-GB" dirty="0" smtClean="0"/>
              <a:t>]</a:t>
            </a:r>
            <a:r>
              <a:rPr lang="en-GB" baseline="-25000" dirty="0" smtClean="0"/>
              <a:t>0</a:t>
            </a:r>
            <a:r>
              <a:rPr lang="en-GB" dirty="0" smtClean="0"/>
              <a:t>([B</a:t>
            </a:r>
            <a:r>
              <a:rPr lang="en-GB" baseline="-25000" dirty="0" smtClean="0"/>
              <a:t>0</a:t>
            </a:r>
            <a:r>
              <a:rPr lang="en-GB" dirty="0" smtClean="0"/>
              <a:t>]-[P</a:t>
            </a:r>
            <a:r>
              <a:rPr lang="en-GB" baseline="-25000" dirty="0" smtClean="0"/>
              <a:t>2</a:t>
            </a:r>
            <a:r>
              <a:rPr lang="en-GB" dirty="0" smtClean="0"/>
              <a:t>]</a:t>
            </a:r>
            <a:r>
              <a:rPr lang="en-GB" baseline="-25000" dirty="0" smtClean="0"/>
              <a:t>f</a:t>
            </a:r>
            <a:endParaRPr lang="en-GB" baseline="-25000" dirty="0"/>
          </a:p>
        </p:txBody>
      </p:sp>
      <p:sp>
        <p:nvSpPr>
          <p:cNvPr id="38" name="Textfeld 37"/>
          <p:cNvSpPr txBox="1"/>
          <p:nvPr/>
        </p:nvSpPr>
        <p:spPr>
          <a:xfrm>
            <a:off x="4911710" y="4208516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[A</a:t>
            </a:r>
            <a:r>
              <a:rPr lang="en-GB" baseline="-25000" dirty="0" smtClean="0"/>
              <a:t>1</a:t>
            </a:r>
            <a:r>
              <a:rPr lang="en-GB" dirty="0" smtClean="0"/>
              <a:t>]</a:t>
            </a:r>
            <a:r>
              <a:rPr lang="en-GB" baseline="-25000" dirty="0" smtClean="0"/>
              <a:t>0</a:t>
            </a:r>
            <a:r>
              <a:rPr lang="en-GB" dirty="0" smtClean="0"/>
              <a:t>[P</a:t>
            </a:r>
            <a:r>
              <a:rPr lang="en-GB" baseline="-25000" dirty="0" smtClean="0"/>
              <a:t>2</a:t>
            </a:r>
            <a:r>
              <a:rPr lang="en-GB" dirty="0" smtClean="0"/>
              <a:t>]</a:t>
            </a:r>
            <a:r>
              <a:rPr lang="en-GB" baseline="-25000" dirty="0" smtClean="0"/>
              <a:t>f</a:t>
            </a:r>
            <a:endParaRPr lang="en-GB" baseline="-25000" dirty="0"/>
          </a:p>
        </p:txBody>
      </p:sp>
      <p:cxnSp>
        <p:nvCxnSpPr>
          <p:cNvPr id="39" name="Gerader Verbinder 38"/>
          <p:cNvCxnSpPr/>
          <p:nvPr/>
        </p:nvCxnSpPr>
        <p:spPr bwMode="auto">
          <a:xfrm>
            <a:off x="4783587" y="4229975"/>
            <a:ext cx="139515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4150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 bwMode="auto">
          <a:xfrm>
            <a:off x="1977179" y="2453939"/>
            <a:ext cx="6555261" cy="68841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2559806" y="2570578"/>
            <a:ext cx="45608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AU" sz="2000" b="1" dirty="0" err="1" smtClean="0"/>
              <a:t>k</a:t>
            </a:r>
            <a:r>
              <a:rPr lang="en-AU" sz="2000" b="1" baseline="-25000" dirty="0" err="1" smtClean="0"/>
              <a:t>obs</a:t>
            </a:r>
            <a:r>
              <a:rPr lang="en-AU" sz="2000" dirty="0" smtClean="0"/>
              <a:t> is then in the simplest case k</a:t>
            </a:r>
            <a:r>
              <a:rPr lang="en-AU" sz="2000" baseline="-25000" dirty="0" smtClean="0"/>
              <a:t>1</a:t>
            </a:r>
            <a:r>
              <a:rPr lang="en-AU" sz="2000" dirty="0" smtClean="0"/>
              <a:t> [B]</a:t>
            </a:r>
            <a:r>
              <a:rPr lang="en-AU" sz="2000" baseline="-25000" dirty="0" smtClean="0"/>
              <a:t>0</a:t>
            </a:r>
            <a:endParaRPr lang="en-AU" sz="2000" dirty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2031704" y="1978862"/>
            <a:ext cx="567799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/>
            <a:r>
              <a:rPr lang="de-DE" sz="2000" dirty="0" smtClean="0">
                <a:sym typeface="Symbol" pitchFamily="18" charset="2"/>
              </a:rPr>
              <a:t>e.g. </a:t>
            </a:r>
            <a:r>
              <a:rPr lang="de-DE" sz="2000" dirty="0" err="1" smtClean="0">
                <a:sym typeface="Symbol" pitchFamily="18" charset="2"/>
              </a:rPr>
              <a:t>for</a:t>
            </a:r>
            <a:r>
              <a:rPr lang="de-DE" sz="2000" dirty="0" smtClean="0">
                <a:sym typeface="Symbol" pitchFamily="18" charset="2"/>
              </a:rPr>
              <a:t> v </a:t>
            </a:r>
            <a:r>
              <a:rPr lang="de-DE" sz="2000" dirty="0">
                <a:sym typeface="Symbol" pitchFamily="18" charset="2"/>
              </a:rPr>
              <a:t>= -k</a:t>
            </a:r>
            <a:r>
              <a:rPr lang="de-DE" sz="2000" baseline="-25000" dirty="0">
                <a:sym typeface="Symbol" pitchFamily="18" charset="2"/>
              </a:rPr>
              <a:t>1</a:t>
            </a:r>
            <a:r>
              <a:rPr lang="de-DE" sz="2000" dirty="0">
                <a:sym typeface="Symbol" pitchFamily="18" charset="2"/>
              </a:rPr>
              <a:t> [A] [B]            </a:t>
            </a:r>
            <a:r>
              <a:rPr lang="de-DE" sz="2000" dirty="0" err="1" smtClean="0">
                <a:sym typeface="Symbol" pitchFamily="18" charset="2"/>
              </a:rPr>
              <a:t>chose</a:t>
            </a:r>
            <a:r>
              <a:rPr lang="de-DE" sz="2000" dirty="0" smtClean="0">
                <a:sym typeface="Symbol" pitchFamily="18" charset="2"/>
              </a:rPr>
              <a:t> </a:t>
            </a:r>
            <a:r>
              <a:rPr lang="de-DE" sz="2000" dirty="0">
                <a:sym typeface="Symbol" pitchFamily="18" charset="2"/>
              </a:rPr>
              <a:t>[B]</a:t>
            </a:r>
            <a:r>
              <a:rPr lang="de-DE" sz="2000" baseline="-25000" dirty="0">
                <a:sym typeface="Symbol" pitchFamily="18" charset="2"/>
              </a:rPr>
              <a:t>0</a:t>
            </a:r>
            <a:r>
              <a:rPr lang="de-DE" sz="2000" dirty="0">
                <a:sym typeface="Symbol" pitchFamily="18" charset="2"/>
              </a:rPr>
              <a:t> &gt;&gt; [</a:t>
            </a:r>
            <a:r>
              <a:rPr lang="de-DE" sz="2000" dirty="0" smtClean="0">
                <a:sym typeface="Symbol" pitchFamily="18" charset="2"/>
              </a:rPr>
              <a:t>A]</a:t>
            </a:r>
            <a:r>
              <a:rPr lang="de-DE" sz="2000" baseline="-25000" dirty="0" smtClean="0">
                <a:sym typeface="Symbol" pitchFamily="18" charset="2"/>
              </a:rPr>
              <a:t>0</a:t>
            </a:r>
            <a:endParaRPr lang="de-DE" sz="2000" dirty="0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846192" y="1431351"/>
            <a:ext cx="78406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GB" b="1" dirty="0" smtClean="0"/>
              <a:t>complicated mechanisms</a:t>
            </a:r>
            <a:r>
              <a:rPr lang="en-GB" dirty="0" smtClean="0"/>
              <a:t> should be reduced to pseudo 1</a:t>
            </a:r>
            <a:r>
              <a:rPr lang="en-GB" baseline="30000" dirty="0" smtClean="0"/>
              <a:t>st</a:t>
            </a:r>
            <a:r>
              <a:rPr lang="en-GB" dirty="0" smtClean="0"/>
              <a:t> order kinetics</a:t>
            </a:r>
            <a:endParaRPr lang="en-GB" u="sng" dirty="0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005131" y="3184896"/>
            <a:ext cx="28844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de-DE" dirty="0" err="1" smtClean="0">
                <a:sym typeface="Symbol" pitchFamily="18" charset="2"/>
              </a:rPr>
              <a:t>graphical</a:t>
            </a:r>
            <a:r>
              <a:rPr lang="de-DE" dirty="0" smtClean="0">
                <a:sym typeface="Symbol" pitchFamily="18" charset="2"/>
              </a:rPr>
              <a:t> </a:t>
            </a:r>
            <a:r>
              <a:rPr lang="de-DE" dirty="0" err="1" smtClean="0">
                <a:sym typeface="Symbol" pitchFamily="18" charset="2"/>
              </a:rPr>
              <a:t>evaluation</a:t>
            </a: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10249" name="Picture 9" descr="A:\Fig. 2-8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3429000"/>
            <a:ext cx="4471988" cy="299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876800" y="4676775"/>
            <a:ext cx="3810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CH" sz="1200"/>
              <a:t>  k</a:t>
            </a:r>
            <a:r>
              <a:rPr lang="de-CH" sz="1200" baseline="-25000"/>
              <a:t>1 </a:t>
            </a:r>
            <a:r>
              <a:rPr lang="de-CH" sz="1200"/>
              <a:t>+ k</a:t>
            </a:r>
            <a:r>
              <a:rPr lang="de-CH" sz="1200" baseline="-25000"/>
              <a:t>2</a:t>
            </a:r>
            <a:r>
              <a:rPr lang="de-CH" sz="1200"/>
              <a:t>[B]                  k</a:t>
            </a:r>
            <a:r>
              <a:rPr lang="de-CH" sz="1200" baseline="-25000"/>
              <a:t>1 </a:t>
            </a:r>
            <a:r>
              <a:rPr lang="de-CH" sz="1200"/>
              <a:t>+ k</a:t>
            </a:r>
            <a:r>
              <a:rPr lang="de-CH" sz="1200" baseline="-25000"/>
              <a:t>2</a:t>
            </a:r>
            <a:r>
              <a:rPr lang="de-CH" sz="1200"/>
              <a:t>/[B]             k</a:t>
            </a:r>
            <a:r>
              <a:rPr lang="de-CH" sz="1200" baseline="-25000"/>
              <a:t>1</a:t>
            </a:r>
            <a:r>
              <a:rPr lang="de-CH" sz="1200"/>
              <a:t>[B] + k</a:t>
            </a:r>
            <a:r>
              <a:rPr lang="de-CH" sz="1200" baseline="-25000"/>
              <a:t>2</a:t>
            </a:r>
            <a:r>
              <a:rPr lang="de-CH" sz="1200"/>
              <a:t>[B]</a:t>
            </a:r>
            <a:r>
              <a:rPr lang="de-CH" sz="1200" baseline="30000"/>
              <a:t>2</a:t>
            </a:r>
            <a:r>
              <a:rPr lang="de-CH" sz="1200"/>
              <a:t> </a:t>
            </a:r>
            <a:endParaRPr lang="en-GB" sz="1200"/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4648200" y="6400800"/>
            <a:ext cx="4038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CH" sz="1200"/>
              <a:t>k</a:t>
            </a:r>
            <a:r>
              <a:rPr lang="de-CH" sz="1200" baseline="-25000"/>
              <a:t>1</a:t>
            </a:r>
            <a:r>
              <a:rPr lang="de-CH" sz="1200"/>
              <a:t>[B]/(1 + k</a:t>
            </a:r>
            <a:r>
              <a:rPr lang="de-CH" sz="1200" baseline="-25000"/>
              <a:t>2</a:t>
            </a:r>
            <a:r>
              <a:rPr lang="de-CH" sz="1200"/>
              <a:t>[B])      k</a:t>
            </a:r>
            <a:r>
              <a:rPr lang="de-CH" sz="1200" baseline="-25000"/>
              <a:t>1</a:t>
            </a:r>
            <a:r>
              <a:rPr lang="de-CH" sz="1200"/>
              <a:t>[B]</a:t>
            </a:r>
            <a:r>
              <a:rPr lang="de-CH" sz="1200" baseline="30000"/>
              <a:t>2</a:t>
            </a:r>
            <a:r>
              <a:rPr lang="de-CH" sz="1200"/>
              <a:t>/(1 + k</a:t>
            </a:r>
            <a:r>
              <a:rPr lang="de-CH" sz="1200" baseline="-25000"/>
              <a:t>2</a:t>
            </a:r>
            <a:r>
              <a:rPr lang="de-CH" sz="1200"/>
              <a:t>[B])     k</a:t>
            </a:r>
            <a:r>
              <a:rPr lang="de-CH" sz="1200" baseline="-25000"/>
              <a:t>1 </a:t>
            </a:r>
            <a:r>
              <a:rPr lang="de-CH" sz="1200"/>
              <a:t>+ k</a:t>
            </a:r>
            <a:r>
              <a:rPr lang="de-CH" sz="1200" baseline="-25000"/>
              <a:t>2</a:t>
            </a:r>
            <a:r>
              <a:rPr lang="de-CH" sz="1200"/>
              <a:t>[B] + k</a:t>
            </a:r>
            <a:r>
              <a:rPr lang="de-CH" sz="1200" baseline="-25000"/>
              <a:t>3</a:t>
            </a:r>
            <a:r>
              <a:rPr lang="de-CH" sz="1200"/>
              <a:t>/[B]</a:t>
            </a:r>
            <a:endParaRPr lang="en-GB" sz="1200"/>
          </a:p>
        </p:txBody>
      </p:sp>
      <p:sp>
        <p:nvSpPr>
          <p:cNvPr id="10257" name="Pfeil nach rechts 19"/>
          <p:cNvSpPr>
            <a:spLocks noChangeArrowheads="1"/>
          </p:cNvSpPr>
          <p:nvPr/>
        </p:nvSpPr>
        <p:spPr bwMode="auto">
          <a:xfrm rot="5400000">
            <a:off x="1796998" y="3566499"/>
            <a:ext cx="215900" cy="144462"/>
          </a:xfrm>
          <a:prstGeom prst="rightArrow">
            <a:avLst>
              <a:gd name="adj1" fmla="val 50000"/>
              <a:gd name="adj2" fmla="val 49817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de-DE"/>
          </a:p>
        </p:txBody>
      </p:sp>
      <p:sp>
        <p:nvSpPr>
          <p:cNvPr id="20" name="Titel 3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en-GB" dirty="0" smtClean="0"/>
              <a:t>3. Overall Reaction and Reaction Rate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57DA348-E41D-4A1D-A901-EBEF50DF9662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53</a:t>
            </a:fld>
            <a:endParaRPr lang="en-GB" dirty="0"/>
          </a:p>
        </p:txBody>
      </p:sp>
      <p:sp>
        <p:nvSpPr>
          <p:cNvPr id="2" name="Textfeld 1"/>
          <p:cNvSpPr txBox="1"/>
          <p:nvPr/>
        </p:nvSpPr>
        <p:spPr>
          <a:xfrm>
            <a:off x="2596356" y="949664"/>
            <a:ext cx="446789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err="1" smtClean="0"/>
              <a:t>k</a:t>
            </a:r>
            <a:r>
              <a:rPr lang="en-GB" b="1" baseline="-25000" dirty="0" err="1" smtClean="0"/>
              <a:t>obs</a:t>
            </a:r>
            <a:r>
              <a:rPr lang="en-GB" dirty="0" smtClean="0"/>
              <a:t> contains the mechanistic information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7495365" y="2590567"/>
            <a:ext cx="51969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r>
              <a:rPr lang="en-GB" dirty="0" smtClean="0"/>
              <a:t>=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7885582" y="241780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k</a:t>
            </a:r>
            <a:r>
              <a:rPr lang="en-GB" baseline="-25000" dirty="0" err="1" smtClean="0"/>
              <a:t>obs</a:t>
            </a:r>
            <a:endParaRPr lang="en-GB" baseline="-25000" dirty="0"/>
          </a:p>
        </p:txBody>
      </p:sp>
      <p:sp>
        <p:nvSpPr>
          <p:cNvPr id="7" name="Textfeld 6"/>
          <p:cNvSpPr txBox="1"/>
          <p:nvPr/>
        </p:nvSpPr>
        <p:spPr>
          <a:xfrm>
            <a:off x="7904870" y="2746414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[B]</a:t>
            </a:r>
            <a:r>
              <a:rPr lang="en-GB" baseline="-25000" dirty="0" smtClean="0"/>
              <a:t>0</a:t>
            </a:r>
            <a:endParaRPr lang="en-GB" baseline="-25000" dirty="0"/>
          </a:p>
        </p:txBody>
      </p:sp>
      <p:cxnSp>
        <p:nvCxnSpPr>
          <p:cNvPr id="22" name="Gerader Verbinder 21"/>
          <p:cNvCxnSpPr/>
          <p:nvPr/>
        </p:nvCxnSpPr>
        <p:spPr bwMode="auto">
          <a:xfrm>
            <a:off x="8017768" y="2769440"/>
            <a:ext cx="282571" cy="451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feld 8"/>
          <p:cNvSpPr txBox="1"/>
          <p:nvPr/>
        </p:nvSpPr>
        <p:spPr>
          <a:xfrm>
            <a:off x="837114" y="3687152"/>
            <a:ext cx="258275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line goes through origin</a:t>
            </a:r>
            <a:endParaRPr lang="en-GB" dirty="0"/>
          </a:p>
        </p:txBody>
      </p:sp>
      <p:sp>
        <p:nvSpPr>
          <p:cNvPr id="11" name="Textfeld 10"/>
          <p:cNvSpPr txBox="1"/>
          <p:nvPr/>
        </p:nvSpPr>
        <p:spPr>
          <a:xfrm>
            <a:off x="234583" y="4305558"/>
            <a:ext cx="4108817" cy="64633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but</a:t>
            </a:r>
            <a:r>
              <a:rPr lang="en-GB" dirty="0" smtClean="0"/>
              <a:t>: we often find non-linear behaviour</a:t>
            </a:r>
          </a:p>
          <a:p>
            <a:r>
              <a:rPr lang="en-GB" dirty="0" smtClean="0"/>
              <a:t>for </a:t>
            </a:r>
            <a:r>
              <a:rPr lang="en-GB" dirty="0" err="1" smtClean="0"/>
              <a:t>kobs</a:t>
            </a:r>
            <a:r>
              <a:rPr lang="en-GB" dirty="0" smtClean="0"/>
              <a:t> vs. [B]</a:t>
            </a:r>
            <a:r>
              <a:rPr lang="en-GB" baseline="-25000" dirty="0" smtClean="0"/>
              <a:t>0</a:t>
            </a:r>
            <a:endParaRPr lang="en-GB" baseline="-25000" dirty="0"/>
          </a:p>
        </p:txBody>
      </p:sp>
      <p:sp>
        <p:nvSpPr>
          <p:cNvPr id="12" name="Textfeld 11"/>
          <p:cNvSpPr txBox="1"/>
          <p:nvPr/>
        </p:nvSpPr>
        <p:spPr>
          <a:xfrm>
            <a:off x="207772" y="5063991"/>
            <a:ext cx="253146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possible dependencies</a:t>
            </a:r>
            <a:endParaRPr lang="en-GB" dirty="0"/>
          </a:p>
        </p:txBody>
      </p:sp>
      <p:sp>
        <p:nvSpPr>
          <p:cNvPr id="13" name="Textfeld 12"/>
          <p:cNvSpPr txBox="1"/>
          <p:nvPr/>
        </p:nvSpPr>
        <p:spPr>
          <a:xfrm>
            <a:off x="228416" y="5745757"/>
            <a:ext cx="3772186" cy="40011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mechanism is more complex!</a:t>
            </a:r>
            <a:endParaRPr lang="en-GB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1" name="Text Box 3"/>
          <p:cNvSpPr txBox="1">
            <a:spLocks noChangeArrowheads="1"/>
          </p:cNvSpPr>
          <p:nvPr/>
        </p:nvSpPr>
        <p:spPr bwMode="auto">
          <a:xfrm>
            <a:off x="3733800" y="1052513"/>
            <a:ext cx="1506538" cy="638175"/>
          </a:xfrm>
          <a:prstGeom prst="rect">
            <a:avLst/>
          </a:prstGeom>
          <a:solidFill>
            <a:srgbClr val="FFC000"/>
          </a:solidFill>
          <a:ln w="28575" cmpd="thickThin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de-DE" sz="1600" dirty="0">
                <a:latin typeface="Arial" charset="0"/>
                <a:cs typeface="+mn-cs"/>
              </a:rPr>
              <a:t>Bruttoreaktion</a:t>
            </a:r>
          </a:p>
          <a:p>
            <a:pPr algn="ctr" eaLnBrk="0" hangingPunct="0">
              <a:defRPr/>
            </a:pPr>
            <a:r>
              <a:rPr lang="de-DE" sz="1600" dirty="0">
                <a:latin typeface="Arial" charset="0"/>
                <a:cs typeface="+mn-cs"/>
              </a:rPr>
              <a:t>A + B = P</a:t>
            </a:r>
          </a:p>
        </p:txBody>
      </p:sp>
      <p:sp>
        <p:nvSpPr>
          <p:cNvPr id="375812" name="Text Box 4"/>
          <p:cNvSpPr txBox="1">
            <a:spLocks noChangeArrowheads="1"/>
          </p:cNvSpPr>
          <p:nvPr/>
        </p:nvSpPr>
        <p:spPr bwMode="auto">
          <a:xfrm>
            <a:off x="6383338" y="1168400"/>
            <a:ext cx="1401762" cy="393700"/>
          </a:xfrm>
          <a:prstGeom prst="rect">
            <a:avLst/>
          </a:prstGeom>
          <a:solidFill>
            <a:srgbClr val="66CCFF"/>
          </a:solidFill>
          <a:ln w="28575" cmpd="thickThin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de-DE" sz="1600" dirty="0">
                <a:latin typeface="Arial" charset="0"/>
                <a:cs typeface="+mn-cs"/>
              </a:rPr>
              <a:t>Modellierung</a:t>
            </a:r>
          </a:p>
        </p:txBody>
      </p:sp>
      <p:sp>
        <p:nvSpPr>
          <p:cNvPr id="375813" name="Text Box 5"/>
          <p:cNvSpPr txBox="1">
            <a:spLocks noChangeArrowheads="1"/>
          </p:cNvSpPr>
          <p:nvPr/>
        </p:nvSpPr>
        <p:spPr bwMode="auto">
          <a:xfrm>
            <a:off x="5943600" y="2108200"/>
            <a:ext cx="2297113" cy="393700"/>
          </a:xfrm>
          <a:prstGeom prst="rect">
            <a:avLst/>
          </a:prstGeom>
          <a:solidFill>
            <a:srgbClr val="66CCFF"/>
          </a:solidFill>
          <a:ln w="28575" cmpd="thickThin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de-DE" sz="1600">
                <a:latin typeface="Arial" charset="0"/>
                <a:cs typeface="+mn-cs"/>
              </a:rPr>
              <a:t>Erfahrung und Intuition</a:t>
            </a:r>
          </a:p>
        </p:txBody>
      </p:sp>
      <p:sp>
        <p:nvSpPr>
          <p:cNvPr id="375814" name="Text Box 6"/>
          <p:cNvSpPr txBox="1">
            <a:spLocks noChangeArrowheads="1"/>
          </p:cNvSpPr>
          <p:nvPr/>
        </p:nvSpPr>
        <p:spPr bwMode="auto">
          <a:xfrm>
            <a:off x="5715000" y="3016250"/>
            <a:ext cx="2747963" cy="638175"/>
          </a:xfrm>
          <a:prstGeom prst="rect">
            <a:avLst/>
          </a:prstGeom>
          <a:solidFill>
            <a:srgbClr val="66CCFF"/>
          </a:solidFill>
          <a:ln w="28575" cmpd="thickThin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de-DE" sz="1600">
                <a:latin typeface="Arial" charset="0"/>
                <a:cs typeface="+mn-cs"/>
              </a:rPr>
              <a:t>Vorschlag für Mechanismus</a:t>
            </a:r>
          </a:p>
          <a:p>
            <a:pPr eaLnBrk="0" hangingPunct="0">
              <a:defRPr/>
            </a:pPr>
            <a:r>
              <a:rPr lang="de-DE" sz="1600">
                <a:latin typeface="Arial" charset="0"/>
                <a:cs typeface="+mn-cs"/>
              </a:rPr>
              <a:t>theoretisches v-Gesetz</a:t>
            </a:r>
          </a:p>
        </p:txBody>
      </p:sp>
      <p:sp>
        <p:nvSpPr>
          <p:cNvPr id="375815" name="Text Box 7"/>
          <p:cNvSpPr txBox="1">
            <a:spLocks noChangeArrowheads="1"/>
          </p:cNvSpPr>
          <p:nvPr/>
        </p:nvSpPr>
        <p:spPr bwMode="auto">
          <a:xfrm>
            <a:off x="5362575" y="4121150"/>
            <a:ext cx="3446463" cy="638175"/>
          </a:xfrm>
          <a:prstGeom prst="rect">
            <a:avLst/>
          </a:prstGeom>
          <a:solidFill>
            <a:srgbClr val="66CCFF"/>
          </a:solidFill>
          <a:ln w="28575" cmpd="thickThin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de-DE" sz="1600">
                <a:latin typeface="Arial" charset="0"/>
                <a:cs typeface="+mn-cs"/>
              </a:rPr>
              <a:t>Prognosen über Zwischenprodukte,</a:t>
            </a:r>
          </a:p>
          <a:p>
            <a:pPr eaLnBrk="0" hangingPunct="0">
              <a:defRPr/>
            </a:pPr>
            <a:r>
              <a:rPr lang="de-DE" sz="1600">
                <a:latin typeface="Arial" charset="0"/>
                <a:cs typeface="+mn-cs"/>
              </a:rPr>
              <a:t>Wirkung von Einflussgrössen, etc.</a:t>
            </a:r>
          </a:p>
        </p:txBody>
      </p:sp>
      <p:sp>
        <p:nvSpPr>
          <p:cNvPr id="375816" name="Text Box 8"/>
          <p:cNvSpPr txBox="1">
            <a:spLocks noChangeArrowheads="1"/>
          </p:cNvSpPr>
          <p:nvPr/>
        </p:nvSpPr>
        <p:spPr bwMode="auto">
          <a:xfrm>
            <a:off x="844550" y="1173163"/>
            <a:ext cx="1381125" cy="393700"/>
          </a:xfrm>
          <a:prstGeom prst="rect">
            <a:avLst/>
          </a:prstGeom>
          <a:solidFill>
            <a:srgbClr val="99CCFF"/>
          </a:solidFill>
          <a:ln w="28575" cmpd="thickThin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de-DE" sz="1600">
                <a:latin typeface="Arial" charset="0"/>
                <a:cs typeface="+mn-cs"/>
              </a:rPr>
              <a:t>Experimente</a:t>
            </a:r>
          </a:p>
        </p:txBody>
      </p:sp>
      <p:sp>
        <p:nvSpPr>
          <p:cNvPr id="375817" name="Text Box 9"/>
          <p:cNvSpPr txBox="1">
            <a:spLocks noChangeArrowheads="1"/>
          </p:cNvSpPr>
          <p:nvPr/>
        </p:nvSpPr>
        <p:spPr bwMode="auto">
          <a:xfrm>
            <a:off x="401638" y="2108200"/>
            <a:ext cx="2282825" cy="393700"/>
          </a:xfrm>
          <a:prstGeom prst="rect">
            <a:avLst/>
          </a:prstGeom>
          <a:solidFill>
            <a:srgbClr val="99CCFF"/>
          </a:solidFill>
          <a:ln w="28575" cmpd="thickThin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de-DE" sz="1600">
                <a:latin typeface="Arial" charset="0"/>
                <a:cs typeface="+mn-cs"/>
              </a:rPr>
              <a:t>Kinetische Messungen</a:t>
            </a:r>
          </a:p>
        </p:txBody>
      </p:sp>
      <p:sp>
        <p:nvSpPr>
          <p:cNvPr id="375818" name="Text Box 10"/>
          <p:cNvSpPr txBox="1">
            <a:spLocks noChangeArrowheads="1"/>
          </p:cNvSpPr>
          <p:nvPr/>
        </p:nvSpPr>
        <p:spPr bwMode="auto">
          <a:xfrm>
            <a:off x="698500" y="3016250"/>
            <a:ext cx="1684338" cy="638175"/>
          </a:xfrm>
          <a:prstGeom prst="rect">
            <a:avLst/>
          </a:prstGeom>
          <a:solidFill>
            <a:srgbClr val="99CCFF"/>
          </a:solidFill>
          <a:ln w="28575" cmpd="thickThin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de-DE" sz="1600">
                <a:latin typeface="Arial" charset="0"/>
                <a:cs typeface="+mn-cs"/>
              </a:rPr>
              <a:t>Experimentelles</a:t>
            </a:r>
          </a:p>
          <a:p>
            <a:pPr eaLnBrk="0" hangingPunct="0">
              <a:defRPr/>
            </a:pPr>
            <a:r>
              <a:rPr lang="de-DE" sz="1600">
                <a:latin typeface="Arial" charset="0"/>
                <a:cs typeface="+mn-cs"/>
              </a:rPr>
              <a:t>v-Gesetz</a:t>
            </a:r>
          </a:p>
        </p:txBody>
      </p:sp>
      <p:sp>
        <p:nvSpPr>
          <p:cNvPr id="375819" name="Text Box 11"/>
          <p:cNvSpPr txBox="1">
            <a:spLocks noChangeArrowheads="1"/>
          </p:cNvSpPr>
          <p:nvPr/>
        </p:nvSpPr>
        <p:spPr bwMode="auto">
          <a:xfrm>
            <a:off x="625475" y="4124325"/>
            <a:ext cx="1824038" cy="638175"/>
          </a:xfrm>
          <a:prstGeom prst="rect">
            <a:avLst/>
          </a:prstGeom>
          <a:solidFill>
            <a:srgbClr val="99CCFF"/>
          </a:solidFill>
          <a:ln w="28575" cmpd="thickThin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de-DE" sz="1600">
                <a:latin typeface="Arial" charset="0"/>
                <a:cs typeface="+mn-cs"/>
              </a:rPr>
              <a:t>Exp. Prüfung der </a:t>
            </a:r>
          </a:p>
          <a:p>
            <a:pPr eaLnBrk="0" hangingPunct="0">
              <a:defRPr/>
            </a:pPr>
            <a:r>
              <a:rPr lang="de-DE" sz="1600">
                <a:latin typeface="Arial" charset="0"/>
                <a:cs typeface="+mn-cs"/>
              </a:rPr>
              <a:t>Modellaussagen</a:t>
            </a:r>
          </a:p>
        </p:txBody>
      </p:sp>
      <p:sp>
        <p:nvSpPr>
          <p:cNvPr id="375820" name="Text Box 12"/>
          <p:cNvSpPr txBox="1">
            <a:spLocks noChangeArrowheads="1"/>
          </p:cNvSpPr>
          <p:nvPr/>
        </p:nvSpPr>
        <p:spPr bwMode="auto">
          <a:xfrm>
            <a:off x="5419725" y="5464175"/>
            <a:ext cx="3346450" cy="638175"/>
          </a:xfrm>
          <a:prstGeom prst="rect">
            <a:avLst/>
          </a:prstGeom>
          <a:solidFill>
            <a:srgbClr val="66CCFF"/>
          </a:solidFill>
          <a:ln w="28575" cmpd="thickThin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de-DE" sz="1600">
                <a:latin typeface="Arial" charset="0"/>
                <a:cs typeface="+mn-cs"/>
              </a:rPr>
              <a:t>Modell, das die </a:t>
            </a:r>
            <a:r>
              <a:rPr lang="de-DE" sz="1600" u="sng">
                <a:latin typeface="Arial" charset="0"/>
                <a:cs typeface="+mn-cs"/>
              </a:rPr>
              <a:t>vorhandenen</a:t>
            </a:r>
            <a:r>
              <a:rPr lang="de-DE" sz="1600">
                <a:latin typeface="Arial" charset="0"/>
                <a:cs typeface="+mn-cs"/>
              </a:rPr>
              <a:t> exp. </a:t>
            </a:r>
          </a:p>
          <a:p>
            <a:pPr eaLnBrk="0" hangingPunct="0">
              <a:defRPr/>
            </a:pPr>
            <a:r>
              <a:rPr lang="de-DE" sz="1600">
                <a:latin typeface="Arial" charset="0"/>
                <a:cs typeface="+mn-cs"/>
              </a:rPr>
              <a:t>Befunde konsistent erklärt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643889" y="5141666"/>
            <a:ext cx="1752600" cy="457200"/>
            <a:chOff x="438" y="3552"/>
            <a:chExt cx="1104" cy="288"/>
          </a:xfrm>
          <a:solidFill>
            <a:srgbClr val="99C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5830" name="AutoShape 22"/>
            <p:cNvSpPr>
              <a:spLocks noChangeArrowheads="1"/>
            </p:cNvSpPr>
            <p:nvPr/>
          </p:nvSpPr>
          <p:spPr bwMode="auto">
            <a:xfrm>
              <a:off x="438" y="3552"/>
              <a:ext cx="1104" cy="288"/>
            </a:xfrm>
            <a:prstGeom prst="plaque">
              <a:avLst>
                <a:gd name="adj" fmla="val 16667"/>
              </a:avLst>
            </a:prstGeom>
            <a:grpFill/>
            <a:ln w="28575" cmpd="thickThin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375831" name="Text Box 23"/>
            <p:cNvSpPr txBox="1">
              <a:spLocks noChangeArrowheads="1"/>
            </p:cNvSpPr>
            <p:nvPr/>
          </p:nvSpPr>
          <p:spPr bwMode="auto">
            <a:xfrm>
              <a:off x="482" y="3586"/>
              <a:ext cx="1012" cy="212"/>
            </a:xfrm>
            <a:prstGeom prst="rect">
              <a:avLst/>
            </a:prstGeom>
            <a:grpFill/>
            <a:ln w="28575" cmpd="thickThin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de-DE" sz="1600" dirty="0">
                  <a:latin typeface="Arial" charset="0"/>
                  <a:cs typeface="+mn-cs"/>
                </a:rPr>
                <a:t>Prognose erfüllt</a:t>
              </a:r>
            </a:p>
          </p:txBody>
        </p:sp>
      </p:grpSp>
      <p:cxnSp>
        <p:nvCxnSpPr>
          <p:cNvPr id="60430" name="AutoShape 24"/>
          <p:cNvCxnSpPr>
            <a:cxnSpLocks noChangeShapeType="1"/>
            <a:stCxn id="375818" idx="3"/>
            <a:endCxn id="375814" idx="1"/>
          </p:cNvCxnSpPr>
          <p:nvPr/>
        </p:nvCxnSpPr>
        <p:spPr bwMode="auto">
          <a:xfrm>
            <a:off x="2382838" y="3335338"/>
            <a:ext cx="33321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0431" name="AutoShape 26"/>
          <p:cNvCxnSpPr>
            <a:cxnSpLocks noChangeShapeType="1"/>
            <a:stCxn id="375818" idx="3"/>
            <a:endCxn id="375814" idx="1"/>
          </p:cNvCxnSpPr>
          <p:nvPr/>
        </p:nvCxnSpPr>
        <p:spPr bwMode="auto">
          <a:xfrm>
            <a:off x="2382838" y="3335338"/>
            <a:ext cx="3332162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lg" len="lg"/>
          </a:ln>
        </p:spPr>
      </p:cxnSp>
      <p:sp>
        <p:nvSpPr>
          <p:cNvPr id="60432" name="Text Box 29"/>
          <p:cNvSpPr txBox="1">
            <a:spLocks noChangeArrowheads="1"/>
          </p:cNvSpPr>
          <p:nvPr/>
        </p:nvSpPr>
        <p:spPr bwMode="auto">
          <a:xfrm>
            <a:off x="3276600" y="2568575"/>
            <a:ext cx="177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1600"/>
              <a:t>Übereinstimmung</a:t>
            </a:r>
          </a:p>
        </p:txBody>
      </p:sp>
      <p:cxnSp>
        <p:nvCxnSpPr>
          <p:cNvPr id="60433" name="AutoShape 30"/>
          <p:cNvCxnSpPr>
            <a:cxnSpLocks noChangeShapeType="1"/>
            <a:endCxn id="375820" idx="1"/>
          </p:cNvCxnSpPr>
          <p:nvPr/>
        </p:nvCxnSpPr>
        <p:spPr bwMode="auto">
          <a:xfrm rot="16200000" flipH="1">
            <a:off x="3378200" y="3741738"/>
            <a:ext cx="184150" cy="3898900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</p:spPr>
      </p:cxnSp>
      <p:sp>
        <p:nvSpPr>
          <p:cNvPr id="60434" name="Text Box 31"/>
          <p:cNvSpPr txBox="1">
            <a:spLocks noChangeArrowheads="1"/>
          </p:cNvSpPr>
          <p:nvPr/>
        </p:nvSpPr>
        <p:spPr bwMode="auto">
          <a:xfrm>
            <a:off x="3260725" y="5448300"/>
            <a:ext cx="3413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1600"/>
              <a:t>ja</a:t>
            </a:r>
          </a:p>
        </p:txBody>
      </p:sp>
      <p:cxnSp>
        <p:nvCxnSpPr>
          <p:cNvPr id="60435" name="AutoShape 33"/>
          <p:cNvCxnSpPr>
            <a:cxnSpLocks noChangeShapeType="1"/>
            <a:endCxn id="375812" idx="3"/>
          </p:cNvCxnSpPr>
          <p:nvPr/>
        </p:nvCxnSpPr>
        <p:spPr bwMode="auto">
          <a:xfrm rot="16200000" flipV="1">
            <a:off x="6335713" y="2814637"/>
            <a:ext cx="4006850" cy="1108075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</p:spPr>
      </p:cxnSp>
      <p:sp>
        <p:nvSpPr>
          <p:cNvPr id="60436" name="Text Box 34"/>
          <p:cNvSpPr txBox="1">
            <a:spLocks noChangeArrowheads="1"/>
          </p:cNvSpPr>
          <p:nvPr/>
        </p:nvSpPr>
        <p:spPr bwMode="auto">
          <a:xfrm>
            <a:off x="1547813" y="6369050"/>
            <a:ext cx="60182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1600"/>
              <a:t>Mechanismus			Geschwindigkeitsgesetz</a:t>
            </a:r>
          </a:p>
        </p:txBody>
      </p:sp>
      <p:sp>
        <p:nvSpPr>
          <p:cNvPr id="60437" name="Text Box 35"/>
          <p:cNvSpPr txBox="1">
            <a:spLocks noChangeArrowheads="1"/>
          </p:cNvSpPr>
          <p:nvPr/>
        </p:nvSpPr>
        <p:spPr bwMode="auto">
          <a:xfrm>
            <a:off x="3435350" y="6200775"/>
            <a:ext cx="1006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1600"/>
              <a:t>eindeutig</a:t>
            </a:r>
          </a:p>
        </p:txBody>
      </p:sp>
      <p:sp>
        <p:nvSpPr>
          <p:cNvPr id="60438" name="Text Box 36"/>
          <p:cNvSpPr txBox="1">
            <a:spLocks noChangeArrowheads="1"/>
          </p:cNvSpPr>
          <p:nvPr/>
        </p:nvSpPr>
        <p:spPr bwMode="auto">
          <a:xfrm>
            <a:off x="3375025" y="6521450"/>
            <a:ext cx="1200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1600"/>
              <a:t>mehrdeutig</a:t>
            </a:r>
          </a:p>
        </p:txBody>
      </p:sp>
      <p:sp>
        <p:nvSpPr>
          <p:cNvPr id="60439" name="Line 37"/>
          <p:cNvSpPr>
            <a:spLocks noChangeShapeType="1"/>
          </p:cNvSpPr>
          <p:nvPr/>
        </p:nvSpPr>
        <p:spPr bwMode="auto">
          <a:xfrm>
            <a:off x="3070225" y="6521450"/>
            <a:ext cx="2133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0441" name="Text Box 39"/>
          <p:cNvSpPr txBox="1">
            <a:spLocks noChangeArrowheads="1"/>
          </p:cNvSpPr>
          <p:nvPr/>
        </p:nvSpPr>
        <p:spPr bwMode="auto">
          <a:xfrm>
            <a:off x="3565525" y="5003800"/>
            <a:ext cx="930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sz="1600"/>
              <a:t>nein</a:t>
            </a:r>
            <a:endParaRPr lang="de-DE" sz="2000"/>
          </a:p>
        </p:txBody>
      </p:sp>
      <p:cxnSp>
        <p:nvCxnSpPr>
          <p:cNvPr id="60442" name="Gerade Verbindung mit Pfeil 42"/>
          <p:cNvCxnSpPr>
            <a:cxnSpLocks noChangeShapeType="1"/>
            <a:stCxn id="375817" idx="2"/>
            <a:endCxn id="375818" idx="0"/>
          </p:cNvCxnSpPr>
          <p:nvPr/>
        </p:nvCxnSpPr>
        <p:spPr bwMode="auto">
          <a:xfrm flipH="1">
            <a:off x="1541463" y="2501900"/>
            <a:ext cx="1587" cy="51435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60443" name="Gerade Verbindung mit Pfeil 44"/>
          <p:cNvCxnSpPr>
            <a:cxnSpLocks noChangeShapeType="1"/>
            <a:stCxn id="375816" idx="2"/>
            <a:endCxn id="375817" idx="0"/>
          </p:cNvCxnSpPr>
          <p:nvPr/>
        </p:nvCxnSpPr>
        <p:spPr bwMode="auto">
          <a:xfrm>
            <a:off x="1535113" y="1566863"/>
            <a:ext cx="7937" cy="54133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60444" name="Gerade Verbindung mit Pfeil 46"/>
          <p:cNvCxnSpPr>
            <a:cxnSpLocks noChangeShapeType="1"/>
            <a:stCxn id="375815" idx="1"/>
            <a:endCxn id="375819" idx="3"/>
          </p:cNvCxnSpPr>
          <p:nvPr/>
        </p:nvCxnSpPr>
        <p:spPr bwMode="auto">
          <a:xfrm flipH="1">
            <a:off x="2449513" y="4440238"/>
            <a:ext cx="2913062" cy="317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60445" name="Gerade Verbindung mit Pfeil 49"/>
          <p:cNvCxnSpPr>
            <a:cxnSpLocks noChangeShapeType="1"/>
            <a:stCxn id="375811" idx="3"/>
            <a:endCxn id="375812" idx="1"/>
          </p:cNvCxnSpPr>
          <p:nvPr/>
        </p:nvCxnSpPr>
        <p:spPr bwMode="auto">
          <a:xfrm flipV="1">
            <a:off x="5240338" y="1365250"/>
            <a:ext cx="1143000" cy="635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60446" name="Gerade Verbindung mit Pfeil 51"/>
          <p:cNvCxnSpPr>
            <a:cxnSpLocks noChangeShapeType="1"/>
            <a:stCxn id="375811" idx="1"/>
            <a:endCxn id="375816" idx="3"/>
          </p:cNvCxnSpPr>
          <p:nvPr/>
        </p:nvCxnSpPr>
        <p:spPr bwMode="auto">
          <a:xfrm flipH="1" flipV="1">
            <a:off x="2225675" y="1370013"/>
            <a:ext cx="1508125" cy="158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60449" name="Gerade Verbindung mit Pfeil 58"/>
          <p:cNvCxnSpPr>
            <a:cxnSpLocks noChangeShapeType="1"/>
            <a:stCxn id="375819" idx="2"/>
          </p:cNvCxnSpPr>
          <p:nvPr/>
        </p:nvCxnSpPr>
        <p:spPr bwMode="auto">
          <a:xfrm flipH="1">
            <a:off x="1520825" y="4762500"/>
            <a:ext cx="17463" cy="379413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60450" name="Gerade Verbindung 61"/>
          <p:cNvCxnSpPr>
            <a:cxnSpLocks noChangeShapeType="1"/>
          </p:cNvCxnSpPr>
          <p:nvPr/>
        </p:nvCxnSpPr>
        <p:spPr bwMode="auto">
          <a:xfrm flipH="1">
            <a:off x="2397125" y="5353050"/>
            <a:ext cx="6496050" cy="17463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60451" name="Gerade Verbindung mit Pfeil 66"/>
          <p:cNvCxnSpPr>
            <a:cxnSpLocks noChangeShapeType="1"/>
          </p:cNvCxnSpPr>
          <p:nvPr/>
        </p:nvCxnSpPr>
        <p:spPr bwMode="auto">
          <a:xfrm>
            <a:off x="7085013" y="1592263"/>
            <a:ext cx="9525" cy="468312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60452" name="Gerade Verbindung mit Pfeil 68"/>
          <p:cNvCxnSpPr>
            <a:cxnSpLocks noChangeShapeType="1"/>
          </p:cNvCxnSpPr>
          <p:nvPr/>
        </p:nvCxnSpPr>
        <p:spPr bwMode="auto">
          <a:xfrm>
            <a:off x="7091363" y="2544763"/>
            <a:ext cx="3175" cy="45243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60453" name="Gerade Verbindung mit Pfeil 69"/>
          <p:cNvCxnSpPr>
            <a:cxnSpLocks noChangeShapeType="1"/>
          </p:cNvCxnSpPr>
          <p:nvPr/>
        </p:nvCxnSpPr>
        <p:spPr bwMode="auto">
          <a:xfrm>
            <a:off x="7092950" y="3644900"/>
            <a:ext cx="1588" cy="45243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40" name="Line 37"/>
          <p:cNvSpPr>
            <a:spLocks noChangeShapeType="1"/>
          </p:cNvSpPr>
          <p:nvPr/>
        </p:nvSpPr>
        <p:spPr bwMode="auto">
          <a:xfrm flipH="1">
            <a:off x="3065307" y="6585362"/>
            <a:ext cx="2133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1E79348-FF2A-4F87-B33B-47DBE865D103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54</a:t>
            </a:fld>
            <a:endParaRPr lang="en-GB" dirty="0"/>
          </a:p>
        </p:txBody>
      </p:sp>
      <p:sp>
        <p:nvSpPr>
          <p:cNvPr id="41" name="Titel 3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en-GB" dirty="0" smtClean="0"/>
              <a:t>3. Overall Reaction and Reaction Rate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2195736" y="4682409"/>
            <a:ext cx="4800600" cy="762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1092218" y="1449858"/>
            <a:ext cx="7010400" cy="82639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4105" name="Text Box 4"/>
          <p:cNvSpPr txBox="1">
            <a:spLocks noChangeArrowheads="1"/>
          </p:cNvSpPr>
          <p:nvPr/>
        </p:nvSpPr>
        <p:spPr bwMode="auto">
          <a:xfrm>
            <a:off x="1092218" y="1634680"/>
            <a:ext cx="4322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dirty="0"/>
              <a:t>2 Fe</a:t>
            </a:r>
            <a:r>
              <a:rPr lang="de-DE" baseline="30000" dirty="0"/>
              <a:t>2+</a:t>
            </a:r>
            <a:r>
              <a:rPr lang="de-DE" dirty="0"/>
              <a:t>   +   Tl</a:t>
            </a:r>
            <a:r>
              <a:rPr lang="de-DE" baseline="30000" dirty="0"/>
              <a:t>3+</a:t>
            </a:r>
            <a:r>
              <a:rPr lang="de-DE" dirty="0"/>
              <a:t>                   2 Fe</a:t>
            </a:r>
            <a:r>
              <a:rPr lang="de-DE" baseline="30000" dirty="0"/>
              <a:t>3+</a:t>
            </a:r>
            <a:r>
              <a:rPr lang="de-DE" dirty="0"/>
              <a:t>   +   </a:t>
            </a:r>
            <a:r>
              <a:rPr lang="de-DE" dirty="0" err="1"/>
              <a:t>Tl</a:t>
            </a:r>
            <a:r>
              <a:rPr lang="de-DE" baseline="30000" dirty="0"/>
              <a:t>+</a:t>
            </a:r>
          </a:p>
        </p:txBody>
      </p:sp>
      <p:sp>
        <p:nvSpPr>
          <p:cNvPr id="4110" name="Text Box 9"/>
          <p:cNvSpPr txBox="1">
            <a:spLocks noChangeArrowheads="1"/>
          </p:cNvSpPr>
          <p:nvPr/>
        </p:nvSpPr>
        <p:spPr bwMode="auto">
          <a:xfrm>
            <a:off x="2947359" y="3690672"/>
            <a:ext cx="98492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square">
            <a:spAutoFit/>
          </a:bodyPr>
          <a:lstStyle/>
          <a:p>
            <a:pPr marL="195263" indent="-195263" eaLnBrk="0" hangingPunct="0"/>
            <a:r>
              <a:rPr lang="de-DE" b="1" dirty="0" smtClean="0"/>
              <a:t>in </a:t>
            </a:r>
            <a:r>
              <a:rPr lang="de-DE" b="1" dirty="0" err="1" smtClean="0"/>
              <a:t>fact</a:t>
            </a:r>
            <a:r>
              <a:rPr lang="de-DE" b="1" dirty="0" smtClean="0"/>
              <a:t>:</a:t>
            </a:r>
            <a:endParaRPr lang="de-DE" b="1" dirty="0"/>
          </a:p>
        </p:txBody>
      </p:sp>
      <p:sp>
        <p:nvSpPr>
          <p:cNvPr id="4111" name="Text Box 10"/>
          <p:cNvSpPr txBox="1">
            <a:spLocks noChangeArrowheads="1"/>
          </p:cNvSpPr>
          <p:nvPr/>
        </p:nvSpPr>
        <p:spPr bwMode="auto">
          <a:xfrm>
            <a:off x="1232453" y="4222037"/>
            <a:ext cx="67177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/>
            <a:r>
              <a:rPr lang="en-GB" dirty="0" smtClean="0"/>
              <a:t>p.m. stoichiometry defines the time dependence of the particles</a:t>
            </a:r>
            <a:endParaRPr lang="en-GB" dirty="0"/>
          </a:p>
        </p:txBody>
      </p:sp>
      <p:sp>
        <p:nvSpPr>
          <p:cNvPr id="4112" name="Text Box 11"/>
          <p:cNvSpPr txBox="1">
            <a:spLocks noChangeArrowheads="1"/>
          </p:cNvSpPr>
          <p:nvPr/>
        </p:nvSpPr>
        <p:spPr bwMode="auto">
          <a:xfrm>
            <a:off x="1814736" y="4987209"/>
            <a:ext cx="548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marL="195263" indent="-195263" eaLnBrk="0" hangingPunct="0"/>
            <a:r>
              <a:rPr lang="de-DE"/>
              <a:t>	</a:t>
            </a:r>
          </a:p>
        </p:txBody>
      </p:sp>
      <p:graphicFrame>
        <p:nvGraphicFramePr>
          <p:cNvPr id="4098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9422220"/>
              </p:ext>
            </p:extLst>
          </p:nvPr>
        </p:nvGraphicFramePr>
        <p:xfrm>
          <a:off x="6045218" y="1482280"/>
          <a:ext cx="190500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0" name="Equation" r:id="rId4" imgW="1904760" imgH="698400" progId="Equation.3">
                  <p:embed/>
                </p:oleObj>
              </mc:Choice>
              <mc:Fallback>
                <p:oleObj name="Equation" r:id="rId4" imgW="1904760" imgH="6984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5218" y="1482280"/>
                        <a:ext cx="1905000" cy="698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3" name="Text Box 13"/>
          <p:cNvSpPr txBox="1">
            <a:spLocks noChangeArrowheads="1"/>
          </p:cNvSpPr>
          <p:nvPr/>
        </p:nvSpPr>
        <p:spPr bwMode="auto">
          <a:xfrm>
            <a:off x="1382713" y="5535449"/>
            <a:ext cx="644616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square">
            <a:spAutoFit/>
          </a:bodyPr>
          <a:lstStyle/>
          <a:p>
            <a:pPr marL="195263" indent="-195263" eaLnBrk="0" hangingPunct="0"/>
            <a:r>
              <a:rPr lang="en-GB" dirty="0" smtClean="0"/>
              <a:t>and, if no intermediates show up in significant concentrations</a:t>
            </a:r>
            <a:endParaRPr lang="en-GB" dirty="0"/>
          </a:p>
        </p:txBody>
      </p:sp>
      <p:graphicFrame>
        <p:nvGraphicFramePr>
          <p:cNvPr id="4099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4001960"/>
              </p:ext>
            </p:extLst>
          </p:nvPr>
        </p:nvGraphicFramePr>
        <p:xfrm>
          <a:off x="373063" y="5943600"/>
          <a:ext cx="83947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1" name="Equation" r:id="rId6" imgW="8394480" imgH="622080" progId="Equation.3">
                  <p:embed/>
                </p:oleObj>
              </mc:Choice>
              <mc:Fallback>
                <p:oleObj name="Equation" r:id="rId6" imgW="8394480" imgH="62208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063" y="5943600"/>
                        <a:ext cx="839470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3438695"/>
              </p:ext>
            </p:extLst>
          </p:nvPr>
        </p:nvGraphicFramePr>
        <p:xfrm>
          <a:off x="2265586" y="4698284"/>
          <a:ext cx="46228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2" name="Equation" r:id="rId8" imgW="4622760" imgH="660240" progId="Equation.3">
                  <p:embed/>
                </p:oleObj>
              </mc:Choice>
              <mc:Fallback>
                <p:oleObj name="Equation" r:id="rId8" imgW="4622760" imgH="66024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5586" y="4698284"/>
                        <a:ext cx="4622800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6" name="Rectangle 18"/>
          <p:cNvSpPr>
            <a:spLocks noChangeArrowheads="1"/>
          </p:cNvSpPr>
          <p:nvPr/>
        </p:nvSpPr>
        <p:spPr bwMode="auto">
          <a:xfrm>
            <a:off x="3812887" y="3679628"/>
            <a:ext cx="1941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dirty="0"/>
              <a:t>v</a:t>
            </a:r>
            <a:r>
              <a:rPr lang="de-DE" baseline="-25000" dirty="0"/>
              <a:t>1</a:t>
            </a:r>
            <a:r>
              <a:rPr lang="de-DE" dirty="0"/>
              <a:t> = k [Fe</a:t>
            </a:r>
            <a:r>
              <a:rPr lang="de-DE" baseline="30000" dirty="0"/>
              <a:t>2+</a:t>
            </a:r>
            <a:r>
              <a:rPr lang="de-DE" dirty="0"/>
              <a:t>] [Tl</a:t>
            </a:r>
            <a:r>
              <a:rPr lang="de-DE" baseline="30000" dirty="0"/>
              <a:t>3+</a:t>
            </a:r>
            <a:r>
              <a:rPr lang="de-DE" dirty="0"/>
              <a:t>]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/>
          <a:lstStyle/>
          <a:p>
            <a:fld id="{DF7AE5D1-9374-42C3-9D87-37453382ECB4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55</a:t>
            </a:fld>
            <a:endParaRPr lang="en-GB" dirty="0"/>
          </a:p>
        </p:txBody>
      </p:sp>
      <p:sp>
        <p:nvSpPr>
          <p:cNvPr id="22" name="Titel 3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/>
          <a:lstStyle/>
          <a:p>
            <a:r>
              <a:rPr lang="en-GB" dirty="0" smtClean="0"/>
              <a:t>Overall Reaction and Reaction Rate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1382713" y="931528"/>
            <a:ext cx="680186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The overall reaction</a:t>
            </a:r>
            <a:r>
              <a:rPr lang="en-GB" dirty="0" smtClean="0"/>
              <a:t> shows the number of participating particles</a:t>
            </a:r>
            <a:endParaRPr lang="en-GB" dirty="0"/>
          </a:p>
        </p:txBody>
      </p:sp>
      <p:cxnSp>
        <p:nvCxnSpPr>
          <p:cNvPr id="8" name="Gerade Verbindung mit Pfeil 7"/>
          <p:cNvCxnSpPr/>
          <p:nvPr/>
        </p:nvCxnSpPr>
        <p:spPr bwMode="auto">
          <a:xfrm flipV="1">
            <a:off x="2941234" y="1800051"/>
            <a:ext cx="789856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cxnSp>
        <p:nvCxnSpPr>
          <p:cNvPr id="26" name="Gerade Verbindung mit Pfeil 25"/>
          <p:cNvCxnSpPr/>
          <p:nvPr/>
        </p:nvCxnSpPr>
        <p:spPr bwMode="auto">
          <a:xfrm flipH="1" flipV="1">
            <a:off x="2852474" y="1882113"/>
            <a:ext cx="789856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9" name="Textfeld 8"/>
          <p:cNvSpPr txBox="1"/>
          <p:nvPr/>
        </p:nvSpPr>
        <p:spPr>
          <a:xfrm>
            <a:off x="2566252" y="2501401"/>
            <a:ext cx="416492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does not mean</a:t>
            </a:r>
            <a:r>
              <a:rPr lang="en-GB" dirty="0" smtClean="0"/>
              <a:t> that </a:t>
            </a:r>
            <a:r>
              <a:rPr lang="de-DE" dirty="0"/>
              <a:t>v = k [Fe</a:t>
            </a:r>
            <a:r>
              <a:rPr lang="de-DE" baseline="30000" dirty="0"/>
              <a:t>2+</a:t>
            </a:r>
            <a:r>
              <a:rPr lang="de-DE" dirty="0"/>
              <a:t>]</a:t>
            </a:r>
            <a:r>
              <a:rPr lang="de-DE" baseline="30000" dirty="0"/>
              <a:t>2</a:t>
            </a:r>
            <a:r>
              <a:rPr lang="de-DE" dirty="0"/>
              <a:t> [Tl</a:t>
            </a:r>
            <a:r>
              <a:rPr lang="de-DE" baseline="30000" dirty="0"/>
              <a:t>3+</a:t>
            </a:r>
            <a:r>
              <a:rPr lang="de-DE" dirty="0"/>
              <a:t>]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1" name="Textfeld 10"/>
          <p:cNvSpPr txBox="1"/>
          <p:nvPr/>
        </p:nvSpPr>
        <p:spPr>
          <a:xfrm>
            <a:off x="407808" y="3112536"/>
            <a:ext cx="848180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the rate law is proportional to concentrations but must be deduced experimentally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auto">
          <a:xfrm>
            <a:off x="2047309" y="2701437"/>
            <a:ext cx="4749800" cy="396875"/>
          </a:xfrm>
          <a:prstGeom prst="rect">
            <a:avLst/>
          </a:prstGeom>
          <a:solidFill>
            <a:srgbClr val="C1E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445" name="Text Box 4"/>
          <p:cNvSpPr txBox="1">
            <a:spLocks noChangeArrowheads="1"/>
          </p:cNvSpPr>
          <p:nvPr/>
        </p:nvSpPr>
        <p:spPr bwMode="auto">
          <a:xfrm>
            <a:off x="2047309" y="2701437"/>
            <a:ext cx="4796891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sz="2000" dirty="0"/>
              <a:t>2 </a:t>
            </a:r>
            <a:r>
              <a:rPr lang="de-DE" sz="2000" dirty="0" smtClean="0"/>
              <a:t>Fe</a:t>
            </a:r>
            <a:r>
              <a:rPr lang="de-DE" sz="2000" baseline="30000" dirty="0"/>
              <a:t>2</a:t>
            </a:r>
            <a:r>
              <a:rPr lang="de-DE" sz="2000" baseline="30000" dirty="0" smtClean="0"/>
              <a:t>+</a:t>
            </a:r>
            <a:r>
              <a:rPr lang="de-DE" sz="2000" dirty="0" smtClean="0"/>
              <a:t>   </a:t>
            </a:r>
            <a:r>
              <a:rPr lang="de-DE" sz="2000" dirty="0"/>
              <a:t>+   </a:t>
            </a:r>
            <a:r>
              <a:rPr lang="de-DE" sz="2000" dirty="0" err="1"/>
              <a:t>Tl</a:t>
            </a:r>
            <a:r>
              <a:rPr lang="de-DE" sz="2000" baseline="30000" dirty="0"/>
              <a:t>+</a:t>
            </a:r>
            <a:r>
              <a:rPr lang="de-DE" sz="2000" dirty="0"/>
              <a:t>                   2 </a:t>
            </a:r>
            <a:r>
              <a:rPr lang="de-DE" sz="2000" dirty="0" smtClean="0"/>
              <a:t>Fe</a:t>
            </a:r>
            <a:r>
              <a:rPr lang="de-DE" sz="2000" baseline="30000" dirty="0"/>
              <a:t>3</a:t>
            </a:r>
            <a:r>
              <a:rPr lang="de-DE" sz="2000" baseline="30000" dirty="0" smtClean="0"/>
              <a:t>+</a:t>
            </a:r>
            <a:r>
              <a:rPr lang="de-DE" sz="2000" dirty="0" smtClean="0"/>
              <a:t>   </a:t>
            </a:r>
            <a:r>
              <a:rPr lang="de-DE" sz="2000" dirty="0"/>
              <a:t>+   Tl</a:t>
            </a:r>
            <a:r>
              <a:rPr lang="de-DE" sz="2000" baseline="30000" dirty="0"/>
              <a:t>3+</a:t>
            </a:r>
          </a:p>
        </p:txBody>
      </p:sp>
      <p:sp>
        <p:nvSpPr>
          <p:cNvPr id="61446" name="Line 5"/>
          <p:cNvSpPr>
            <a:spLocks noChangeShapeType="1"/>
          </p:cNvSpPr>
          <p:nvPr/>
        </p:nvSpPr>
        <p:spPr bwMode="auto">
          <a:xfrm>
            <a:off x="4136459" y="2869712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61447" name="Line 6"/>
          <p:cNvSpPr>
            <a:spLocks noChangeShapeType="1"/>
          </p:cNvSpPr>
          <p:nvPr/>
        </p:nvSpPr>
        <p:spPr bwMode="auto">
          <a:xfrm flipH="1">
            <a:off x="4136459" y="2945912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61451" name="Text Box 10"/>
          <p:cNvSpPr txBox="1">
            <a:spLocks noChangeArrowheads="1"/>
          </p:cNvSpPr>
          <p:nvPr/>
        </p:nvSpPr>
        <p:spPr bwMode="auto">
          <a:xfrm>
            <a:off x="685800" y="4057572"/>
            <a:ext cx="4327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sz="2000" dirty="0"/>
              <a:t>Fe</a:t>
            </a:r>
            <a:r>
              <a:rPr lang="de-DE" sz="2000" baseline="30000" dirty="0"/>
              <a:t>3+</a:t>
            </a:r>
            <a:r>
              <a:rPr lang="de-DE" sz="2000" dirty="0"/>
              <a:t>   +   </a:t>
            </a:r>
            <a:r>
              <a:rPr lang="de-DE" sz="2000" dirty="0" err="1"/>
              <a:t>Tl</a:t>
            </a:r>
            <a:r>
              <a:rPr lang="de-DE" sz="2000" baseline="30000" dirty="0"/>
              <a:t>+</a:t>
            </a:r>
            <a:r>
              <a:rPr lang="de-DE" sz="2000" dirty="0"/>
              <a:t>                   Fe</a:t>
            </a:r>
            <a:r>
              <a:rPr lang="de-DE" sz="2000" baseline="30000" dirty="0"/>
              <a:t>2+</a:t>
            </a:r>
            <a:r>
              <a:rPr lang="de-DE" sz="2000" dirty="0"/>
              <a:t>   +   Tl</a:t>
            </a:r>
            <a:r>
              <a:rPr lang="de-DE" sz="2000" baseline="30000" dirty="0"/>
              <a:t>2+</a:t>
            </a:r>
          </a:p>
        </p:txBody>
      </p:sp>
      <p:sp>
        <p:nvSpPr>
          <p:cNvPr id="61452" name="Line 11"/>
          <p:cNvSpPr>
            <a:spLocks noChangeShapeType="1"/>
          </p:cNvSpPr>
          <p:nvPr/>
        </p:nvSpPr>
        <p:spPr bwMode="auto">
          <a:xfrm>
            <a:off x="2514600" y="4225847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61453" name="Line 12"/>
          <p:cNvSpPr>
            <a:spLocks noChangeShapeType="1"/>
          </p:cNvSpPr>
          <p:nvPr/>
        </p:nvSpPr>
        <p:spPr bwMode="auto">
          <a:xfrm flipH="1">
            <a:off x="2514600" y="4302047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61454" name="Text Box 13"/>
          <p:cNvSpPr txBox="1">
            <a:spLocks noChangeArrowheads="1"/>
          </p:cNvSpPr>
          <p:nvPr/>
        </p:nvSpPr>
        <p:spPr bwMode="auto">
          <a:xfrm>
            <a:off x="4427984" y="4490288"/>
            <a:ext cx="432862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sz="2000" dirty="0"/>
              <a:t>Tl</a:t>
            </a:r>
            <a:r>
              <a:rPr lang="de-DE" sz="2000" baseline="30000" dirty="0"/>
              <a:t>2+</a:t>
            </a:r>
            <a:r>
              <a:rPr lang="de-DE" sz="2000" dirty="0"/>
              <a:t>   +   Fe</a:t>
            </a:r>
            <a:r>
              <a:rPr lang="de-DE" sz="2000" baseline="30000" dirty="0"/>
              <a:t>3+</a:t>
            </a:r>
            <a:r>
              <a:rPr lang="de-DE" sz="2000" dirty="0"/>
              <a:t>                 Fe</a:t>
            </a:r>
            <a:r>
              <a:rPr lang="de-DE" sz="2000" baseline="30000" dirty="0"/>
              <a:t>2+</a:t>
            </a:r>
            <a:r>
              <a:rPr lang="de-DE" sz="2000" dirty="0"/>
              <a:t>   +   </a:t>
            </a:r>
            <a:r>
              <a:rPr lang="de-DE" sz="2000" dirty="0" smtClean="0"/>
              <a:t>Tl</a:t>
            </a:r>
            <a:r>
              <a:rPr lang="de-DE" sz="2000" baseline="30000" dirty="0"/>
              <a:t>3</a:t>
            </a:r>
            <a:r>
              <a:rPr lang="de-DE" sz="2000" baseline="30000" dirty="0" smtClean="0"/>
              <a:t>+</a:t>
            </a:r>
            <a:endParaRPr lang="de-DE" sz="2000" baseline="30000" dirty="0"/>
          </a:p>
        </p:txBody>
      </p:sp>
      <p:sp>
        <p:nvSpPr>
          <p:cNvPr id="61455" name="Line 14"/>
          <p:cNvSpPr>
            <a:spLocks noChangeShapeType="1"/>
          </p:cNvSpPr>
          <p:nvPr/>
        </p:nvSpPr>
        <p:spPr bwMode="auto">
          <a:xfrm>
            <a:off x="6255196" y="4658563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61456" name="Line 15"/>
          <p:cNvSpPr>
            <a:spLocks noChangeShapeType="1"/>
          </p:cNvSpPr>
          <p:nvPr/>
        </p:nvSpPr>
        <p:spPr bwMode="auto">
          <a:xfrm flipH="1">
            <a:off x="6255196" y="4734763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B09A5B5-ADBF-465B-AA3A-97CC3F71E662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56</a:t>
            </a:fld>
            <a:endParaRPr lang="en-GB" dirty="0"/>
          </a:p>
        </p:txBody>
      </p:sp>
      <p:sp>
        <p:nvSpPr>
          <p:cNvPr id="22" name="Titel 3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en-GB" dirty="0" smtClean="0"/>
              <a:t>Overall Reaction and Reaction Rate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2047309" y="1055990"/>
            <a:ext cx="528862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a mechanism is </a:t>
            </a:r>
            <a:r>
              <a:rPr lang="en-GB" b="1" dirty="0" smtClean="0"/>
              <a:t>the sum of all elementary steps</a:t>
            </a:r>
            <a:endParaRPr lang="en-GB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1949450" y="1667080"/>
            <a:ext cx="546816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reactions looking </a:t>
            </a:r>
            <a:r>
              <a:rPr lang="en-GB" dirty="0" err="1" smtClean="0"/>
              <a:t>termolecular</a:t>
            </a:r>
            <a:r>
              <a:rPr lang="en-GB" dirty="0" smtClean="0"/>
              <a:t> are often bimolecular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3220321" y="2168730"/>
            <a:ext cx="224933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for instance this one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2241875" y="3415156"/>
            <a:ext cx="472437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in fact</a:t>
            </a:r>
            <a:r>
              <a:rPr lang="en-GB" dirty="0" smtClean="0"/>
              <a:t>, a reaction with two elementary steps</a:t>
            </a:r>
            <a:endParaRPr lang="en-GB" dirty="0"/>
          </a:p>
        </p:txBody>
      </p:sp>
      <p:sp>
        <p:nvSpPr>
          <p:cNvPr id="11" name="Textfeld 10"/>
          <p:cNvSpPr txBox="1"/>
          <p:nvPr/>
        </p:nvSpPr>
        <p:spPr>
          <a:xfrm>
            <a:off x="1273661" y="5138923"/>
            <a:ext cx="668644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how to deduce the </a:t>
            </a:r>
            <a:r>
              <a:rPr lang="en-GB" b="1" dirty="0" smtClean="0"/>
              <a:t>mechanism</a:t>
            </a:r>
            <a:r>
              <a:rPr lang="en-GB" dirty="0" smtClean="0"/>
              <a:t>, how to formulate the rate law ?</a:t>
            </a:r>
            <a:endParaRPr lang="en-GB" dirty="0"/>
          </a:p>
        </p:txBody>
      </p:sp>
      <p:sp>
        <p:nvSpPr>
          <p:cNvPr id="12" name="Textfeld 11"/>
          <p:cNvSpPr txBox="1"/>
          <p:nvPr/>
        </p:nvSpPr>
        <p:spPr>
          <a:xfrm>
            <a:off x="2098610" y="5760015"/>
            <a:ext cx="489108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how to explain the </a:t>
            </a:r>
            <a:r>
              <a:rPr lang="en-GB" b="1" dirty="0" smtClean="0"/>
              <a:t>reaction order = 1</a:t>
            </a:r>
            <a:r>
              <a:rPr lang="en-GB" dirty="0" smtClean="0"/>
              <a:t> in [Fe</a:t>
            </a:r>
            <a:r>
              <a:rPr lang="en-GB" baseline="30000" dirty="0" smtClean="0"/>
              <a:t>2+</a:t>
            </a:r>
            <a:r>
              <a:rPr lang="en-GB" dirty="0" smtClean="0"/>
              <a:t>]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 bwMode="auto">
          <a:xfrm>
            <a:off x="744114" y="4975217"/>
            <a:ext cx="1728192" cy="6929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1267937" y="1532614"/>
            <a:ext cx="6624638" cy="6477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5127" name="Text Box 4"/>
          <p:cNvSpPr txBox="1">
            <a:spLocks noChangeArrowheads="1"/>
          </p:cNvSpPr>
          <p:nvPr/>
        </p:nvSpPr>
        <p:spPr bwMode="auto">
          <a:xfrm>
            <a:off x="1381493" y="1692276"/>
            <a:ext cx="7086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/>
              <a:t>[(H</a:t>
            </a:r>
            <a:r>
              <a:rPr lang="de-DE" baseline="-25000"/>
              <a:t>2</a:t>
            </a:r>
            <a:r>
              <a:rPr lang="de-DE"/>
              <a:t>O)</a:t>
            </a:r>
            <a:r>
              <a:rPr lang="de-DE" baseline="-25000"/>
              <a:t>5</a:t>
            </a:r>
            <a:r>
              <a:rPr lang="de-DE"/>
              <a:t>CrCl]</a:t>
            </a:r>
            <a:r>
              <a:rPr lang="de-DE" baseline="30000"/>
              <a:t>2+</a:t>
            </a:r>
            <a:r>
              <a:rPr lang="de-DE"/>
              <a:t>   +   H</a:t>
            </a:r>
            <a:r>
              <a:rPr lang="de-DE" baseline="-25000"/>
              <a:t>2</a:t>
            </a:r>
            <a:r>
              <a:rPr lang="de-DE"/>
              <a:t>O                   [(H</a:t>
            </a:r>
            <a:r>
              <a:rPr lang="de-DE" baseline="-25000"/>
              <a:t>2</a:t>
            </a:r>
            <a:r>
              <a:rPr lang="de-DE"/>
              <a:t>O)</a:t>
            </a:r>
            <a:r>
              <a:rPr lang="de-DE" baseline="-25000"/>
              <a:t>5</a:t>
            </a:r>
            <a:r>
              <a:rPr lang="de-DE"/>
              <a:t>Cr(OH</a:t>
            </a:r>
            <a:r>
              <a:rPr lang="de-DE" baseline="-25000"/>
              <a:t>2</a:t>
            </a:r>
            <a:r>
              <a:rPr lang="de-DE"/>
              <a:t>)]</a:t>
            </a:r>
            <a:r>
              <a:rPr lang="de-DE" baseline="30000"/>
              <a:t>3+</a:t>
            </a:r>
            <a:r>
              <a:rPr lang="de-DE"/>
              <a:t>   +   Cl</a:t>
            </a:r>
            <a:r>
              <a:rPr lang="de-DE" baseline="30000"/>
              <a:t>-</a:t>
            </a:r>
          </a:p>
        </p:txBody>
      </p:sp>
      <p:sp>
        <p:nvSpPr>
          <p:cNvPr id="5128" name="Line 5"/>
          <p:cNvSpPr>
            <a:spLocks noChangeShapeType="1"/>
          </p:cNvSpPr>
          <p:nvPr/>
        </p:nvSpPr>
        <p:spPr bwMode="auto">
          <a:xfrm>
            <a:off x="4195287" y="1840589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5129" name="Line 6"/>
          <p:cNvSpPr>
            <a:spLocks noChangeShapeType="1"/>
          </p:cNvSpPr>
          <p:nvPr/>
        </p:nvSpPr>
        <p:spPr bwMode="auto">
          <a:xfrm flipH="1">
            <a:off x="4195287" y="1916789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5130" name="Text Box 7"/>
          <p:cNvSpPr txBox="1">
            <a:spLocks noChangeArrowheads="1"/>
          </p:cNvSpPr>
          <p:nvPr/>
        </p:nvSpPr>
        <p:spPr bwMode="auto">
          <a:xfrm>
            <a:off x="3048000" y="2508223"/>
            <a:ext cx="3048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de-DE" dirty="0"/>
              <a:t>v</a:t>
            </a:r>
            <a:r>
              <a:rPr lang="de-DE" baseline="-25000" dirty="0"/>
              <a:t>1</a:t>
            </a:r>
            <a:r>
              <a:rPr lang="de-DE" dirty="0"/>
              <a:t> = k</a:t>
            </a:r>
            <a:r>
              <a:rPr lang="de-DE" baseline="-25000" dirty="0"/>
              <a:t>1</a:t>
            </a:r>
            <a:r>
              <a:rPr lang="de-DE" dirty="0"/>
              <a:t> [(OH</a:t>
            </a:r>
            <a:r>
              <a:rPr lang="de-DE" baseline="-25000" dirty="0"/>
              <a:t>2</a:t>
            </a:r>
            <a:r>
              <a:rPr lang="de-DE" dirty="0"/>
              <a:t>)</a:t>
            </a:r>
            <a:r>
              <a:rPr lang="de-DE" baseline="-25000" dirty="0"/>
              <a:t>5</a:t>
            </a:r>
            <a:r>
              <a:rPr lang="de-DE" dirty="0"/>
              <a:t>CrCl][</a:t>
            </a:r>
            <a:r>
              <a:rPr lang="de-DE" dirty="0" smtClean="0"/>
              <a:t>H</a:t>
            </a:r>
            <a:r>
              <a:rPr lang="de-DE" baseline="-25000" dirty="0" smtClean="0"/>
              <a:t>3</a:t>
            </a:r>
            <a:r>
              <a:rPr lang="de-DE" dirty="0" smtClean="0"/>
              <a:t>O</a:t>
            </a:r>
            <a:r>
              <a:rPr lang="de-DE" baseline="30000" dirty="0" smtClean="0"/>
              <a:t>+</a:t>
            </a:r>
            <a:r>
              <a:rPr lang="de-DE" dirty="0" smtClean="0"/>
              <a:t>]</a:t>
            </a:r>
            <a:endParaRPr lang="de-DE" dirty="0"/>
          </a:p>
        </p:txBody>
      </p:sp>
      <p:graphicFrame>
        <p:nvGraphicFramePr>
          <p:cNvPr id="512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7725754"/>
              </p:ext>
            </p:extLst>
          </p:nvPr>
        </p:nvGraphicFramePr>
        <p:xfrm>
          <a:off x="611560" y="3555919"/>
          <a:ext cx="509270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0" name="Equation" r:id="rId4" imgW="5092560" imgH="736560" progId="Equation.3">
                  <p:embed/>
                </p:oleObj>
              </mc:Choice>
              <mc:Fallback>
                <p:oleObj name="Equation" r:id="rId4" imgW="5092560" imgH="73656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3555919"/>
                        <a:ext cx="5092700" cy="73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31" name="Picture 10" descr="A:\Fig. 1-2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00" y="2735832"/>
            <a:ext cx="2590800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F130B8-E5D4-4793-9D02-1AF8A018B59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57</a:t>
            </a:fld>
            <a:endParaRPr lang="en-GB" dirty="0"/>
          </a:p>
        </p:txBody>
      </p:sp>
      <p:sp>
        <p:nvSpPr>
          <p:cNvPr id="15" name="Titel 3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en-GB" dirty="0" smtClean="0"/>
              <a:t>Overall Reaction and Reaction Rate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266231" y="985482"/>
            <a:ext cx="890500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reaction mechanism often depend on particles which</a:t>
            </a:r>
            <a:r>
              <a:rPr lang="en-GB" b="1" dirty="0" smtClean="0"/>
              <a:t> do not show up</a:t>
            </a:r>
            <a:r>
              <a:rPr lang="en-GB" dirty="0" smtClean="0"/>
              <a:t> in the equation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779383" y="5114126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k</a:t>
            </a:r>
            <a:r>
              <a:rPr lang="en-GB" baseline="-25000" dirty="0" err="1" smtClean="0"/>
              <a:t>obs</a:t>
            </a:r>
            <a:r>
              <a:rPr lang="en-GB" dirty="0" smtClean="0"/>
              <a:t> = 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1906229" y="5010582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/>
              <a:t>2</a:t>
            </a:r>
          </a:p>
        </p:txBody>
      </p:sp>
      <p:cxnSp>
        <p:nvCxnSpPr>
          <p:cNvPr id="9" name="Gerader Verbinder 8"/>
          <p:cNvCxnSpPr/>
          <p:nvPr/>
        </p:nvCxnSpPr>
        <p:spPr bwMode="auto">
          <a:xfrm>
            <a:off x="1966519" y="5321572"/>
            <a:ext cx="28803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feld 9"/>
          <p:cNvSpPr txBox="1"/>
          <p:nvPr/>
        </p:nvSpPr>
        <p:spPr>
          <a:xfrm>
            <a:off x="1835696" y="529879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[H</a:t>
            </a:r>
            <a:r>
              <a:rPr lang="en-GB" baseline="30000" dirty="0" smtClean="0"/>
              <a:t>+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13" name="Textfeld 12"/>
          <p:cNvSpPr txBox="1"/>
          <p:nvPr/>
        </p:nvSpPr>
        <p:spPr>
          <a:xfrm>
            <a:off x="1389431" y="5114126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r>
              <a:rPr lang="en-GB" dirty="0" smtClean="0"/>
              <a:t> + </a:t>
            </a:r>
            <a:endParaRPr lang="en-GB" dirty="0"/>
          </a:p>
        </p:txBody>
      </p:sp>
      <p:sp>
        <p:nvSpPr>
          <p:cNvPr id="14" name="Textfeld 13"/>
          <p:cNvSpPr txBox="1"/>
          <p:nvPr/>
        </p:nvSpPr>
        <p:spPr>
          <a:xfrm>
            <a:off x="2647413" y="5114126"/>
            <a:ext cx="368568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the more alkaline, the faster, why?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/>
        </p:nvSpPr>
        <p:spPr bwMode="auto">
          <a:xfrm>
            <a:off x="643674" y="3854678"/>
            <a:ext cx="7993062" cy="5048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de-CH">
              <a:latin typeface="Arial" charset="0"/>
              <a:cs typeface="+mn-cs"/>
            </a:endParaRPr>
          </a:p>
        </p:txBody>
      </p:sp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1862579" y="1412776"/>
            <a:ext cx="5408204" cy="1066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62470" name="Text Box 4"/>
          <p:cNvSpPr txBox="1">
            <a:spLocks noChangeArrowheads="1"/>
          </p:cNvSpPr>
          <p:nvPr/>
        </p:nvSpPr>
        <p:spPr bwMode="auto">
          <a:xfrm>
            <a:off x="1900100" y="1470604"/>
            <a:ext cx="54802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dirty="0"/>
              <a:t>[(NH</a:t>
            </a:r>
            <a:r>
              <a:rPr lang="de-DE" baseline="-25000" dirty="0"/>
              <a:t>3</a:t>
            </a:r>
            <a:r>
              <a:rPr lang="de-DE" dirty="0"/>
              <a:t>)</a:t>
            </a:r>
            <a:r>
              <a:rPr lang="de-DE" baseline="-25000" dirty="0"/>
              <a:t>5</a:t>
            </a:r>
            <a:r>
              <a:rPr lang="de-DE" dirty="0"/>
              <a:t>CoBr]</a:t>
            </a:r>
            <a:r>
              <a:rPr lang="de-DE" baseline="30000" dirty="0"/>
              <a:t>2+</a:t>
            </a:r>
            <a:r>
              <a:rPr lang="de-DE" dirty="0"/>
              <a:t>   +   X</a:t>
            </a:r>
            <a:r>
              <a:rPr lang="de-DE" baseline="30000" dirty="0"/>
              <a:t>-</a:t>
            </a:r>
            <a:r>
              <a:rPr lang="de-DE" dirty="0"/>
              <a:t>             </a:t>
            </a:r>
            <a:r>
              <a:rPr lang="de-DE" dirty="0" smtClean="0"/>
              <a:t>[(</a:t>
            </a:r>
            <a:r>
              <a:rPr lang="de-DE" dirty="0"/>
              <a:t>NH</a:t>
            </a:r>
            <a:r>
              <a:rPr lang="de-DE" baseline="-25000" dirty="0"/>
              <a:t>3</a:t>
            </a:r>
            <a:r>
              <a:rPr lang="de-DE" dirty="0"/>
              <a:t>)</a:t>
            </a:r>
            <a:r>
              <a:rPr lang="de-DE" baseline="-25000" dirty="0"/>
              <a:t>5</a:t>
            </a:r>
            <a:r>
              <a:rPr lang="de-DE" dirty="0"/>
              <a:t>CoX]</a:t>
            </a:r>
            <a:r>
              <a:rPr lang="de-DE" baseline="30000" dirty="0"/>
              <a:t>2+</a:t>
            </a:r>
            <a:r>
              <a:rPr lang="de-DE" dirty="0"/>
              <a:t>   +   </a:t>
            </a:r>
            <a:r>
              <a:rPr lang="de-DE" dirty="0" err="1"/>
              <a:t>Br</a:t>
            </a:r>
            <a:r>
              <a:rPr lang="de-DE" baseline="30000" dirty="0"/>
              <a:t>- </a:t>
            </a:r>
          </a:p>
        </p:txBody>
      </p:sp>
      <p:sp>
        <p:nvSpPr>
          <p:cNvPr id="62471" name="Line 5"/>
          <p:cNvSpPr>
            <a:spLocks noChangeShapeType="1"/>
          </p:cNvSpPr>
          <p:nvPr/>
        </p:nvSpPr>
        <p:spPr bwMode="auto">
          <a:xfrm>
            <a:off x="4318455" y="1631787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62472" name="Line 6"/>
          <p:cNvSpPr>
            <a:spLocks noChangeShapeType="1"/>
          </p:cNvSpPr>
          <p:nvPr/>
        </p:nvSpPr>
        <p:spPr bwMode="auto">
          <a:xfrm flipH="1">
            <a:off x="4318455" y="1707987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62474" name="Text Box 8"/>
          <p:cNvSpPr txBox="1">
            <a:spLocks noChangeArrowheads="1"/>
          </p:cNvSpPr>
          <p:nvPr/>
        </p:nvSpPr>
        <p:spPr bwMode="auto">
          <a:xfrm>
            <a:off x="3881879" y="2027128"/>
            <a:ext cx="2819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dirty="0"/>
              <a:t>X</a:t>
            </a:r>
            <a:r>
              <a:rPr lang="de-DE" baseline="30000" dirty="0"/>
              <a:t>- </a:t>
            </a:r>
            <a:r>
              <a:rPr lang="de-DE" dirty="0"/>
              <a:t>= Cl</a:t>
            </a:r>
            <a:r>
              <a:rPr lang="de-DE" baseline="30000" dirty="0"/>
              <a:t>-</a:t>
            </a:r>
            <a:r>
              <a:rPr lang="de-DE" dirty="0"/>
              <a:t>, CN</a:t>
            </a:r>
            <a:r>
              <a:rPr lang="de-DE" baseline="30000" dirty="0"/>
              <a:t>-</a:t>
            </a:r>
            <a:r>
              <a:rPr lang="de-DE" dirty="0"/>
              <a:t>, NCS</a:t>
            </a:r>
            <a:r>
              <a:rPr lang="de-DE" baseline="30000" dirty="0"/>
              <a:t>-</a:t>
            </a:r>
            <a:r>
              <a:rPr lang="de-DE" dirty="0"/>
              <a:t> etc.</a:t>
            </a:r>
          </a:p>
        </p:txBody>
      </p:sp>
      <p:sp>
        <p:nvSpPr>
          <p:cNvPr id="62475" name="Text Box 9"/>
          <p:cNvSpPr txBox="1">
            <a:spLocks noChangeArrowheads="1"/>
          </p:cNvSpPr>
          <p:nvPr/>
        </p:nvSpPr>
        <p:spPr bwMode="auto">
          <a:xfrm>
            <a:off x="3377244" y="2636912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 dirty="0"/>
              <a:t>v</a:t>
            </a:r>
            <a:r>
              <a:rPr lang="de-DE" sz="2000" baseline="30000" dirty="0"/>
              <a:t> </a:t>
            </a:r>
            <a:r>
              <a:rPr lang="de-DE" sz="2000" dirty="0"/>
              <a:t>= k [(NH</a:t>
            </a:r>
            <a:r>
              <a:rPr lang="de-DE" sz="2000" baseline="-25000" dirty="0"/>
              <a:t>3</a:t>
            </a:r>
            <a:r>
              <a:rPr lang="de-DE" sz="2000" dirty="0"/>
              <a:t>)</a:t>
            </a:r>
            <a:r>
              <a:rPr lang="de-DE" sz="2000" baseline="-25000" dirty="0"/>
              <a:t>5</a:t>
            </a:r>
            <a:r>
              <a:rPr lang="de-DE" sz="2000" dirty="0"/>
              <a:t>CoBr]</a:t>
            </a:r>
          </a:p>
        </p:txBody>
      </p:sp>
      <p:sp>
        <p:nvSpPr>
          <p:cNvPr id="62476" name="Text Box 10"/>
          <p:cNvSpPr txBox="1">
            <a:spLocks noChangeArrowheads="1"/>
          </p:cNvSpPr>
          <p:nvPr/>
        </p:nvSpPr>
        <p:spPr bwMode="auto">
          <a:xfrm>
            <a:off x="610336" y="3846740"/>
            <a:ext cx="8032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[(NH</a:t>
            </a:r>
            <a:r>
              <a:rPr lang="de-DE" sz="2000" baseline="-25000"/>
              <a:t>3</a:t>
            </a:r>
            <a:r>
              <a:rPr lang="de-DE" sz="2000"/>
              <a:t>)</a:t>
            </a:r>
            <a:r>
              <a:rPr lang="de-DE" sz="2000" baseline="-25000"/>
              <a:t>5</a:t>
            </a:r>
            <a:r>
              <a:rPr lang="de-DE" sz="2000"/>
              <a:t>CoBr]</a:t>
            </a:r>
            <a:r>
              <a:rPr lang="de-DE" sz="2000" baseline="30000"/>
              <a:t>2+</a:t>
            </a:r>
            <a:r>
              <a:rPr lang="de-DE" sz="2000"/>
              <a:t>                   [(NH</a:t>
            </a:r>
            <a:r>
              <a:rPr lang="de-DE" sz="2000" baseline="-25000"/>
              <a:t>3</a:t>
            </a:r>
            <a:r>
              <a:rPr lang="de-DE" sz="2000"/>
              <a:t>)</a:t>
            </a:r>
            <a:r>
              <a:rPr lang="de-DE" sz="2000" baseline="-25000"/>
              <a:t>5</a:t>
            </a:r>
            <a:r>
              <a:rPr lang="de-DE" sz="2000"/>
              <a:t>Co(OH</a:t>
            </a:r>
            <a:r>
              <a:rPr lang="de-DE" sz="2000" baseline="-25000"/>
              <a:t>2</a:t>
            </a:r>
            <a:r>
              <a:rPr lang="de-DE" sz="2000"/>
              <a:t>)]</a:t>
            </a:r>
            <a:r>
              <a:rPr lang="de-DE" sz="2000" baseline="30000"/>
              <a:t>3+</a:t>
            </a:r>
            <a:r>
              <a:rPr lang="de-DE" sz="2000"/>
              <a:t>                  [(NH</a:t>
            </a:r>
            <a:r>
              <a:rPr lang="de-DE" sz="2000" baseline="-25000"/>
              <a:t>3</a:t>
            </a:r>
            <a:r>
              <a:rPr lang="de-DE" sz="2000"/>
              <a:t>)</a:t>
            </a:r>
            <a:r>
              <a:rPr lang="de-DE" sz="2000" baseline="-25000"/>
              <a:t>5</a:t>
            </a:r>
            <a:r>
              <a:rPr lang="de-DE" sz="2000"/>
              <a:t>CoX]</a:t>
            </a:r>
            <a:r>
              <a:rPr lang="de-DE" sz="2000" baseline="30000"/>
              <a:t>2+</a:t>
            </a:r>
            <a:r>
              <a:rPr lang="de-DE" sz="2000"/>
              <a:t> </a:t>
            </a:r>
          </a:p>
        </p:txBody>
      </p:sp>
      <p:sp>
        <p:nvSpPr>
          <p:cNvPr id="62477" name="Line 11"/>
          <p:cNvSpPr>
            <a:spLocks noChangeShapeType="1"/>
          </p:cNvSpPr>
          <p:nvPr/>
        </p:nvSpPr>
        <p:spPr bwMode="auto">
          <a:xfrm>
            <a:off x="2623286" y="4015015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62478" name="Line 12"/>
          <p:cNvSpPr>
            <a:spLocks noChangeShapeType="1"/>
          </p:cNvSpPr>
          <p:nvPr/>
        </p:nvSpPr>
        <p:spPr bwMode="auto">
          <a:xfrm flipH="1">
            <a:off x="2623286" y="4091215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62479" name="Line 13"/>
          <p:cNvSpPr>
            <a:spLocks noChangeShapeType="1"/>
          </p:cNvSpPr>
          <p:nvPr/>
        </p:nvSpPr>
        <p:spPr bwMode="auto">
          <a:xfrm>
            <a:off x="6052286" y="4015015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62480" name="Line 14"/>
          <p:cNvSpPr>
            <a:spLocks noChangeShapeType="1"/>
          </p:cNvSpPr>
          <p:nvPr/>
        </p:nvSpPr>
        <p:spPr bwMode="auto">
          <a:xfrm flipH="1">
            <a:off x="6052286" y="4091215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62484" name="Pfeil nach rechts 21"/>
          <p:cNvSpPr>
            <a:spLocks noChangeArrowheads="1"/>
          </p:cNvSpPr>
          <p:nvPr/>
        </p:nvSpPr>
        <p:spPr bwMode="auto">
          <a:xfrm>
            <a:off x="2511045" y="3304351"/>
            <a:ext cx="192087" cy="142875"/>
          </a:xfrm>
          <a:prstGeom prst="rightArrow">
            <a:avLst>
              <a:gd name="adj1" fmla="val 50000"/>
              <a:gd name="adj2" fmla="val 50255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8DF7AAD-CE90-46A4-870A-C077AC1578BA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58</a:t>
            </a:fld>
            <a:endParaRPr lang="en-GB" dirty="0"/>
          </a:p>
        </p:txBody>
      </p:sp>
      <p:sp>
        <p:nvSpPr>
          <p:cNvPr id="24" name="Titel 3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en-GB" dirty="0" smtClean="0"/>
              <a:t>Overall Reaction and Reaction Rate</a:t>
            </a:r>
            <a:endParaRPr lang="en-GB" dirty="0"/>
          </a:p>
        </p:txBody>
      </p:sp>
      <p:sp>
        <p:nvSpPr>
          <p:cNvPr id="25" name="Textfeld 24"/>
          <p:cNvSpPr txBox="1"/>
          <p:nvPr/>
        </p:nvSpPr>
        <p:spPr>
          <a:xfrm>
            <a:off x="266231" y="985482"/>
            <a:ext cx="895629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reaction mechanism often </a:t>
            </a:r>
            <a:r>
              <a:rPr lang="en-GB" b="1" dirty="0" smtClean="0"/>
              <a:t>do not depend</a:t>
            </a:r>
            <a:r>
              <a:rPr lang="en-GB" dirty="0" smtClean="0"/>
              <a:t> on particles which</a:t>
            </a:r>
            <a:r>
              <a:rPr lang="en-GB" b="1" dirty="0" smtClean="0"/>
              <a:t> </a:t>
            </a:r>
            <a:r>
              <a:rPr lang="en-GB" dirty="0" smtClean="0"/>
              <a:t>show up in the equation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2701213" y="3191123"/>
            <a:ext cx="387798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composed of multi elementary steps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2424387" y="4643129"/>
            <a:ext cx="480131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unpredictable based on the reaction equation</a:t>
            </a:r>
            <a:endParaRPr lang="en-GB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2428510"/>
              </p:ext>
            </p:extLst>
          </p:nvPr>
        </p:nvGraphicFramePr>
        <p:xfrm>
          <a:off x="2511045" y="5213782"/>
          <a:ext cx="4316413" cy="1036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4" name="CS ChemDraw Drawing" r:id="rId4" imgW="4317032" imgH="1036075" progId="ChemDraw.Document.6.0">
                  <p:embed/>
                </p:oleObj>
              </mc:Choice>
              <mc:Fallback>
                <p:oleObj name="CS ChemDraw Drawing" r:id="rId4" imgW="4317032" imgH="1036075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11045" y="5213782"/>
                        <a:ext cx="4316413" cy="1036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3592252" y="6366209"/>
            <a:ext cx="23042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dirty="0"/>
              <a:t>v</a:t>
            </a:r>
            <a:r>
              <a:rPr lang="de-DE" baseline="30000" dirty="0"/>
              <a:t> </a:t>
            </a:r>
            <a:r>
              <a:rPr lang="de-DE" dirty="0"/>
              <a:t>= </a:t>
            </a:r>
            <a:r>
              <a:rPr lang="de-DE" dirty="0" err="1" smtClean="0"/>
              <a:t>k</a:t>
            </a:r>
            <a:r>
              <a:rPr lang="de-DE" baseline="-25000" dirty="0" err="1" smtClean="0"/>
              <a:t>obs</a:t>
            </a:r>
            <a:r>
              <a:rPr lang="de-DE" dirty="0" smtClean="0">
                <a:sym typeface="Symbol" panose="05050102010706020507" pitchFamily="18" charset="2"/>
              </a:rPr>
              <a:t></a:t>
            </a:r>
            <a:r>
              <a:rPr lang="de-DE" dirty="0" smtClean="0"/>
              <a:t>[A][CH</a:t>
            </a:r>
            <a:r>
              <a:rPr lang="de-DE" baseline="-25000" dirty="0" smtClean="0"/>
              <a:t>3</a:t>
            </a:r>
            <a:r>
              <a:rPr lang="de-DE" dirty="0" smtClean="0"/>
              <a:t>I]</a:t>
            </a:r>
            <a:r>
              <a:rPr lang="de-DE" dirty="0" smtClean="0">
                <a:sym typeface="Symbol" panose="05050102010706020507" pitchFamily="18" charset="2"/>
              </a:rPr>
              <a:t></a:t>
            </a:r>
            <a:r>
              <a:rPr lang="de-DE" dirty="0" smtClean="0">
                <a:solidFill>
                  <a:srgbClr val="FF0000"/>
                </a:solidFill>
              </a:rPr>
              <a:t>[I</a:t>
            </a:r>
            <a:r>
              <a:rPr lang="de-DE" baseline="30000" dirty="0" smtClean="0">
                <a:solidFill>
                  <a:srgbClr val="FF0000"/>
                </a:solidFill>
              </a:rPr>
              <a:t>-</a:t>
            </a:r>
            <a:r>
              <a:rPr lang="de-DE" dirty="0" smtClean="0">
                <a:solidFill>
                  <a:srgbClr val="FF0000"/>
                </a:solidFill>
              </a:rPr>
              <a:t>]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094674" y="593918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B6CE270-5641-422B-A3C4-77260FA1F8A8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59</a:t>
            </a:fld>
            <a:endParaRPr lang="en-GB" dirty="0"/>
          </a:p>
        </p:txBody>
      </p:sp>
      <p:sp>
        <p:nvSpPr>
          <p:cNvPr id="14" name="Titel 3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en-GB" dirty="0" smtClean="0"/>
              <a:t>Overall Reaction and Reaction Rate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2576295" y="1048455"/>
            <a:ext cx="475001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Parameters which influence the reaction rate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1167701" y="1618120"/>
            <a:ext cx="730199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Concentration</a:t>
            </a:r>
            <a:r>
              <a:rPr lang="en-GB" dirty="0" smtClean="0"/>
              <a:t>: at least one concentration will accelerate the reaction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2249282" y="2347673"/>
            <a:ext cx="549381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Products</a:t>
            </a:r>
            <a:r>
              <a:rPr lang="en-GB" dirty="0" smtClean="0"/>
              <a:t>: can accelerate or decelerate the reaction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1619672" y="3056960"/>
            <a:ext cx="633603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Impurities</a:t>
            </a:r>
            <a:r>
              <a:rPr lang="en-GB" dirty="0" smtClean="0"/>
              <a:t>: can have a (positive or negative) catalytic effect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3153376" y="3776380"/>
            <a:ext cx="359585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pressure / temperature / radiation</a:t>
            </a:r>
            <a:endParaRPr lang="en-GB" dirty="0"/>
          </a:p>
        </p:txBody>
      </p:sp>
      <p:sp>
        <p:nvSpPr>
          <p:cNvPr id="11" name="Textfeld 10"/>
          <p:cNvSpPr txBox="1"/>
          <p:nvPr/>
        </p:nvSpPr>
        <p:spPr>
          <a:xfrm>
            <a:off x="848114" y="4440047"/>
            <a:ext cx="800738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Solvent</a:t>
            </a:r>
            <a:r>
              <a:rPr lang="en-GB" dirty="0" smtClean="0"/>
              <a:t>: polarity, viscosity, donor-acceptor properties, electrolytes buffer etc.</a:t>
            </a:r>
            <a:endParaRPr lang="en-GB" dirty="0"/>
          </a:p>
        </p:txBody>
      </p:sp>
      <p:sp>
        <p:nvSpPr>
          <p:cNvPr id="12" name="Textfeld 11"/>
          <p:cNvSpPr txBox="1"/>
          <p:nvPr/>
        </p:nvSpPr>
        <p:spPr>
          <a:xfrm>
            <a:off x="1621217" y="5159467"/>
            <a:ext cx="6186309" cy="9233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b="1" dirty="0" smtClean="0"/>
              <a:t>Concentration dependencies</a:t>
            </a:r>
            <a:r>
              <a:rPr lang="en-GB" dirty="0" smtClean="0"/>
              <a:t> </a:t>
            </a:r>
          </a:p>
          <a:p>
            <a:pPr algn="ctr">
              <a:lnSpc>
                <a:spcPct val="150000"/>
              </a:lnSpc>
            </a:pPr>
            <a:r>
              <a:rPr lang="en-GB" dirty="0" smtClean="0"/>
              <a:t>determine the rate if all other parameters are kept constant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 bwMode="auto">
          <a:xfrm>
            <a:off x="1453199" y="2276872"/>
            <a:ext cx="6336704" cy="166733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smtClean="0"/>
              <a:t>Motivation</a:t>
            </a:r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1946922" y="764704"/>
            <a:ext cx="5250155" cy="872034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dirty="0" smtClean="0"/>
              <a:t>Why do we want to know a reaction mechanism ?</a:t>
            </a:r>
          </a:p>
          <a:p>
            <a:pPr algn="ctr">
              <a:lnSpc>
                <a:spcPct val="150000"/>
              </a:lnSpc>
            </a:pPr>
            <a:r>
              <a:rPr lang="en-GB" dirty="0" smtClean="0"/>
              <a:t>What can we do to deduce a mechanism ?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2448629" y="1767924"/>
            <a:ext cx="424674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A few examples or "How does it work ?"</a:t>
            </a:r>
            <a:endParaRPr lang="en-GB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329774"/>
              </p:ext>
            </p:extLst>
          </p:nvPr>
        </p:nvGraphicFramePr>
        <p:xfrm>
          <a:off x="2965367" y="2378650"/>
          <a:ext cx="3254375" cy="116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99" name="CS ChemDraw Drawing" r:id="rId3" imgW="3254909" imgH="1166903" progId="ChemDraw.Document.6.0">
                  <p:embed/>
                </p:oleObj>
              </mc:Choice>
              <mc:Fallback>
                <p:oleObj name="CS ChemDraw Drawing" r:id="rId3" imgW="3254909" imgH="1166903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65367" y="2378650"/>
                        <a:ext cx="3254375" cy="1166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2292550" y="277739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6219742" y="277739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1646763" y="3560167"/>
            <a:ext cx="6237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</a:t>
            </a:r>
            <a:r>
              <a:rPr lang="en-GB" dirty="0" smtClean="0"/>
              <a:t>ill addition of PR</a:t>
            </a:r>
            <a:r>
              <a:rPr lang="en-GB" baseline="-25000" dirty="0" smtClean="0"/>
              <a:t>3</a:t>
            </a:r>
            <a:r>
              <a:rPr lang="en-GB" dirty="0" smtClean="0"/>
              <a:t> accelerate or decelerate racemisation?</a:t>
            </a:r>
            <a:endParaRPr lang="en-GB" dirty="0"/>
          </a:p>
        </p:txBody>
      </p:sp>
      <p:sp>
        <p:nvSpPr>
          <p:cNvPr id="12" name="Textfeld 11"/>
          <p:cNvSpPr txBox="1"/>
          <p:nvPr/>
        </p:nvSpPr>
        <p:spPr>
          <a:xfrm>
            <a:off x="2183080" y="4260055"/>
            <a:ext cx="481894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GB" dirty="0" smtClean="0"/>
              <a:t>s an S</a:t>
            </a:r>
            <a:r>
              <a:rPr lang="en-GB" baseline="-25000" dirty="0" smtClean="0"/>
              <a:t>N1</a:t>
            </a:r>
            <a:r>
              <a:rPr lang="en-GB" dirty="0" smtClean="0"/>
              <a:t> reaction always 1</a:t>
            </a:r>
            <a:r>
              <a:rPr lang="en-GB" baseline="30000" dirty="0" smtClean="0"/>
              <a:t>st</a:t>
            </a:r>
            <a:r>
              <a:rPr lang="en-GB" dirty="0" smtClean="0"/>
              <a:t> order in R-LG ?</a:t>
            </a:r>
            <a:endParaRPr lang="en-GB" dirty="0"/>
          </a:p>
        </p:txBody>
      </p:sp>
      <p:sp>
        <p:nvSpPr>
          <p:cNvPr id="13" name="Textfeld 12"/>
          <p:cNvSpPr txBox="1"/>
          <p:nvPr/>
        </p:nvSpPr>
        <p:spPr>
          <a:xfrm>
            <a:off x="1023020" y="4828758"/>
            <a:ext cx="775084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w</a:t>
            </a:r>
            <a:r>
              <a:rPr lang="en-GB" dirty="0" smtClean="0"/>
              <a:t>hy does Photosynthesis work with 10% sunlight at its maximum speed ?</a:t>
            </a:r>
            <a:endParaRPr lang="en-GB" dirty="0"/>
          </a:p>
        </p:txBody>
      </p:sp>
      <p:sp>
        <p:nvSpPr>
          <p:cNvPr id="14" name="Textfeld 13"/>
          <p:cNvSpPr txBox="1"/>
          <p:nvPr/>
        </p:nvSpPr>
        <p:spPr>
          <a:xfrm>
            <a:off x="1054828" y="5480641"/>
            <a:ext cx="743023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  <a:r>
              <a:rPr lang="en-GB" dirty="0" smtClean="0"/>
              <a:t>re there reactions which become slower with increasing temperature?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993698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/>
        </p:nvSpPr>
        <p:spPr bwMode="auto">
          <a:xfrm>
            <a:off x="2077012" y="5659990"/>
            <a:ext cx="4943260" cy="622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7086600" y="6445127"/>
            <a:ext cx="2057400" cy="365125"/>
          </a:xfrm>
        </p:spPr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60</a:t>
            </a:fld>
            <a:endParaRPr lang="en-GB" dirty="0"/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3491880" y="1916832"/>
            <a:ext cx="2057400" cy="838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491880" y="2145432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A           I          P</a:t>
            </a: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3872880" y="2297832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4726955" y="2329582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 flipH="1">
            <a:off x="3872880" y="2374032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872880" y="1993032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1</a:t>
            </a:r>
            <a:endParaRPr lang="en-GB" sz="1600" baseline="-25000"/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4711080" y="1993032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2</a:t>
            </a:r>
            <a:endParaRPr lang="en-GB" sz="1600" baseline="-2500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3896693" y="2342282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-1</a:t>
            </a:r>
            <a:endParaRPr lang="en-GB" sz="1600" baseline="-25000"/>
          </a:p>
        </p:txBody>
      </p:sp>
      <p:sp>
        <p:nvSpPr>
          <p:cNvPr id="13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14" name="Textfeld 13"/>
          <p:cNvSpPr txBox="1"/>
          <p:nvPr/>
        </p:nvSpPr>
        <p:spPr>
          <a:xfrm>
            <a:off x="2774950" y="941318"/>
            <a:ext cx="358303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3.1 Steady state approximation</a:t>
            </a:r>
            <a:endParaRPr lang="en-GB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1716968" y="1386850"/>
            <a:ext cx="569899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consecutive two step reaction with one reversible step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242479" y="3007597"/>
            <a:ext cx="664797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this (simplified) reaction is often decisive in chemical processes</a:t>
            </a:r>
            <a:endParaRPr lang="en-GB" dirty="0"/>
          </a:p>
        </p:txBody>
      </p:sp>
      <p:graphicFrame>
        <p:nvGraphicFramePr>
          <p:cNvPr id="17" name="Obj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5749559"/>
              </p:ext>
            </p:extLst>
          </p:nvPr>
        </p:nvGraphicFramePr>
        <p:xfrm>
          <a:off x="1907704" y="3665609"/>
          <a:ext cx="5776913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07" name="CS ChemDraw Drawing" r:id="rId3" imgW="5777181" imgH="1112031" progId="ChemDraw.Document.6.0">
                  <p:embed/>
                </p:oleObj>
              </mc:Choice>
              <mc:Fallback>
                <p:oleObj name="CS ChemDraw Drawing" r:id="rId3" imgW="5777181" imgH="1112031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07704" y="3665609"/>
                        <a:ext cx="5776913" cy="1111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feld 17"/>
          <p:cNvSpPr txBox="1"/>
          <p:nvPr/>
        </p:nvSpPr>
        <p:spPr>
          <a:xfrm>
            <a:off x="1145160" y="5045197"/>
            <a:ext cx="730199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approximation</a:t>
            </a:r>
            <a:r>
              <a:rPr lang="en-GB" dirty="0" smtClean="0"/>
              <a:t>: the intermediate does not change during the reaction</a:t>
            </a:r>
            <a:endParaRPr lang="en-GB" dirty="0"/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8743" y="5659990"/>
            <a:ext cx="6731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feld 20"/>
          <p:cNvSpPr txBox="1"/>
          <p:nvPr/>
        </p:nvSpPr>
        <p:spPr>
          <a:xfrm>
            <a:off x="2077012" y="5786474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steady state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22" name="Textfeld 21"/>
          <p:cNvSpPr txBox="1"/>
          <p:nvPr/>
        </p:nvSpPr>
        <p:spPr>
          <a:xfrm>
            <a:off x="4710987" y="5770973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[</a:t>
            </a:r>
            <a:r>
              <a:rPr lang="en-GB" dirty="0" err="1" smtClean="0"/>
              <a:t>Int</a:t>
            </a:r>
            <a:r>
              <a:rPr lang="en-GB" dirty="0" smtClean="0"/>
              <a:t>] is small but not 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633181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 bwMode="auto">
          <a:xfrm>
            <a:off x="3225800" y="5906897"/>
            <a:ext cx="2692400" cy="769290"/>
          </a:xfrm>
          <a:prstGeom prst="rect">
            <a:avLst/>
          </a:prstGeom>
          <a:solidFill>
            <a:srgbClr val="C1E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hteck 6"/>
          <p:cNvSpPr/>
          <p:nvPr/>
        </p:nvSpPr>
        <p:spPr bwMode="auto">
          <a:xfrm>
            <a:off x="2438400" y="2276872"/>
            <a:ext cx="4581872" cy="685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762" name="Rectangle 18"/>
          <p:cNvSpPr>
            <a:spLocks noChangeArrowheads="1"/>
          </p:cNvSpPr>
          <p:nvPr/>
        </p:nvSpPr>
        <p:spPr bwMode="auto">
          <a:xfrm>
            <a:off x="3268769" y="3817304"/>
            <a:ext cx="281940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4038240" y="1613343"/>
            <a:ext cx="353766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de-DE" sz="2000" dirty="0" err="1" smtClean="0">
                <a:latin typeface="Arial" charset="0"/>
                <a:cs typeface="+mn-cs"/>
              </a:rPr>
              <a:t>or</a:t>
            </a:r>
            <a:r>
              <a:rPr lang="de-DE" sz="2000" dirty="0" smtClean="0">
                <a:latin typeface="Arial" charset="0"/>
                <a:cs typeface="+mn-cs"/>
              </a:rPr>
              <a:t>    </a:t>
            </a:r>
            <a:r>
              <a:rPr lang="de-DE" sz="2000" dirty="0">
                <a:latin typeface="Arial" charset="0"/>
                <a:cs typeface="+mn-cs"/>
              </a:rPr>
              <a:t>k</a:t>
            </a:r>
            <a:r>
              <a:rPr lang="de-DE" sz="2000" baseline="-25000" dirty="0">
                <a:latin typeface="Arial" charset="0"/>
                <a:cs typeface="+mn-cs"/>
              </a:rPr>
              <a:t>1</a:t>
            </a:r>
            <a:r>
              <a:rPr lang="de-DE" sz="2000" dirty="0">
                <a:latin typeface="Arial" charset="0"/>
                <a:cs typeface="+mn-cs"/>
              </a:rPr>
              <a:t>[A] - </a:t>
            </a:r>
            <a:r>
              <a:rPr lang="de-DE" sz="2000" dirty="0" smtClean="0">
                <a:latin typeface="Arial" charset="0"/>
                <a:cs typeface="+mn-cs"/>
              </a:rPr>
              <a:t>k</a:t>
            </a:r>
            <a:r>
              <a:rPr lang="de-DE" sz="2000" baseline="-25000" dirty="0" smtClean="0">
                <a:latin typeface="Arial" charset="0"/>
                <a:cs typeface="+mn-cs"/>
              </a:rPr>
              <a:t>-1</a:t>
            </a:r>
            <a:r>
              <a:rPr lang="de-DE" sz="2000" dirty="0" smtClean="0">
                <a:latin typeface="Arial" charset="0"/>
                <a:cs typeface="+mn-cs"/>
              </a:rPr>
              <a:t>[</a:t>
            </a:r>
            <a:r>
              <a:rPr lang="de-DE" sz="2000" dirty="0" err="1" smtClean="0">
                <a:latin typeface="Arial" charset="0"/>
                <a:cs typeface="+mn-cs"/>
              </a:rPr>
              <a:t>Int</a:t>
            </a:r>
            <a:r>
              <a:rPr lang="de-DE" sz="2000" dirty="0" smtClean="0">
                <a:latin typeface="Arial" charset="0"/>
                <a:cs typeface="+mn-cs"/>
              </a:rPr>
              <a:t>] </a:t>
            </a:r>
            <a:r>
              <a:rPr lang="de-DE" sz="2000" dirty="0">
                <a:latin typeface="Arial" charset="0"/>
                <a:cs typeface="+mn-cs"/>
              </a:rPr>
              <a:t>- </a:t>
            </a:r>
            <a:r>
              <a:rPr lang="de-DE" sz="2000" dirty="0" smtClean="0">
                <a:latin typeface="Arial" charset="0"/>
                <a:cs typeface="+mn-cs"/>
              </a:rPr>
              <a:t>k</a:t>
            </a:r>
            <a:r>
              <a:rPr lang="de-DE" sz="2000" baseline="-25000" dirty="0" smtClean="0">
                <a:latin typeface="Arial" charset="0"/>
                <a:cs typeface="+mn-cs"/>
              </a:rPr>
              <a:t>2</a:t>
            </a:r>
            <a:r>
              <a:rPr lang="de-DE" sz="2000" dirty="0" smtClean="0">
                <a:latin typeface="Arial" charset="0"/>
                <a:cs typeface="+mn-cs"/>
              </a:rPr>
              <a:t>[</a:t>
            </a:r>
            <a:r>
              <a:rPr lang="de-DE" sz="2000" dirty="0" err="1" smtClean="0">
                <a:latin typeface="Arial" charset="0"/>
                <a:cs typeface="+mn-cs"/>
              </a:rPr>
              <a:t>Int</a:t>
            </a:r>
            <a:r>
              <a:rPr lang="de-DE" sz="2000" dirty="0" smtClean="0">
                <a:latin typeface="Arial" charset="0"/>
                <a:cs typeface="+mn-cs"/>
              </a:rPr>
              <a:t>] </a:t>
            </a:r>
            <a:r>
              <a:rPr lang="de-DE" sz="2000" dirty="0">
                <a:latin typeface="Arial" charset="0"/>
                <a:cs typeface="+mn-cs"/>
              </a:rPr>
              <a:t>= 0</a:t>
            </a:r>
          </a:p>
        </p:txBody>
      </p:sp>
      <p:sp>
        <p:nvSpPr>
          <p:cNvPr id="66567" name="Text Box 6"/>
          <p:cNvSpPr txBox="1">
            <a:spLocks noChangeArrowheads="1"/>
          </p:cNvSpPr>
          <p:nvPr/>
        </p:nvSpPr>
        <p:spPr bwMode="auto">
          <a:xfrm>
            <a:off x="2516188" y="2381647"/>
            <a:ext cx="464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 dirty="0"/>
              <a:t>mit                                  </a:t>
            </a:r>
            <a:r>
              <a:rPr lang="de-DE" sz="2000" dirty="0" smtClean="0"/>
              <a:t>in </a:t>
            </a:r>
            <a:r>
              <a:rPr lang="de-DE" sz="2000" dirty="0" err="1"/>
              <a:t>steady</a:t>
            </a:r>
            <a:r>
              <a:rPr lang="de-DE" sz="2000" dirty="0"/>
              <a:t> </a:t>
            </a:r>
            <a:r>
              <a:rPr lang="de-DE" sz="2000" dirty="0" err="1"/>
              <a:t>state</a:t>
            </a:r>
            <a:endParaRPr lang="de-DE" sz="2000" dirty="0"/>
          </a:p>
        </p:txBody>
      </p:sp>
      <p:pic>
        <p:nvPicPr>
          <p:cNvPr id="6656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38513" y="2276872"/>
            <a:ext cx="1447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70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4969" y="3893504"/>
            <a:ext cx="2590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72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35896" y="5099069"/>
            <a:ext cx="6731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73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66372" y="5098121"/>
            <a:ext cx="9652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74" name="Picture 1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25800" y="5906897"/>
            <a:ext cx="2692400" cy="9906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66575" name="Text Box 15"/>
          <p:cNvSpPr txBox="1">
            <a:spLocks noChangeArrowheads="1"/>
          </p:cNvSpPr>
          <p:nvPr/>
        </p:nvSpPr>
        <p:spPr bwMode="auto">
          <a:xfrm>
            <a:off x="6070773" y="6095542"/>
            <a:ext cx="30102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sz="1600" b="1" dirty="0" err="1" smtClean="0"/>
              <a:t>very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small</a:t>
            </a:r>
            <a:r>
              <a:rPr lang="de-DE" sz="1600" dirty="0" smtClean="0"/>
              <a:t> </a:t>
            </a:r>
            <a:r>
              <a:rPr lang="de-DE" sz="1600" dirty="0" err="1" smtClean="0"/>
              <a:t>since</a:t>
            </a:r>
            <a:r>
              <a:rPr lang="de-DE" sz="1600" dirty="0" smtClean="0"/>
              <a:t> </a:t>
            </a:r>
            <a:r>
              <a:rPr lang="de-DE" sz="1600" dirty="0"/>
              <a:t>k</a:t>
            </a:r>
            <a:r>
              <a:rPr lang="de-DE" sz="1600" baseline="-25000" dirty="0"/>
              <a:t>-1</a:t>
            </a:r>
            <a:r>
              <a:rPr lang="de-DE" sz="1600" dirty="0"/>
              <a:t> + k</a:t>
            </a:r>
            <a:r>
              <a:rPr lang="de-DE" sz="1600" baseline="-25000" dirty="0"/>
              <a:t>2</a:t>
            </a:r>
            <a:r>
              <a:rPr lang="de-DE" sz="1600" dirty="0"/>
              <a:t> &gt;&gt; k</a:t>
            </a:r>
            <a:r>
              <a:rPr lang="de-DE" sz="1600" baseline="-25000" dirty="0"/>
              <a:t>1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B771C28-01D7-4409-B7E7-00C596D066E5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61</a:t>
            </a:fld>
            <a:endParaRPr lang="en-GB" dirty="0"/>
          </a:p>
        </p:txBody>
      </p:sp>
      <p:sp>
        <p:nvSpPr>
          <p:cNvPr id="19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6" name="Textfeld 5"/>
          <p:cNvSpPr txBox="1"/>
          <p:nvPr/>
        </p:nvSpPr>
        <p:spPr>
          <a:xfrm>
            <a:off x="2774950" y="941318"/>
            <a:ext cx="358303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3.1 Steady state approximation</a:t>
            </a:r>
            <a:endParaRPr lang="en-GB" b="1" dirty="0"/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15379" y="1530949"/>
            <a:ext cx="6731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23" name="Textfeld 22"/>
          <p:cNvSpPr txBox="1"/>
          <p:nvPr/>
        </p:nvSpPr>
        <p:spPr>
          <a:xfrm>
            <a:off x="1403648" y="1657433"/>
            <a:ext cx="158248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steady state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2195736" y="3285268"/>
            <a:ext cx="518603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[I]* can now be substituted in the rate law to yield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1694339" y="5226745"/>
            <a:ext cx="208262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approximation</a:t>
            </a:r>
            <a:r>
              <a:rPr lang="en-GB" dirty="0" smtClean="0"/>
              <a:t>! if 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4636952" y="5224605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then</a:t>
            </a:r>
            <a:endParaRPr lang="en-GB" dirty="0"/>
          </a:p>
        </p:txBody>
      </p:sp>
      <p:sp>
        <p:nvSpPr>
          <p:cNvPr id="12" name="Ellipse 11"/>
          <p:cNvSpPr/>
          <p:nvPr/>
        </p:nvSpPr>
        <p:spPr bwMode="auto">
          <a:xfrm>
            <a:off x="4038240" y="3717032"/>
            <a:ext cx="1037816" cy="1381089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/>
          <p:cNvSpPr/>
          <p:nvPr/>
        </p:nvSpPr>
        <p:spPr bwMode="auto">
          <a:xfrm>
            <a:off x="1115616" y="2204864"/>
            <a:ext cx="6912768" cy="400503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62</a:t>
            </a:fld>
            <a:endParaRPr lang="en-GB" dirty="0"/>
          </a:p>
        </p:txBody>
      </p:sp>
      <p:sp>
        <p:nvSpPr>
          <p:cNvPr id="5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6" name="Textfeld 5"/>
          <p:cNvSpPr txBox="1"/>
          <p:nvPr/>
        </p:nvSpPr>
        <p:spPr>
          <a:xfrm>
            <a:off x="2774950" y="941318"/>
            <a:ext cx="358303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3.1 Steady state approximation</a:t>
            </a:r>
            <a:endParaRPr lang="en-GB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2051720" y="1437736"/>
            <a:ext cx="525015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Reaction profiles for a steady state approximation</a:t>
            </a:r>
            <a:endParaRPr lang="en-GB" dirty="0"/>
          </a:p>
        </p:txBody>
      </p:sp>
      <p:sp>
        <p:nvSpPr>
          <p:cNvPr id="8" name="Freihandform 7"/>
          <p:cNvSpPr/>
          <p:nvPr/>
        </p:nvSpPr>
        <p:spPr bwMode="auto">
          <a:xfrm>
            <a:off x="1403648" y="2492896"/>
            <a:ext cx="2394842" cy="2741476"/>
          </a:xfrm>
          <a:custGeom>
            <a:avLst/>
            <a:gdLst>
              <a:gd name="connsiteX0" fmla="*/ 0 w 2394842"/>
              <a:gd name="connsiteY0" fmla="*/ 1740357 h 2741476"/>
              <a:gd name="connsiteX1" fmla="*/ 339047 w 2394842"/>
              <a:gd name="connsiteY1" fmla="*/ 1688986 h 2741476"/>
              <a:gd name="connsiteX2" fmla="*/ 482885 w 2394842"/>
              <a:gd name="connsiteY2" fmla="*/ 1349939 h 2741476"/>
              <a:gd name="connsiteX3" fmla="*/ 811658 w 2394842"/>
              <a:gd name="connsiteY3" fmla="*/ 445813 h 2741476"/>
              <a:gd name="connsiteX4" fmla="*/ 1027416 w 2394842"/>
              <a:gd name="connsiteY4" fmla="*/ 671844 h 2741476"/>
              <a:gd name="connsiteX5" fmla="*/ 1109609 w 2394842"/>
              <a:gd name="connsiteY5" fmla="*/ 723215 h 2741476"/>
              <a:gd name="connsiteX6" fmla="*/ 1304818 w 2394842"/>
              <a:gd name="connsiteY6" fmla="*/ 45121 h 2741476"/>
              <a:gd name="connsiteX7" fmla="*/ 1479479 w 2394842"/>
              <a:gd name="connsiteY7" fmla="*/ 312249 h 2741476"/>
              <a:gd name="connsiteX8" fmla="*/ 1993187 w 2394842"/>
              <a:gd name="connsiteY8" fmla="*/ 2305435 h 2741476"/>
              <a:gd name="connsiteX9" fmla="*/ 2352782 w 2394842"/>
              <a:gd name="connsiteY9" fmla="*/ 2706127 h 2741476"/>
              <a:gd name="connsiteX10" fmla="*/ 2373330 w 2394842"/>
              <a:gd name="connsiteY10" fmla="*/ 2695853 h 2741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94842" h="2741476">
                <a:moveTo>
                  <a:pt x="0" y="1740357"/>
                </a:moveTo>
                <a:cubicBezTo>
                  <a:pt x="129283" y="1747206"/>
                  <a:pt x="258566" y="1754056"/>
                  <a:pt x="339047" y="1688986"/>
                </a:cubicBezTo>
                <a:cubicBezTo>
                  <a:pt x="419528" y="1623916"/>
                  <a:pt x="404117" y="1557134"/>
                  <a:pt x="482885" y="1349939"/>
                </a:cubicBezTo>
                <a:cubicBezTo>
                  <a:pt x="561653" y="1142744"/>
                  <a:pt x="720903" y="558829"/>
                  <a:pt x="811658" y="445813"/>
                </a:cubicBezTo>
                <a:cubicBezTo>
                  <a:pt x="902413" y="332797"/>
                  <a:pt x="977758" y="625610"/>
                  <a:pt x="1027416" y="671844"/>
                </a:cubicBezTo>
                <a:cubicBezTo>
                  <a:pt x="1077074" y="718078"/>
                  <a:pt x="1063375" y="827669"/>
                  <a:pt x="1109609" y="723215"/>
                </a:cubicBezTo>
                <a:cubicBezTo>
                  <a:pt x="1155843" y="618761"/>
                  <a:pt x="1243173" y="113615"/>
                  <a:pt x="1304818" y="45121"/>
                </a:cubicBezTo>
                <a:cubicBezTo>
                  <a:pt x="1366463" y="-23373"/>
                  <a:pt x="1364751" y="-64470"/>
                  <a:pt x="1479479" y="312249"/>
                </a:cubicBezTo>
                <a:cubicBezTo>
                  <a:pt x="1594207" y="688968"/>
                  <a:pt x="1847637" y="1906455"/>
                  <a:pt x="1993187" y="2305435"/>
                </a:cubicBezTo>
                <a:cubicBezTo>
                  <a:pt x="2138737" y="2704415"/>
                  <a:pt x="2289425" y="2641057"/>
                  <a:pt x="2352782" y="2706127"/>
                </a:cubicBezTo>
                <a:cubicBezTo>
                  <a:pt x="2416139" y="2771197"/>
                  <a:pt x="2394734" y="2733525"/>
                  <a:pt x="2373330" y="2695853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Gerader Verbinder 9"/>
          <p:cNvCxnSpPr/>
          <p:nvPr/>
        </p:nvCxnSpPr>
        <p:spPr bwMode="auto">
          <a:xfrm>
            <a:off x="1403648" y="4221088"/>
            <a:ext cx="36004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Gerader Verbinder 10"/>
          <p:cNvCxnSpPr/>
          <p:nvPr/>
        </p:nvCxnSpPr>
        <p:spPr bwMode="auto">
          <a:xfrm>
            <a:off x="2339752" y="3284984"/>
            <a:ext cx="36004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Gerader Verbinder 11"/>
          <p:cNvCxnSpPr/>
          <p:nvPr/>
        </p:nvCxnSpPr>
        <p:spPr bwMode="auto">
          <a:xfrm>
            <a:off x="3785540" y="5215969"/>
            <a:ext cx="36004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feld 12"/>
          <p:cNvSpPr txBox="1"/>
          <p:nvPr/>
        </p:nvSpPr>
        <p:spPr>
          <a:xfrm>
            <a:off x="1405693" y="422108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14" name="Textfeld 13"/>
          <p:cNvSpPr txBox="1"/>
          <p:nvPr/>
        </p:nvSpPr>
        <p:spPr>
          <a:xfrm>
            <a:off x="2339752" y="3301066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3785540" y="523437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</a:p>
        </p:txBody>
      </p:sp>
      <p:sp>
        <p:nvSpPr>
          <p:cNvPr id="18" name="Freihandform 17"/>
          <p:cNvSpPr/>
          <p:nvPr/>
        </p:nvSpPr>
        <p:spPr bwMode="auto">
          <a:xfrm>
            <a:off x="4970430" y="2460127"/>
            <a:ext cx="2527443" cy="3380438"/>
          </a:xfrm>
          <a:custGeom>
            <a:avLst/>
            <a:gdLst>
              <a:gd name="connsiteX0" fmla="*/ 0 w 2527443"/>
              <a:gd name="connsiteY0" fmla="*/ 1888840 h 3380438"/>
              <a:gd name="connsiteX1" fmla="*/ 318499 w 2527443"/>
              <a:gd name="connsiteY1" fmla="*/ 1837469 h 3380438"/>
              <a:gd name="connsiteX2" fmla="*/ 534256 w 2527443"/>
              <a:gd name="connsiteY2" fmla="*/ 1436777 h 3380438"/>
              <a:gd name="connsiteX3" fmla="*/ 863029 w 2527443"/>
              <a:gd name="connsiteY3" fmla="*/ 8669 h 3380438"/>
              <a:gd name="connsiteX4" fmla="*/ 1140431 w 2527443"/>
              <a:gd name="connsiteY4" fmla="*/ 810053 h 3380438"/>
              <a:gd name="connsiteX5" fmla="*/ 1387011 w 2527443"/>
              <a:gd name="connsiteY5" fmla="*/ 203878 h 3380438"/>
              <a:gd name="connsiteX6" fmla="*/ 2085654 w 2527443"/>
              <a:gd name="connsiteY6" fmla="*/ 2864885 h 3380438"/>
              <a:gd name="connsiteX7" fmla="*/ 2527443 w 2527443"/>
              <a:gd name="connsiteY7" fmla="*/ 3378592 h 338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27443" h="3380438">
                <a:moveTo>
                  <a:pt x="0" y="1888840"/>
                </a:moveTo>
                <a:cubicBezTo>
                  <a:pt x="114728" y="1900826"/>
                  <a:pt x="229456" y="1912813"/>
                  <a:pt x="318499" y="1837469"/>
                </a:cubicBezTo>
                <a:cubicBezTo>
                  <a:pt x="407542" y="1762125"/>
                  <a:pt x="443501" y="1741577"/>
                  <a:pt x="534256" y="1436777"/>
                </a:cubicBezTo>
                <a:cubicBezTo>
                  <a:pt x="625011" y="1131977"/>
                  <a:pt x="762000" y="113123"/>
                  <a:pt x="863029" y="8669"/>
                </a:cubicBezTo>
                <a:cubicBezTo>
                  <a:pt x="964058" y="-95785"/>
                  <a:pt x="1053101" y="777518"/>
                  <a:pt x="1140431" y="810053"/>
                </a:cubicBezTo>
                <a:cubicBezTo>
                  <a:pt x="1227761" y="842588"/>
                  <a:pt x="1229474" y="-138594"/>
                  <a:pt x="1387011" y="203878"/>
                </a:cubicBezTo>
                <a:cubicBezTo>
                  <a:pt x="1544548" y="546350"/>
                  <a:pt x="1895582" y="2335766"/>
                  <a:pt x="2085654" y="2864885"/>
                </a:cubicBezTo>
                <a:cubicBezTo>
                  <a:pt x="2275726" y="3394004"/>
                  <a:pt x="2401584" y="3386298"/>
                  <a:pt x="2527443" y="3378592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9" name="Gerader Verbinder 18"/>
          <p:cNvCxnSpPr/>
          <p:nvPr/>
        </p:nvCxnSpPr>
        <p:spPr bwMode="auto">
          <a:xfrm>
            <a:off x="4987616" y="4342665"/>
            <a:ext cx="36004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Gerader Verbinder 19"/>
          <p:cNvCxnSpPr/>
          <p:nvPr/>
        </p:nvCxnSpPr>
        <p:spPr bwMode="auto">
          <a:xfrm>
            <a:off x="5997942" y="3271407"/>
            <a:ext cx="36004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Gerader Verbinder 20"/>
          <p:cNvCxnSpPr/>
          <p:nvPr/>
        </p:nvCxnSpPr>
        <p:spPr bwMode="auto">
          <a:xfrm>
            <a:off x="7497873" y="5840565"/>
            <a:ext cx="36004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feld 21"/>
          <p:cNvSpPr txBox="1"/>
          <p:nvPr/>
        </p:nvSpPr>
        <p:spPr>
          <a:xfrm>
            <a:off x="5026288" y="431991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23" name="Textfeld 22"/>
          <p:cNvSpPr txBox="1"/>
          <p:nvPr/>
        </p:nvSpPr>
        <p:spPr>
          <a:xfrm>
            <a:off x="6020535" y="3245269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7519359" y="584056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55720659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auto">
          <a:xfrm>
            <a:off x="2051720" y="4731806"/>
            <a:ext cx="4968552" cy="85473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789" name="Rectangle 21"/>
          <p:cNvSpPr>
            <a:spLocks noChangeArrowheads="1"/>
          </p:cNvSpPr>
          <p:nvPr/>
        </p:nvSpPr>
        <p:spPr bwMode="auto">
          <a:xfrm>
            <a:off x="2983052" y="2347838"/>
            <a:ext cx="2819400" cy="13716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67589" name="Text Box 4"/>
          <p:cNvSpPr txBox="1">
            <a:spLocks noChangeArrowheads="1"/>
          </p:cNvSpPr>
          <p:nvPr/>
        </p:nvSpPr>
        <p:spPr bwMode="auto">
          <a:xfrm>
            <a:off x="1331640" y="1350523"/>
            <a:ext cx="71773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GB" b="1" dirty="0" smtClean="0"/>
              <a:t>S</a:t>
            </a:r>
            <a:r>
              <a:rPr lang="en-GB" b="1" baseline="-25000" dirty="0" smtClean="0"/>
              <a:t>N1</a:t>
            </a:r>
            <a:r>
              <a:rPr lang="en-GB" b="1" dirty="0" smtClean="0"/>
              <a:t> type reaction</a:t>
            </a:r>
            <a:r>
              <a:rPr lang="en-GB" dirty="0" smtClean="0"/>
              <a:t>, frequent in chemistry</a:t>
            </a:r>
          </a:p>
          <a:p>
            <a:pPr eaLnBrk="0" hangingPunct="0">
              <a:lnSpc>
                <a:spcPct val="150000"/>
              </a:lnSpc>
            </a:pPr>
            <a:r>
              <a:rPr lang="en-GB" dirty="0" smtClean="0"/>
              <a:t>in inorganic chemistry, this is called a D (Dissociation) type reaction</a:t>
            </a:r>
            <a:endParaRPr lang="en-GB" dirty="0"/>
          </a:p>
        </p:txBody>
      </p:sp>
      <p:sp>
        <p:nvSpPr>
          <p:cNvPr id="67590" name="Text Box 5"/>
          <p:cNvSpPr txBox="1">
            <a:spLocks noChangeArrowheads="1"/>
          </p:cNvSpPr>
          <p:nvPr/>
        </p:nvSpPr>
        <p:spPr bwMode="auto">
          <a:xfrm>
            <a:off x="3059252" y="2528813"/>
            <a:ext cx="27432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RX                 R</a:t>
            </a:r>
            <a:r>
              <a:rPr lang="de-DE" sz="2000" baseline="30000"/>
              <a:t>+</a:t>
            </a:r>
            <a:r>
              <a:rPr lang="de-DE" sz="2000"/>
              <a:t>  +  X</a:t>
            </a:r>
            <a:r>
              <a:rPr lang="de-DE" sz="2000" baseline="30000"/>
              <a:t>-</a:t>
            </a:r>
          </a:p>
        </p:txBody>
      </p:sp>
      <p:sp>
        <p:nvSpPr>
          <p:cNvPr id="67591" name="Line 6"/>
          <p:cNvSpPr>
            <a:spLocks noChangeShapeType="1"/>
          </p:cNvSpPr>
          <p:nvPr/>
        </p:nvSpPr>
        <p:spPr bwMode="auto">
          <a:xfrm>
            <a:off x="3745052" y="2681213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67592" name="Line 7"/>
          <p:cNvSpPr>
            <a:spLocks noChangeShapeType="1"/>
          </p:cNvSpPr>
          <p:nvPr/>
        </p:nvSpPr>
        <p:spPr bwMode="auto">
          <a:xfrm flipH="1">
            <a:off x="3745052" y="2757413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67593" name="Text Box 8"/>
          <p:cNvSpPr txBox="1">
            <a:spLocks noChangeArrowheads="1"/>
          </p:cNvSpPr>
          <p:nvPr/>
        </p:nvSpPr>
        <p:spPr bwMode="auto">
          <a:xfrm>
            <a:off x="3897452" y="2295451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k</a:t>
            </a:r>
            <a:r>
              <a:rPr lang="de-DE" sz="2000" baseline="-25000"/>
              <a:t>1</a:t>
            </a:r>
          </a:p>
        </p:txBody>
      </p:sp>
      <p:sp>
        <p:nvSpPr>
          <p:cNvPr id="67594" name="Text Box 9"/>
          <p:cNvSpPr txBox="1">
            <a:spLocks noChangeArrowheads="1"/>
          </p:cNvSpPr>
          <p:nvPr/>
        </p:nvSpPr>
        <p:spPr bwMode="auto">
          <a:xfrm>
            <a:off x="3905390" y="2717726"/>
            <a:ext cx="5254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 dirty="0"/>
              <a:t>k</a:t>
            </a:r>
            <a:r>
              <a:rPr lang="de-DE" sz="2000" baseline="-25000" dirty="0"/>
              <a:t>-1</a:t>
            </a:r>
          </a:p>
        </p:txBody>
      </p:sp>
      <p:sp>
        <p:nvSpPr>
          <p:cNvPr id="67595" name="Text Box 10"/>
          <p:cNvSpPr txBox="1">
            <a:spLocks noChangeArrowheads="1"/>
          </p:cNvSpPr>
          <p:nvPr/>
        </p:nvSpPr>
        <p:spPr bwMode="auto">
          <a:xfrm>
            <a:off x="3059252" y="3262238"/>
            <a:ext cx="2667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 dirty="0"/>
              <a:t>R</a:t>
            </a:r>
            <a:r>
              <a:rPr lang="de-DE" sz="2000" baseline="30000" dirty="0"/>
              <a:t>+</a:t>
            </a:r>
            <a:r>
              <a:rPr lang="de-DE" sz="2000" dirty="0"/>
              <a:t>  +  Y</a:t>
            </a:r>
            <a:r>
              <a:rPr lang="de-DE" sz="2000" baseline="30000" dirty="0"/>
              <a:t>-</a:t>
            </a:r>
            <a:r>
              <a:rPr lang="de-DE" sz="2000" dirty="0"/>
              <a:t>                 RY</a:t>
            </a:r>
            <a:endParaRPr lang="de-DE" sz="2000" baseline="30000" dirty="0"/>
          </a:p>
        </p:txBody>
      </p:sp>
      <p:sp>
        <p:nvSpPr>
          <p:cNvPr id="67596" name="Line 11"/>
          <p:cNvSpPr>
            <a:spLocks noChangeShapeType="1"/>
          </p:cNvSpPr>
          <p:nvPr/>
        </p:nvSpPr>
        <p:spPr bwMode="auto">
          <a:xfrm>
            <a:off x="4278452" y="3455913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67597" name="Text Box 12"/>
          <p:cNvSpPr txBox="1">
            <a:spLocks noChangeArrowheads="1"/>
          </p:cNvSpPr>
          <p:nvPr/>
        </p:nvSpPr>
        <p:spPr bwMode="auto">
          <a:xfrm>
            <a:off x="4430852" y="3062213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 dirty="0"/>
              <a:t>k</a:t>
            </a:r>
            <a:r>
              <a:rPr lang="de-DE" sz="2000" baseline="-25000" dirty="0"/>
              <a:t>2</a:t>
            </a:r>
          </a:p>
        </p:txBody>
      </p:sp>
      <p:pic>
        <p:nvPicPr>
          <p:cNvPr id="67599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3913770"/>
            <a:ext cx="47498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600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112" y="3938056"/>
            <a:ext cx="2387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601" name="Text Box 16"/>
          <p:cNvSpPr txBox="1">
            <a:spLocks noChangeArrowheads="1"/>
          </p:cNvSpPr>
          <p:nvPr/>
        </p:nvSpPr>
        <p:spPr bwMode="auto">
          <a:xfrm>
            <a:off x="2012950" y="4962432"/>
            <a:ext cx="152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 dirty="0" smtClean="0"/>
              <a:t>rate </a:t>
            </a:r>
            <a:r>
              <a:rPr lang="de-DE" sz="2000" dirty="0" err="1" smtClean="0"/>
              <a:t>law</a:t>
            </a:r>
            <a:r>
              <a:rPr lang="de-DE" sz="2000" dirty="0" smtClean="0"/>
              <a:t>:</a:t>
            </a:r>
            <a:endParaRPr lang="de-DE" sz="2000" dirty="0"/>
          </a:p>
        </p:txBody>
      </p:sp>
      <p:pic>
        <p:nvPicPr>
          <p:cNvPr id="67602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31840" y="4812388"/>
            <a:ext cx="378460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433995D-F451-4B2C-AF2C-F6E6F3F2A8AA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63</a:t>
            </a:fld>
            <a:endParaRPr lang="en-GB" dirty="0"/>
          </a:p>
        </p:txBody>
      </p:sp>
      <p:sp>
        <p:nvSpPr>
          <p:cNvPr id="24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25" name="Textfeld 24"/>
          <p:cNvSpPr txBox="1"/>
          <p:nvPr/>
        </p:nvSpPr>
        <p:spPr>
          <a:xfrm>
            <a:off x="2774950" y="941318"/>
            <a:ext cx="358303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3.1 Steady state approximation</a:t>
            </a:r>
            <a:endParaRPr lang="en-GB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222749" y="1424376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example:</a:t>
            </a:r>
            <a:endParaRPr lang="en-GB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1331640" y="5897062"/>
            <a:ext cx="643701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err="1" smtClean="0"/>
              <a:t>bei</a:t>
            </a:r>
            <a:r>
              <a:rPr lang="en-GB" dirty="0" smtClean="0"/>
              <a:t> altering [X] or [Y], we can differentiate cases for </a:t>
            </a:r>
            <a:r>
              <a:rPr lang="de-DE" dirty="0"/>
              <a:t>k</a:t>
            </a:r>
            <a:r>
              <a:rPr lang="de-DE" baseline="-25000" dirty="0"/>
              <a:t>1</a:t>
            </a:r>
            <a:r>
              <a:rPr lang="de-DE" dirty="0"/>
              <a:t>, k</a:t>
            </a:r>
            <a:r>
              <a:rPr lang="de-DE" baseline="-25000" dirty="0"/>
              <a:t>-1</a:t>
            </a:r>
            <a:r>
              <a:rPr lang="de-DE" dirty="0"/>
              <a:t>, k</a:t>
            </a:r>
            <a:r>
              <a:rPr lang="de-DE" baseline="-25000" dirty="0"/>
              <a:t>2</a:t>
            </a:r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 bwMode="auto">
          <a:xfrm>
            <a:off x="497324" y="5723003"/>
            <a:ext cx="7819092" cy="77062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2555268" y="4047999"/>
            <a:ext cx="3240868" cy="60496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817" name="Rectangle 25"/>
          <p:cNvSpPr>
            <a:spLocks noChangeArrowheads="1"/>
          </p:cNvSpPr>
          <p:nvPr/>
        </p:nvSpPr>
        <p:spPr bwMode="auto">
          <a:xfrm>
            <a:off x="3276600" y="1905000"/>
            <a:ext cx="2362200" cy="685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68614" name="Text Box 5"/>
          <p:cNvSpPr txBox="1">
            <a:spLocks noChangeArrowheads="1"/>
          </p:cNvSpPr>
          <p:nvPr/>
        </p:nvSpPr>
        <p:spPr bwMode="auto">
          <a:xfrm>
            <a:off x="3429000" y="2057400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A           I          P</a:t>
            </a:r>
          </a:p>
        </p:txBody>
      </p:sp>
      <p:sp>
        <p:nvSpPr>
          <p:cNvPr id="68615" name="Line 6"/>
          <p:cNvSpPr>
            <a:spLocks noChangeShapeType="1"/>
          </p:cNvSpPr>
          <p:nvPr/>
        </p:nvSpPr>
        <p:spPr bwMode="auto">
          <a:xfrm>
            <a:off x="3810000" y="2209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68616" name="Line 7"/>
          <p:cNvSpPr>
            <a:spLocks noChangeShapeType="1"/>
          </p:cNvSpPr>
          <p:nvPr/>
        </p:nvSpPr>
        <p:spPr bwMode="auto">
          <a:xfrm>
            <a:off x="4664075" y="22415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68617" name="Line 8"/>
          <p:cNvSpPr>
            <a:spLocks noChangeShapeType="1"/>
          </p:cNvSpPr>
          <p:nvPr/>
        </p:nvSpPr>
        <p:spPr bwMode="auto">
          <a:xfrm flipH="1">
            <a:off x="3810000" y="2286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3810000" y="190500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1</a:t>
            </a:r>
            <a:endParaRPr lang="en-GB" sz="1600" baseline="-25000"/>
          </a:p>
        </p:txBody>
      </p:sp>
      <p:sp>
        <p:nvSpPr>
          <p:cNvPr id="68619" name="Text Box 10"/>
          <p:cNvSpPr txBox="1">
            <a:spLocks noChangeArrowheads="1"/>
          </p:cNvSpPr>
          <p:nvPr/>
        </p:nvSpPr>
        <p:spPr bwMode="auto">
          <a:xfrm>
            <a:off x="4648200" y="190500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2</a:t>
            </a:r>
            <a:endParaRPr lang="en-GB" sz="1600" baseline="-25000"/>
          </a:p>
        </p:txBody>
      </p:sp>
      <p:sp>
        <p:nvSpPr>
          <p:cNvPr id="68620" name="Text Box 11"/>
          <p:cNvSpPr txBox="1">
            <a:spLocks noChangeArrowheads="1"/>
          </p:cNvSpPr>
          <p:nvPr/>
        </p:nvSpPr>
        <p:spPr bwMode="auto">
          <a:xfrm>
            <a:off x="3833813" y="225425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-1</a:t>
            </a:r>
            <a:endParaRPr lang="en-GB" sz="1600" baseline="-25000"/>
          </a:p>
        </p:txBody>
      </p:sp>
      <p:pic>
        <p:nvPicPr>
          <p:cNvPr id="68621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2743200"/>
            <a:ext cx="15621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22" name="Text Box 13"/>
          <p:cNvSpPr txBox="1">
            <a:spLocks noChangeArrowheads="1"/>
          </p:cNvSpPr>
          <p:nvPr/>
        </p:nvSpPr>
        <p:spPr bwMode="auto">
          <a:xfrm>
            <a:off x="4973588" y="2868596"/>
            <a:ext cx="133042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sz="2000" dirty="0" err="1" smtClean="0">
                <a:sym typeface="Symbol" pitchFamily="18" charset="2"/>
              </a:rPr>
              <a:t>k</a:t>
            </a:r>
            <a:r>
              <a:rPr lang="de-DE" sz="2000" baseline="-25000" dirty="0" err="1" smtClean="0">
                <a:sym typeface="Symbol" pitchFamily="18" charset="2"/>
              </a:rPr>
              <a:t>obs</a:t>
            </a:r>
            <a:r>
              <a:rPr lang="de-DE" sz="2000" dirty="0" smtClean="0">
                <a:sym typeface="Symbol" pitchFamily="18" charset="2"/>
              </a:rPr>
              <a:t> </a:t>
            </a:r>
            <a:r>
              <a:rPr lang="de-DE" sz="2000" dirty="0">
                <a:sym typeface="Symbol" pitchFamily="18" charset="2"/>
              </a:rPr>
              <a:t>= k</a:t>
            </a:r>
            <a:r>
              <a:rPr lang="de-DE" sz="2000" baseline="-25000" dirty="0">
                <a:sym typeface="Symbol" pitchFamily="18" charset="2"/>
              </a:rPr>
              <a:t>1</a:t>
            </a:r>
            <a:endParaRPr lang="de-DE" sz="2000" baseline="-25000" dirty="0"/>
          </a:p>
        </p:txBody>
      </p:sp>
      <p:pic>
        <p:nvPicPr>
          <p:cNvPr id="68624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35401" y="4083051"/>
            <a:ext cx="18923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26" name="Text Box 18"/>
          <p:cNvSpPr txBox="1">
            <a:spLocks noChangeArrowheads="1"/>
          </p:cNvSpPr>
          <p:nvPr/>
        </p:nvSpPr>
        <p:spPr bwMode="auto">
          <a:xfrm>
            <a:off x="4849813" y="4316413"/>
            <a:ext cx="838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1600"/>
              <a:t>schnell</a:t>
            </a:r>
          </a:p>
        </p:txBody>
      </p:sp>
      <p:sp>
        <p:nvSpPr>
          <p:cNvPr id="68629" name="Text Box 21"/>
          <p:cNvSpPr txBox="1">
            <a:spLocks noChangeArrowheads="1"/>
          </p:cNvSpPr>
          <p:nvPr/>
        </p:nvSpPr>
        <p:spPr bwMode="auto">
          <a:xfrm>
            <a:off x="5885848" y="5616358"/>
            <a:ext cx="297694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150000"/>
              </a:lnSpc>
              <a:buAutoNum type="arabicPeriod"/>
            </a:pPr>
            <a:r>
              <a:rPr lang="de-DE" dirty="0" err="1" smtClean="0"/>
              <a:t>reaction</a:t>
            </a:r>
            <a:r>
              <a:rPr lang="de-DE" dirty="0" smtClean="0"/>
              <a:t> </a:t>
            </a:r>
            <a:r>
              <a:rPr lang="de-DE" dirty="0"/>
              <a:t>(k</a:t>
            </a:r>
            <a:r>
              <a:rPr lang="de-DE" baseline="-25000" dirty="0"/>
              <a:t>1</a:t>
            </a:r>
            <a:r>
              <a:rPr lang="de-DE" dirty="0"/>
              <a:t> + k</a:t>
            </a:r>
            <a:r>
              <a:rPr lang="de-DE" baseline="-25000" dirty="0"/>
              <a:t>-1</a:t>
            </a:r>
            <a:r>
              <a:rPr lang="de-DE" dirty="0"/>
              <a:t>)</a:t>
            </a:r>
            <a:r>
              <a:rPr lang="de-DE" baseline="30000" dirty="0"/>
              <a:t>-</a:t>
            </a:r>
            <a:r>
              <a:rPr lang="de-DE" baseline="30000" dirty="0" smtClean="0"/>
              <a:t>1</a:t>
            </a:r>
            <a:r>
              <a:rPr lang="de-DE" dirty="0" smtClean="0"/>
              <a:t>  </a:t>
            </a:r>
          </a:p>
          <a:p>
            <a:pPr marL="342900" indent="-342900" eaLnBrk="0" hangingPunct="0">
              <a:lnSpc>
                <a:spcPct val="150000"/>
              </a:lnSpc>
              <a:buAutoNum type="arabicPeriod"/>
            </a:pPr>
            <a:r>
              <a:rPr lang="de-DE" dirty="0" err="1" smtClean="0"/>
              <a:t>reaction</a:t>
            </a:r>
            <a:r>
              <a:rPr lang="de-DE" dirty="0" smtClean="0"/>
              <a:t> </a:t>
            </a:r>
            <a:r>
              <a:rPr lang="de-DE" dirty="0"/>
              <a:t>k</a:t>
            </a:r>
            <a:r>
              <a:rPr lang="de-DE" baseline="-25000" dirty="0"/>
              <a:t>2</a:t>
            </a:r>
            <a:r>
              <a:rPr lang="de-DE" baseline="30000" dirty="0"/>
              <a:t>-1</a:t>
            </a:r>
          </a:p>
        </p:txBody>
      </p:sp>
      <p:sp>
        <p:nvSpPr>
          <p:cNvPr id="68630" name="Rectangle 26"/>
          <p:cNvSpPr>
            <a:spLocks noChangeArrowheads="1"/>
          </p:cNvSpPr>
          <p:nvPr/>
        </p:nvSpPr>
        <p:spPr bwMode="auto">
          <a:xfrm>
            <a:off x="2851345" y="3564771"/>
            <a:ext cx="30957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AU" dirty="0" smtClean="0"/>
              <a:t>k</a:t>
            </a:r>
            <a:r>
              <a:rPr lang="en-AU" baseline="-25000" dirty="0" smtClean="0"/>
              <a:t>1 </a:t>
            </a:r>
            <a:r>
              <a:rPr lang="en-AU" dirty="0" smtClean="0"/>
              <a:t>becomes rate determining</a:t>
            </a:r>
            <a:endParaRPr lang="en-AU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3DE0F8A-49E7-4E12-861E-6B75C6B1C6D3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64</a:t>
            </a:fld>
            <a:endParaRPr lang="en-GB" dirty="0"/>
          </a:p>
        </p:txBody>
      </p:sp>
      <p:sp>
        <p:nvSpPr>
          <p:cNvPr id="27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28" name="Textfeld 27"/>
          <p:cNvSpPr txBox="1"/>
          <p:nvPr/>
        </p:nvSpPr>
        <p:spPr>
          <a:xfrm>
            <a:off x="2774950" y="941318"/>
            <a:ext cx="358303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3.1 Steady state approximation</a:t>
            </a:r>
            <a:endParaRPr lang="en-GB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3617245" y="1371389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different cases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1534959" y="2007993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1. k</a:t>
            </a:r>
            <a:r>
              <a:rPr lang="de-DE" b="1" baseline="-25000" dirty="0" smtClean="0"/>
              <a:t>2</a:t>
            </a:r>
            <a:r>
              <a:rPr lang="de-DE" b="1" dirty="0" smtClean="0"/>
              <a:t> </a:t>
            </a:r>
            <a:r>
              <a:rPr lang="de-DE" b="1" dirty="0"/>
              <a:t>&gt;&gt; k</a:t>
            </a:r>
            <a:r>
              <a:rPr lang="de-DE" b="1" baseline="-25000" dirty="0"/>
              <a:t>-1</a:t>
            </a:r>
            <a:endParaRPr lang="en-GB" b="1" dirty="0"/>
          </a:p>
        </p:txBody>
      </p:sp>
      <p:sp>
        <p:nvSpPr>
          <p:cNvPr id="30" name="Pfeil nach rechts 21"/>
          <p:cNvSpPr>
            <a:spLocks noChangeArrowheads="1"/>
          </p:cNvSpPr>
          <p:nvPr/>
        </p:nvSpPr>
        <p:spPr bwMode="auto">
          <a:xfrm>
            <a:off x="4796631" y="2995595"/>
            <a:ext cx="192087" cy="142875"/>
          </a:xfrm>
          <a:prstGeom prst="rightArrow">
            <a:avLst>
              <a:gd name="adj1" fmla="val 50000"/>
              <a:gd name="adj2" fmla="val 50255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2555268" y="404799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therefore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458610" y="4725144"/>
            <a:ext cx="8215711" cy="872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if k</a:t>
            </a:r>
            <a:r>
              <a:rPr lang="en-GB" baseline="-25000" dirty="0" smtClean="0"/>
              <a:t>2</a:t>
            </a:r>
            <a:r>
              <a:rPr lang="en-GB" dirty="0" smtClean="0"/>
              <a:t> is slow in comparison to k</a:t>
            </a:r>
            <a:r>
              <a:rPr lang="en-GB" baseline="-25000" dirty="0" smtClean="0"/>
              <a:t>-1</a:t>
            </a:r>
            <a:r>
              <a:rPr lang="en-GB" dirty="0" smtClean="0"/>
              <a:t>, we cannot use the steady state approximation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but a consecutive scheme with irreversible steps </a:t>
            </a:r>
            <a:endParaRPr lang="en-GB" dirty="0"/>
          </a:p>
        </p:txBody>
      </p:sp>
      <p:sp>
        <p:nvSpPr>
          <p:cNvPr id="34" name="Pfeil nach rechts 21"/>
          <p:cNvSpPr>
            <a:spLocks noChangeArrowheads="1"/>
          </p:cNvSpPr>
          <p:nvPr/>
        </p:nvSpPr>
        <p:spPr bwMode="auto">
          <a:xfrm>
            <a:off x="2511045" y="3304351"/>
            <a:ext cx="192087" cy="142875"/>
          </a:xfrm>
          <a:prstGeom prst="rightArrow">
            <a:avLst>
              <a:gd name="adj1" fmla="val 50000"/>
              <a:gd name="adj2" fmla="val 50255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685800" y="575886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1</a:t>
            </a:r>
            <a:endParaRPr lang="en-GB" u="sng" dirty="0"/>
          </a:p>
        </p:txBody>
      </p:sp>
      <p:sp>
        <p:nvSpPr>
          <p:cNvPr id="11" name="Textfeld 10"/>
          <p:cNvSpPr txBox="1"/>
          <p:nvPr/>
        </p:nvSpPr>
        <p:spPr>
          <a:xfrm>
            <a:off x="685800" y="6044105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k</a:t>
            </a:r>
            <a:r>
              <a:rPr lang="en-GB" baseline="-25000" dirty="0" err="1" smtClean="0"/>
              <a:t>obs</a:t>
            </a:r>
            <a:endParaRPr lang="en-GB" baseline="-25000" dirty="0"/>
          </a:p>
        </p:txBody>
      </p:sp>
      <p:sp>
        <p:nvSpPr>
          <p:cNvPr id="12" name="Textfeld 11"/>
          <p:cNvSpPr txBox="1"/>
          <p:nvPr/>
        </p:nvSpPr>
        <p:spPr>
          <a:xfrm>
            <a:off x="1187182" y="5859439"/>
            <a:ext cx="4608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is a measure for the life time of the reaction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65</a:t>
            </a:fld>
            <a:endParaRPr lang="en-GB" dirty="0"/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3276600" y="1905000"/>
            <a:ext cx="2362200" cy="685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429000" y="2057400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A           I          P</a:t>
            </a: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3810000" y="2209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4664075" y="22415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 flipH="1">
            <a:off x="3810000" y="2286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810000" y="190500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1</a:t>
            </a:r>
            <a:endParaRPr lang="en-GB" sz="1600" baseline="-25000"/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648200" y="190500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2</a:t>
            </a:r>
            <a:endParaRPr lang="en-GB" sz="1600" baseline="-25000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3833813" y="225425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-1</a:t>
            </a:r>
            <a:endParaRPr lang="en-GB" sz="1600" baseline="-25000"/>
          </a:p>
        </p:txBody>
      </p:sp>
      <p:sp>
        <p:nvSpPr>
          <p:cNvPr id="13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14" name="Textfeld 13"/>
          <p:cNvSpPr txBox="1"/>
          <p:nvPr/>
        </p:nvSpPr>
        <p:spPr>
          <a:xfrm>
            <a:off x="2774950" y="941318"/>
            <a:ext cx="358303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3.1 Steady state approximation</a:t>
            </a:r>
            <a:endParaRPr lang="en-GB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3617245" y="1371389"/>
            <a:ext cx="168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different cases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534959" y="2007993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2</a:t>
            </a:r>
            <a:r>
              <a:rPr lang="de-DE" b="1" dirty="0" smtClean="0"/>
              <a:t>. k</a:t>
            </a:r>
            <a:r>
              <a:rPr lang="de-DE" b="1" baseline="-25000" dirty="0" smtClean="0"/>
              <a:t>2</a:t>
            </a:r>
            <a:r>
              <a:rPr lang="de-DE" b="1" dirty="0" smtClean="0"/>
              <a:t> &lt;&lt; </a:t>
            </a:r>
            <a:r>
              <a:rPr lang="de-DE" b="1" dirty="0"/>
              <a:t>k</a:t>
            </a:r>
            <a:r>
              <a:rPr lang="de-DE" b="1" baseline="-25000" dirty="0"/>
              <a:t>-1</a:t>
            </a:r>
            <a:endParaRPr lang="en-GB" b="1" dirty="0"/>
          </a:p>
        </p:txBody>
      </p:sp>
      <p:pic>
        <p:nvPicPr>
          <p:cNvPr id="52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8196" y="2960137"/>
            <a:ext cx="15621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Textfeld 52"/>
          <p:cNvSpPr txBox="1"/>
          <p:nvPr/>
        </p:nvSpPr>
        <p:spPr>
          <a:xfrm>
            <a:off x="4603962" y="3069383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k</a:t>
            </a:r>
            <a:r>
              <a:rPr lang="en-GB" baseline="-25000" dirty="0" err="1" smtClean="0"/>
              <a:t>obs</a:t>
            </a:r>
            <a:r>
              <a:rPr lang="en-GB" dirty="0" smtClean="0"/>
              <a:t> = </a:t>
            </a:r>
            <a:endParaRPr lang="en-GB" dirty="0"/>
          </a:p>
        </p:txBody>
      </p:sp>
      <p:sp>
        <p:nvSpPr>
          <p:cNvPr id="54" name="Textfeld 53"/>
          <p:cNvSpPr txBox="1"/>
          <p:nvPr/>
        </p:nvSpPr>
        <p:spPr>
          <a:xfrm>
            <a:off x="5396050" y="2915687"/>
            <a:ext cx="643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k</a:t>
            </a:r>
            <a:r>
              <a:rPr lang="en-GB" baseline="-25000" dirty="0" smtClean="0"/>
              <a:t>2</a:t>
            </a:r>
          </a:p>
          <a:p>
            <a:pPr algn="ctr"/>
            <a:r>
              <a:rPr lang="en-GB" dirty="0" smtClean="0"/>
              <a:t>k</a:t>
            </a:r>
            <a:r>
              <a:rPr lang="en-GB" baseline="-25000" dirty="0" smtClean="0"/>
              <a:t>-1</a:t>
            </a:r>
            <a:endParaRPr lang="en-GB" baseline="-25000" dirty="0"/>
          </a:p>
        </p:txBody>
      </p:sp>
      <p:cxnSp>
        <p:nvCxnSpPr>
          <p:cNvPr id="56" name="Gerader Verbinder 55"/>
          <p:cNvCxnSpPr/>
          <p:nvPr/>
        </p:nvCxnSpPr>
        <p:spPr bwMode="auto">
          <a:xfrm>
            <a:off x="5396050" y="3265630"/>
            <a:ext cx="433281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Textfeld 57"/>
          <p:cNvSpPr txBox="1"/>
          <p:nvPr/>
        </p:nvSpPr>
        <p:spPr>
          <a:xfrm>
            <a:off x="6243034" y="3058052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 K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sp>
        <p:nvSpPr>
          <p:cNvPr id="59" name="Textfeld 58"/>
          <p:cNvSpPr txBox="1"/>
          <p:nvPr/>
        </p:nvSpPr>
        <p:spPr>
          <a:xfrm>
            <a:off x="1038328" y="4902341"/>
            <a:ext cx="7122463" cy="45653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The first equilibrium is achieved at all time points during the reaction</a:t>
            </a:r>
            <a:endParaRPr lang="en-GB" dirty="0"/>
          </a:p>
        </p:txBody>
      </p:sp>
      <p:sp>
        <p:nvSpPr>
          <p:cNvPr id="60" name="Rechteck 59"/>
          <p:cNvSpPr/>
          <p:nvPr/>
        </p:nvSpPr>
        <p:spPr>
          <a:xfrm>
            <a:off x="1360835" y="3796162"/>
            <a:ext cx="6606480" cy="872034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b="1" dirty="0"/>
              <a:t>k</a:t>
            </a:r>
            <a:r>
              <a:rPr lang="en-GB" b="1" baseline="-25000" dirty="0"/>
              <a:t>2</a:t>
            </a:r>
            <a:r>
              <a:rPr lang="en-GB" b="1" dirty="0"/>
              <a:t> becomes rate determining</a:t>
            </a:r>
          </a:p>
          <a:p>
            <a:pPr algn="ctr">
              <a:lnSpc>
                <a:spcPct val="150000"/>
              </a:lnSpc>
            </a:pPr>
            <a:r>
              <a:rPr lang="en-GB" dirty="0"/>
              <a:t>this situation is also called </a:t>
            </a:r>
            <a:r>
              <a:rPr lang="en-GB" b="1" dirty="0"/>
              <a:t>rapid pre-equilibrium</a:t>
            </a:r>
          </a:p>
        </p:txBody>
      </p:sp>
      <p:sp>
        <p:nvSpPr>
          <p:cNvPr id="61" name="Textfeld 60"/>
          <p:cNvSpPr txBox="1"/>
          <p:nvPr/>
        </p:nvSpPr>
        <p:spPr>
          <a:xfrm>
            <a:off x="209503" y="5771162"/>
            <a:ext cx="899477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does not mean that k</a:t>
            </a:r>
            <a:r>
              <a:rPr lang="en-GB" baseline="-25000" dirty="0" smtClean="0"/>
              <a:t>1 </a:t>
            </a:r>
            <a:r>
              <a:rPr lang="en-GB" dirty="0" smtClean="0"/>
              <a:t>is necessarily fast, it can be slow either but much faster than k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246294141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 bwMode="auto">
          <a:xfrm>
            <a:off x="3158327" y="3789526"/>
            <a:ext cx="3024336" cy="67485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643" name="Text Box 12"/>
          <p:cNvSpPr txBox="1">
            <a:spLocks noChangeArrowheads="1"/>
          </p:cNvSpPr>
          <p:nvPr/>
        </p:nvSpPr>
        <p:spPr bwMode="auto">
          <a:xfrm>
            <a:off x="2701127" y="2524687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 dirty="0"/>
              <a:t>k</a:t>
            </a:r>
            <a:r>
              <a:rPr lang="de-CH" sz="1600" baseline="-25000" dirty="0"/>
              <a:t>1</a:t>
            </a:r>
            <a:endParaRPr lang="en-GB" sz="1600" baseline="-25000" dirty="0"/>
          </a:p>
        </p:txBody>
      </p:sp>
      <p:sp>
        <p:nvSpPr>
          <p:cNvPr id="69644" name="Text Box 13"/>
          <p:cNvSpPr txBox="1">
            <a:spLocks noChangeArrowheads="1"/>
          </p:cNvSpPr>
          <p:nvPr/>
        </p:nvSpPr>
        <p:spPr bwMode="auto">
          <a:xfrm>
            <a:off x="2716252" y="2714962"/>
            <a:ext cx="460549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 dirty="0"/>
              <a:t>k</a:t>
            </a:r>
            <a:r>
              <a:rPr lang="de-CH" sz="1600" baseline="-25000" dirty="0"/>
              <a:t>-1</a:t>
            </a:r>
            <a:endParaRPr lang="en-GB" sz="1600" baseline="-25000" dirty="0"/>
          </a:p>
        </p:txBody>
      </p:sp>
      <p:sp>
        <p:nvSpPr>
          <p:cNvPr id="69647" name="Text Box 16"/>
          <p:cNvSpPr txBox="1">
            <a:spLocks noChangeArrowheads="1"/>
          </p:cNvSpPr>
          <p:nvPr/>
        </p:nvSpPr>
        <p:spPr bwMode="auto">
          <a:xfrm>
            <a:off x="6453188" y="2754396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 dirty="0"/>
              <a:t>k</a:t>
            </a:r>
            <a:r>
              <a:rPr lang="de-CH" sz="1600" baseline="-25000" dirty="0"/>
              <a:t>2</a:t>
            </a:r>
            <a:endParaRPr lang="en-GB" sz="1600" baseline="-250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0F1C08-AB20-40A2-B99E-F6598A2D9988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66</a:t>
            </a:fld>
            <a:endParaRPr lang="en-GB" dirty="0"/>
          </a:p>
        </p:txBody>
      </p:sp>
      <p:sp>
        <p:nvSpPr>
          <p:cNvPr id="26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27" name="Textfeld 26"/>
          <p:cNvSpPr txBox="1"/>
          <p:nvPr/>
        </p:nvSpPr>
        <p:spPr>
          <a:xfrm>
            <a:off x="2774950" y="941318"/>
            <a:ext cx="358303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3.1 Steady state approximation</a:t>
            </a:r>
            <a:endParaRPr lang="en-GB" b="1" dirty="0"/>
          </a:p>
        </p:txBody>
      </p:sp>
      <p:sp>
        <p:nvSpPr>
          <p:cNvPr id="28" name="Rechteck 27"/>
          <p:cNvSpPr/>
          <p:nvPr/>
        </p:nvSpPr>
        <p:spPr bwMode="auto">
          <a:xfrm>
            <a:off x="2195736" y="1473157"/>
            <a:ext cx="4749800" cy="396875"/>
          </a:xfrm>
          <a:prstGeom prst="rect">
            <a:avLst/>
          </a:prstGeom>
          <a:solidFill>
            <a:srgbClr val="C1E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195736" y="1473157"/>
            <a:ext cx="47498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sz="2000"/>
              <a:t>2 Fe</a:t>
            </a:r>
            <a:r>
              <a:rPr lang="de-DE" sz="2000" baseline="30000"/>
              <a:t>3+</a:t>
            </a:r>
            <a:r>
              <a:rPr lang="de-DE" sz="2000"/>
              <a:t>   +   Tl</a:t>
            </a:r>
            <a:r>
              <a:rPr lang="de-DE" sz="2000" baseline="30000"/>
              <a:t>+</a:t>
            </a:r>
            <a:r>
              <a:rPr lang="de-DE" sz="2000"/>
              <a:t>                   2 Fe</a:t>
            </a:r>
            <a:r>
              <a:rPr lang="de-DE" sz="2000" baseline="30000"/>
              <a:t>2+</a:t>
            </a:r>
            <a:r>
              <a:rPr lang="de-DE" sz="2000"/>
              <a:t>   +   Tl</a:t>
            </a:r>
            <a:r>
              <a:rPr lang="de-DE" sz="2000" baseline="30000"/>
              <a:t>3+</a:t>
            </a:r>
          </a:p>
        </p:txBody>
      </p:sp>
      <p:sp>
        <p:nvSpPr>
          <p:cNvPr id="30" name="Line 5"/>
          <p:cNvSpPr>
            <a:spLocks noChangeShapeType="1"/>
          </p:cNvSpPr>
          <p:nvPr/>
        </p:nvSpPr>
        <p:spPr bwMode="auto">
          <a:xfrm>
            <a:off x="4284886" y="1641432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31" name="Line 6"/>
          <p:cNvSpPr>
            <a:spLocks noChangeShapeType="1"/>
          </p:cNvSpPr>
          <p:nvPr/>
        </p:nvSpPr>
        <p:spPr bwMode="auto">
          <a:xfrm flipH="1">
            <a:off x="4284886" y="1717632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834227" y="2492896"/>
            <a:ext cx="4327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sz="2000" dirty="0"/>
              <a:t>Fe</a:t>
            </a:r>
            <a:r>
              <a:rPr lang="de-DE" sz="2000" baseline="30000" dirty="0"/>
              <a:t>3+</a:t>
            </a:r>
            <a:r>
              <a:rPr lang="de-DE" sz="2000" dirty="0"/>
              <a:t>   +   </a:t>
            </a:r>
            <a:r>
              <a:rPr lang="de-DE" sz="2000" dirty="0" err="1"/>
              <a:t>Tl</a:t>
            </a:r>
            <a:r>
              <a:rPr lang="de-DE" sz="2000" baseline="30000" dirty="0"/>
              <a:t>+</a:t>
            </a:r>
            <a:r>
              <a:rPr lang="de-DE" sz="2000" dirty="0"/>
              <a:t>                   Fe</a:t>
            </a:r>
            <a:r>
              <a:rPr lang="de-DE" sz="2000" baseline="30000" dirty="0"/>
              <a:t>2+</a:t>
            </a:r>
            <a:r>
              <a:rPr lang="de-DE" sz="2000" dirty="0"/>
              <a:t>   +   Tl</a:t>
            </a:r>
            <a:r>
              <a:rPr lang="de-DE" sz="2000" baseline="30000" dirty="0"/>
              <a:t>2+</a:t>
            </a:r>
          </a:p>
        </p:txBody>
      </p:sp>
      <p:sp>
        <p:nvSpPr>
          <p:cNvPr id="33" name="Line 11"/>
          <p:cNvSpPr>
            <a:spLocks noChangeShapeType="1"/>
          </p:cNvSpPr>
          <p:nvPr/>
        </p:nvSpPr>
        <p:spPr bwMode="auto">
          <a:xfrm>
            <a:off x="2663027" y="2661171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34" name="Line 12"/>
          <p:cNvSpPr>
            <a:spLocks noChangeShapeType="1"/>
          </p:cNvSpPr>
          <p:nvPr/>
        </p:nvSpPr>
        <p:spPr bwMode="auto">
          <a:xfrm flipH="1">
            <a:off x="2663027" y="2737371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576411" y="2925612"/>
            <a:ext cx="432862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sz="2000" dirty="0"/>
              <a:t>Tl</a:t>
            </a:r>
            <a:r>
              <a:rPr lang="de-DE" sz="2000" baseline="30000" dirty="0"/>
              <a:t>2+</a:t>
            </a:r>
            <a:r>
              <a:rPr lang="de-DE" sz="2000" dirty="0"/>
              <a:t>   +   Fe</a:t>
            </a:r>
            <a:r>
              <a:rPr lang="de-DE" sz="2000" baseline="30000" dirty="0"/>
              <a:t>3+</a:t>
            </a:r>
            <a:r>
              <a:rPr lang="de-DE" sz="2000" dirty="0"/>
              <a:t>                 Fe</a:t>
            </a:r>
            <a:r>
              <a:rPr lang="de-DE" sz="2000" baseline="30000" dirty="0"/>
              <a:t>2+</a:t>
            </a:r>
            <a:r>
              <a:rPr lang="de-DE" sz="2000" dirty="0"/>
              <a:t>   +   </a:t>
            </a:r>
            <a:r>
              <a:rPr lang="de-DE" sz="2000" dirty="0" smtClean="0"/>
              <a:t>Tl</a:t>
            </a:r>
            <a:r>
              <a:rPr lang="de-DE" sz="2000" baseline="30000" dirty="0"/>
              <a:t>3</a:t>
            </a:r>
            <a:r>
              <a:rPr lang="de-DE" sz="2000" baseline="30000" dirty="0" smtClean="0"/>
              <a:t>+</a:t>
            </a:r>
            <a:endParaRPr lang="de-DE" sz="2000" baseline="30000" dirty="0"/>
          </a:p>
        </p:txBody>
      </p:sp>
      <p:sp>
        <p:nvSpPr>
          <p:cNvPr id="36" name="Line 14"/>
          <p:cNvSpPr>
            <a:spLocks noChangeShapeType="1"/>
          </p:cNvSpPr>
          <p:nvPr/>
        </p:nvSpPr>
        <p:spPr bwMode="auto">
          <a:xfrm>
            <a:off x="6403623" y="3093887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38" name="Textfeld 37"/>
          <p:cNvSpPr txBox="1"/>
          <p:nvPr/>
        </p:nvSpPr>
        <p:spPr>
          <a:xfrm>
            <a:off x="2390302" y="2060848"/>
            <a:ext cx="472437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in fact</a:t>
            </a:r>
            <a:r>
              <a:rPr lang="en-GB" dirty="0" smtClean="0"/>
              <a:t>, a reaction with two elementary steps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1797445" y="3307252"/>
            <a:ext cx="555793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the correct </a:t>
            </a:r>
            <a:r>
              <a:rPr lang="en-GB" b="1" dirty="0" smtClean="0"/>
              <a:t>rate law</a:t>
            </a:r>
            <a:r>
              <a:rPr lang="en-GB" dirty="0" smtClean="0"/>
              <a:t> under steady state conditions is: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089132" y="3761469"/>
            <a:ext cx="679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u="sng" dirty="0" smtClean="0"/>
              <a:t>dTl</a:t>
            </a:r>
            <a:r>
              <a:rPr lang="en-GB" u="sng" baseline="30000" dirty="0" smtClean="0"/>
              <a:t>3+</a:t>
            </a:r>
          </a:p>
          <a:p>
            <a:pPr algn="ctr"/>
            <a:r>
              <a:rPr lang="en-GB" dirty="0" err="1" smtClean="0"/>
              <a:t>dt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3663861" y="389171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3992094" y="3725715"/>
            <a:ext cx="1911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[Fe</a:t>
            </a:r>
            <a:r>
              <a:rPr lang="en-GB" baseline="30000" dirty="0" smtClean="0"/>
              <a:t>3+</a:t>
            </a:r>
            <a:r>
              <a:rPr lang="en-GB" dirty="0" smtClean="0"/>
              <a:t>]</a:t>
            </a:r>
            <a:r>
              <a:rPr lang="en-GB" baseline="30000" dirty="0" smtClean="0"/>
              <a:t>2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[Tl</a:t>
            </a:r>
            <a:r>
              <a:rPr lang="en-GB" baseline="30000" dirty="0" smtClean="0"/>
              <a:t>3+</a:t>
            </a:r>
            <a:r>
              <a:rPr lang="en-GB" dirty="0" smtClean="0"/>
              <a:t>]</a:t>
            </a:r>
            <a:endParaRPr lang="en-GB" dirty="0"/>
          </a:p>
        </p:txBody>
      </p:sp>
      <p:cxnSp>
        <p:nvCxnSpPr>
          <p:cNvPr id="11" name="Gerader Verbinder 10"/>
          <p:cNvCxnSpPr/>
          <p:nvPr/>
        </p:nvCxnSpPr>
        <p:spPr bwMode="auto">
          <a:xfrm>
            <a:off x="4050379" y="4080546"/>
            <a:ext cx="170956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feld 44"/>
          <p:cNvSpPr txBox="1"/>
          <p:nvPr/>
        </p:nvSpPr>
        <p:spPr>
          <a:xfrm>
            <a:off x="3923928" y="4095047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-1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/>
              <a:t>[</a:t>
            </a:r>
            <a:r>
              <a:rPr lang="en-GB" dirty="0" smtClean="0"/>
              <a:t>Fe</a:t>
            </a:r>
            <a:r>
              <a:rPr lang="en-GB" baseline="30000" dirty="0" smtClean="0"/>
              <a:t>2+</a:t>
            </a:r>
            <a:r>
              <a:rPr lang="en-GB" dirty="0" smtClean="0"/>
              <a:t>]+k</a:t>
            </a:r>
            <a:r>
              <a:rPr lang="en-GB" baseline="-25000" dirty="0" smtClean="0"/>
              <a:t>2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[Fe</a:t>
            </a:r>
            <a:r>
              <a:rPr lang="en-GB" baseline="30000" dirty="0" smtClean="0"/>
              <a:t>3+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13" name="Textfeld 12"/>
          <p:cNvSpPr txBox="1"/>
          <p:nvPr/>
        </p:nvSpPr>
        <p:spPr>
          <a:xfrm>
            <a:off x="2954033" y="4755399"/>
            <a:ext cx="319510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since we find v= k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/>
              <a:t>[Fe</a:t>
            </a:r>
            <a:r>
              <a:rPr lang="en-GB" baseline="30000" dirty="0"/>
              <a:t>3</a:t>
            </a:r>
            <a:r>
              <a:rPr lang="en-GB" baseline="30000" dirty="0" smtClean="0"/>
              <a:t>+</a:t>
            </a:r>
            <a:r>
              <a:rPr lang="en-GB" dirty="0" smtClean="0"/>
              <a:t>]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/>
              <a:t>[</a:t>
            </a:r>
            <a:r>
              <a:rPr lang="en-GB" dirty="0" smtClean="0"/>
              <a:t>Tl</a:t>
            </a:r>
            <a:r>
              <a:rPr lang="en-GB" baseline="30000" dirty="0" smtClean="0"/>
              <a:t>3+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14" name="Textfeld 13"/>
          <p:cNvSpPr txBox="1"/>
          <p:nvPr/>
        </p:nvSpPr>
        <p:spPr>
          <a:xfrm>
            <a:off x="1665744" y="5321430"/>
            <a:ext cx="629210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we conclude that </a:t>
            </a:r>
            <a:r>
              <a:rPr lang="en-GB" b="1" dirty="0" smtClean="0"/>
              <a:t>the second step is very fast</a:t>
            </a:r>
            <a:r>
              <a:rPr lang="en-GB" dirty="0" smtClean="0"/>
              <a:t> i.e. k</a:t>
            </a:r>
            <a:r>
              <a:rPr lang="en-GB" baseline="-25000" dirty="0" smtClean="0"/>
              <a:t>2</a:t>
            </a:r>
            <a:r>
              <a:rPr lang="en-GB" dirty="0" smtClean="0"/>
              <a:t> &gt;&gt; k</a:t>
            </a:r>
            <a:r>
              <a:rPr lang="en-GB" baseline="-25000" dirty="0" smtClean="0"/>
              <a:t>-1</a:t>
            </a:r>
            <a:endParaRPr lang="en-GB" baseline="-25000" dirty="0"/>
          </a:p>
        </p:txBody>
      </p:sp>
      <p:sp>
        <p:nvSpPr>
          <p:cNvPr id="15" name="Textfeld 14"/>
          <p:cNvSpPr txBox="1"/>
          <p:nvPr/>
        </p:nvSpPr>
        <p:spPr>
          <a:xfrm>
            <a:off x="2638316" y="5867980"/>
            <a:ext cx="423866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and k = k</a:t>
            </a:r>
            <a:r>
              <a:rPr lang="en-GB" baseline="-25000" dirty="0" smtClean="0"/>
              <a:t>1</a:t>
            </a:r>
            <a:r>
              <a:rPr lang="en-GB" dirty="0" smtClean="0"/>
              <a:t> is the </a:t>
            </a:r>
            <a:r>
              <a:rPr lang="en-GB" b="1" dirty="0" smtClean="0"/>
              <a:t>rate determining step</a:t>
            </a:r>
            <a:endParaRPr lang="en-GB" b="1" dirty="0"/>
          </a:p>
        </p:txBody>
      </p:sp>
      <p:sp>
        <p:nvSpPr>
          <p:cNvPr id="16" name="Textfeld 15"/>
          <p:cNvSpPr txBox="1"/>
          <p:nvPr/>
        </p:nvSpPr>
        <p:spPr>
          <a:xfrm>
            <a:off x="1716239" y="6370624"/>
            <a:ext cx="639469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we </a:t>
            </a:r>
            <a:r>
              <a:rPr lang="en-GB" b="1" dirty="0" smtClean="0"/>
              <a:t>don't "see"</a:t>
            </a:r>
            <a:r>
              <a:rPr lang="en-GB" dirty="0" smtClean="0"/>
              <a:t> the steps beyond the rate determining step !!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 bwMode="auto">
          <a:xfrm>
            <a:off x="2012778" y="3966172"/>
            <a:ext cx="5112568" cy="2040340"/>
          </a:xfrm>
          <a:prstGeom prst="rect">
            <a:avLst/>
          </a:prstGeom>
          <a:solidFill>
            <a:srgbClr val="C1E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1979712" y="1719157"/>
            <a:ext cx="5112568" cy="204034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67</a:t>
            </a:fld>
            <a:endParaRPr lang="en-GB" dirty="0"/>
          </a:p>
        </p:txBody>
      </p:sp>
      <p:sp>
        <p:nvSpPr>
          <p:cNvPr id="5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6" name="Textfeld 5"/>
          <p:cNvSpPr txBox="1"/>
          <p:nvPr/>
        </p:nvSpPr>
        <p:spPr>
          <a:xfrm>
            <a:off x="2774950" y="941318"/>
            <a:ext cx="358303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3.1 Steady state approximation</a:t>
            </a:r>
            <a:endParaRPr lang="en-GB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233958" y="2571102"/>
            <a:ext cx="157812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A A</a:t>
            </a:r>
            <a:r>
              <a:rPr lang="en-GB" dirty="0" smtClean="0"/>
              <a:t>ssociative</a:t>
            </a:r>
            <a:endParaRPr lang="en-GB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5948844"/>
              </p:ext>
            </p:extLst>
          </p:nvPr>
        </p:nvGraphicFramePr>
        <p:xfrm>
          <a:off x="2099167" y="1719157"/>
          <a:ext cx="4993113" cy="2073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90" name="CS ChemDraw Drawing" r:id="rId3" imgW="5655209" imgH="2348131" progId="ChemDraw.Document.6.0">
                  <p:embed/>
                </p:oleObj>
              </mc:Choice>
              <mc:Fallback>
                <p:oleObj name="CS ChemDraw Drawing" r:id="rId3" imgW="5655209" imgH="2348131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99167" y="1719157"/>
                        <a:ext cx="4993113" cy="2073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hteck 8"/>
          <p:cNvSpPr/>
          <p:nvPr/>
        </p:nvSpPr>
        <p:spPr>
          <a:xfrm>
            <a:off x="3201751" y="1343532"/>
            <a:ext cx="2710999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 smtClean="0"/>
              <a:t>substitution mechanisms</a:t>
            </a:r>
            <a:endParaRPr lang="en-GB" dirty="0"/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5692955"/>
              </p:ext>
            </p:extLst>
          </p:nvPr>
        </p:nvGraphicFramePr>
        <p:xfrm>
          <a:off x="2025059" y="3999054"/>
          <a:ext cx="5134203" cy="20222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91" name="CS ChemDraw Drawing" r:id="rId5" imgW="5961487" imgH="2348131" progId="ChemDraw.Document.6.0">
                  <p:embed/>
                </p:oleObj>
              </mc:Choice>
              <mc:Fallback>
                <p:oleObj name="CS ChemDraw Drawing" r:id="rId5" imgW="5961487" imgH="2348131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25059" y="3999054"/>
                        <a:ext cx="5134203" cy="2022234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hteck 12"/>
          <p:cNvSpPr/>
          <p:nvPr/>
        </p:nvSpPr>
        <p:spPr>
          <a:xfrm>
            <a:off x="35496" y="4483038"/>
            <a:ext cx="1915909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/>
              <a:t>or </a:t>
            </a:r>
            <a:r>
              <a:rPr lang="en-GB" b="1" dirty="0"/>
              <a:t>D D</a:t>
            </a:r>
            <a:r>
              <a:rPr lang="en-GB" dirty="0"/>
              <a:t>issociative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563125" y="6217409"/>
            <a:ext cx="617348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I intermediates</a:t>
            </a:r>
            <a:r>
              <a:rPr lang="en-GB" dirty="0" smtClean="0"/>
              <a:t> and not transition states, distinguishable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078209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/>
          <p:cNvSpPr/>
          <p:nvPr/>
        </p:nvSpPr>
        <p:spPr bwMode="auto">
          <a:xfrm>
            <a:off x="3132138" y="5013325"/>
            <a:ext cx="2376487" cy="6477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685800" y="1423749"/>
            <a:ext cx="4800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4005263" algn="l"/>
              </a:tabLst>
            </a:pPr>
            <a:r>
              <a:rPr lang="de-DE" dirty="0" err="1" smtClean="0"/>
              <a:t>if</a:t>
            </a:r>
            <a:r>
              <a:rPr lang="de-DE" dirty="0" smtClean="0"/>
              <a:t>   </a:t>
            </a:r>
            <a:r>
              <a:rPr lang="de-DE" dirty="0"/>
              <a:t>k</a:t>
            </a:r>
            <a:r>
              <a:rPr lang="de-DE" baseline="-25000" dirty="0"/>
              <a:t>-1</a:t>
            </a:r>
            <a:r>
              <a:rPr lang="de-DE" dirty="0"/>
              <a:t> [Fe</a:t>
            </a:r>
            <a:r>
              <a:rPr lang="de-DE" baseline="30000" dirty="0"/>
              <a:t>3+</a:t>
            </a:r>
            <a:r>
              <a:rPr lang="de-DE" dirty="0"/>
              <a:t>]  &lt;&lt;  k</a:t>
            </a:r>
            <a:r>
              <a:rPr lang="de-DE" baseline="-25000" dirty="0"/>
              <a:t>2</a:t>
            </a:r>
            <a:r>
              <a:rPr lang="de-DE" dirty="0"/>
              <a:t> [Fe</a:t>
            </a:r>
            <a:r>
              <a:rPr lang="de-DE" baseline="30000" dirty="0"/>
              <a:t>2</a:t>
            </a:r>
            <a:r>
              <a:rPr lang="de-DE" baseline="30000" dirty="0" smtClean="0"/>
              <a:t>+</a:t>
            </a:r>
            <a:r>
              <a:rPr lang="de-DE" dirty="0" smtClean="0"/>
              <a:t>]    </a:t>
            </a:r>
            <a:r>
              <a:rPr lang="de-DE" dirty="0" err="1" smtClean="0"/>
              <a:t>then</a:t>
            </a:r>
            <a:endParaRPr lang="de-DE" dirty="0"/>
          </a:p>
        </p:txBody>
      </p:sp>
      <p:sp>
        <p:nvSpPr>
          <p:cNvPr id="15366" name="Text Box 4"/>
          <p:cNvSpPr txBox="1">
            <a:spLocks noChangeArrowheads="1"/>
          </p:cNvSpPr>
          <p:nvPr/>
        </p:nvSpPr>
        <p:spPr bwMode="auto">
          <a:xfrm>
            <a:off x="695820" y="2046327"/>
            <a:ext cx="34741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tabLst>
                <a:tab pos="4005263" algn="l"/>
              </a:tabLst>
            </a:pPr>
            <a:r>
              <a:rPr lang="de-DE" dirty="0" err="1" smtClean="0"/>
              <a:t>if</a:t>
            </a:r>
            <a:r>
              <a:rPr lang="de-DE" dirty="0" smtClean="0"/>
              <a:t>   </a:t>
            </a:r>
            <a:r>
              <a:rPr lang="de-DE" dirty="0"/>
              <a:t>k</a:t>
            </a:r>
            <a:r>
              <a:rPr lang="de-DE" baseline="-25000" dirty="0"/>
              <a:t>-1</a:t>
            </a:r>
            <a:r>
              <a:rPr lang="de-DE" dirty="0"/>
              <a:t> [Fe</a:t>
            </a:r>
            <a:r>
              <a:rPr lang="de-DE" baseline="30000" dirty="0"/>
              <a:t>3+</a:t>
            </a:r>
            <a:r>
              <a:rPr lang="de-DE" dirty="0"/>
              <a:t>]  &gt;&gt;  k</a:t>
            </a:r>
            <a:r>
              <a:rPr lang="de-DE" baseline="-25000" dirty="0"/>
              <a:t>2</a:t>
            </a:r>
            <a:r>
              <a:rPr lang="de-DE" dirty="0"/>
              <a:t> [Fe</a:t>
            </a:r>
            <a:r>
              <a:rPr lang="de-DE" baseline="30000" dirty="0"/>
              <a:t>2</a:t>
            </a:r>
            <a:r>
              <a:rPr lang="de-DE" baseline="30000" dirty="0" smtClean="0"/>
              <a:t>+</a:t>
            </a:r>
            <a:r>
              <a:rPr lang="de-DE" dirty="0" smtClean="0"/>
              <a:t>]   </a:t>
            </a:r>
            <a:r>
              <a:rPr lang="de-DE" dirty="0" err="1" smtClean="0"/>
              <a:t>then</a:t>
            </a:r>
            <a:endParaRPr lang="de-DE" dirty="0"/>
          </a:p>
        </p:txBody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2638425" y="2514600"/>
            <a:ext cx="3733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b="1"/>
              <a:t>Darstellung als Reaktionsprofil</a:t>
            </a:r>
          </a:p>
        </p:txBody>
      </p:sp>
      <p:pic>
        <p:nvPicPr>
          <p:cNvPr id="15370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3259" y="1354005"/>
            <a:ext cx="1961357" cy="536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5819" y="2006502"/>
            <a:ext cx="23495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5" name="Textfeld 17"/>
          <p:cNvSpPr txBox="1">
            <a:spLocks noChangeArrowheads="1"/>
          </p:cNvSpPr>
          <p:nvPr/>
        </p:nvSpPr>
        <p:spPr bwMode="auto">
          <a:xfrm>
            <a:off x="3203575" y="5084763"/>
            <a:ext cx="21859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A	I	P</a:t>
            </a:r>
          </a:p>
        </p:txBody>
      </p:sp>
      <p:cxnSp>
        <p:nvCxnSpPr>
          <p:cNvPr id="15376" name="Gerade Verbindung mit Pfeil 19"/>
          <p:cNvCxnSpPr>
            <a:cxnSpLocks noChangeShapeType="1"/>
          </p:cNvCxnSpPr>
          <p:nvPr/>
        </p:nvCxnSpPr>
        <p:spPr bwMode="auto">
          <a:xfrm>
            <a:off x="3568700" y="5248275"/>
            <a:ext cx="5762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15377" name="Gerade Verbindung mit Pfeil 20"/>
          <p:cNvCxnSpPr>
            <a:cxnSpLocks noChangeShapeType="1"/>
          </p:cNvCxnSpPr>
          <p:nvPr/>
        </p:nvCxnSpPr>
        <p:spPr bwMode="auto">
          <a:xfrm>
            <a:off x="4410075" y="5249863"/>
            <a:ext cx="5762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15378" name="Gerade Verbindung mit Pfeil 21"/>
          <p:cNvCxnSpPr>
            <a:cxnSpLocks noChangeShapeType="1"/>
          </p:cNvCxnSpPr>
          <p:nvPr/>
        </p:nvCxnSpPr>
        <p:spPr bwMode="auto">
          <a:xfrm flipH="1">
            <a:off x="3525838" y="5343525"/>
            <a:ext cx="576262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15379" name="Gerade Verbindung mit Pfeil 22"/>
          <p:cNvCxnSpPr>
            <a:cxnSpLocks noChangeShapeType="1"/>
          </p:cNvCxnSpPr>
          <p:nvPr/>
        </p:nvCxnSpPr>
        <p:spPr bwMode="auto">
          <a:xfrm flipH="1">
            <a:off x="4357688" y="5351463"/>
            <a:ext cx="576262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15380" name="Textfeld 23"/>
          <p:cNvSpPr txBox="1">
            <a:spLocks noChangeArrowheads="1"/>
          </p:cNvSpPr>
          <p:nvPr/>
        </p:nvSpPr>
        <p:spPr bwMode="auto">
          <a:xfrm>
            <a:off x="3705225" y="4941888"/>
            <a:ext cx="3619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/>
              <a:t>k</a:t>
            </a:r>
            <a:r>
              <a:rPr lang="en-US" sz="1600" baseline="-25000"/>
              <a:t>1</a:t>
            </a:r>
          </a:p>
        </p:txBody>
      </p:sp>
      <p:sp>
        <p:nvSpPr>
          <p:cNvPr id="15381" name="Textfeld 24"/>
          <p:cNvSpPr txBox="1">
            <a:spLocks noChangeArrowheads="1"/>
          </p:cNvSpPr>
          <p:nvPr/>
        </p:nvSpPr>
        <p:spPr bwMode="auto">
          <a:xfrm>
            <a:off x="4500563" y="4941888"/>
            <a:ext cx="3619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/>
              <a:t>k</a:t>
            </a:r>
            <a:r>
              <a:rPr lang="en-US" sz="1600" baseline="-25000"/>
              <a:t>2</a:t>
            </a:r>
          </a:p>
        </p:txBody>
      </p:sp>
      <p:sp>
        <p:nvSpPr>
          <p:cNvPr id="15382" name="Textfeld 25"/>
          <p:cNvSpPr txBox="1">
            <a:spLocks noChangeArrowheads="1"/>
          </p:cNvSpPr>
          <p:nvPr/>
        </p:nvSpPr>
        <p:spPr bwMode="auto">
          <a:xfrm>
            <a:off x="3686175" y="5300663"/>
            <a:ext cx="4064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/>
              <a:t>k</a:t>
            </a:r>
            <a:r>
              <a:rPr lang="en-US" sz="1600" baseline="-25000"/>
              <a:t>-1</a:t>
            </a:r>
          </a:p>
        </p:txBody>
      </p:sp>
      <p:sp>
        <p:nvSpPr>
          <p:cNvPr id="15383" name="Textfeld 26"/>
          <p:cNvSpPr txBox="1">
            <a:spLocks noChangeArrowheads="1"/>
          </p:cNvSpPr>
          <p:nvPr/>
        </p:nvSpPr>
        <p:spPr bwMode="auto">
          <a:xfrm>
            <a:off x="4494213" y="5300663"/>
            <a:ext cx="4079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/>
              <a:t>k</a:t>
            </a:r>
            <a:r>
              <a:rPr lang="en-US" sz="1600" baseline="-25000"/>
              <a:t>-2</a:t>
            </a:r>
          </a:p>
        </p:txBody>
      </p:sp>
      <p:graphicFrame>
        <p:nvGraphicFramePr>
          <p:cNvPr id="1536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8149886"/>
              </p:ext>
            </p:extLst>
          </p:nvPr>
        </p:nvGraphicFramePr>
        <p:xfrm>
          <a:off x="1835150" y="2924175"/>
          <a:ext cx="4951413" cy="158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76" name="CS ChemDraw Drawing" r:id="rId6" imgW="6013429" imgH="1926077" progId="ChemDraw.Document.6.0">
                  <p:embed/>
                </p:oleObj>
              </mc:Choice>
              <mc:Fallback>
                <p:oleObj name="CS ChemDraw Drawing" r:id="rId6" imgW="6013429" imgH="1926077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2924175"/>
                        <a:ext cx="4951413" cy="1585913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63FCE33-8B97-4BBF-95ED-5350EBBC0DD3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68</a:t>
            </a:fld>
            <a:endParaRPr lang="en-GB" dirty="0"/>
          </a:p>
        </p:txBody>
      </p:sp>
      <p:sp>
        <p:nvSpPr>
          <p:cNvPr id="26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27" name="Textfeld 26"/>
          <p:cNvSpPr txBox="1"/>
          <p:nvPr/>
        </p:nvSpPr>
        <p:spPr>
          <a:xfrm>
            <a:off x="2774950" y="941318"/>
            <a:ext cx="358303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3.1 Steady state approximation</a:t>
            </a:r>
            <a:endParaRPr lang="en-GB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2069210" y="4613021"/>
            <a:ext cx="500649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reaction profiles for two cases of rate constants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2463047" y="5833448"/>
            <a:ext cx="406233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a</a:t>
            </a:r>
            <a:r>
              <a:rPr lang="en-GB" dirty="0" smtClean="0"/>
              <a:t>: k</a:t>
            </a:r>
            <a:r>
              <a:rPr lang="en-GB" baseline="-25000" dirty="0" smtClean="0"/>
              <a:t>1</a:t>
            </a:r>
            <a:r>
              <a:rPr lang="en-GB" dirty="0" smtClean="0"/>
              <a:t>=1; k</a:t>
            </a:r>
            <a:r>
              <a:rPr lang="en-GB" baseline="-25000" dirty="0" smtClean="0"/>
              <a:t>-1</a:t>
            </a:r>
            <a:r>
              <a:rPr lang="en-GB" dirty="0" smtClean="0"/>
              <a:t>=10</a:t>
            </a:r>
            <a:r>
              <a:rPr lang="en-GB" baseline="30000" dirty="0" smtClean="0"/>
              <a:t>-8</a:t>
            </a:r>
            <a:r>
              <a:rPr lang="en-GB" dirty="0" smtClean="0"/>
              <a:t>; k</a:t>
            </a:r>
            <a:r>
              <a:rPr lang="en-GB" baseline="-25000" dirty="0" smtClean="0"/>
              <a:t>2</a:t>
            </a:r>
            <a:r>
              <a:rPr lang="en-GB" dirty="0" smtClean="0"/>
              <a:t>=10</a:t>
            </a:r>
            <a:r>
              <a:rPr lang="en-GB" baseline="30000" dirty="0" smtClean="0"/>
              <a:t>10</a:t>
            </a:r>
            <a:r>
              <a:rPr lang="en-GB" dirty="0" smtClean="0"/>
              <a:t>; k</a:t>
            </a:r>
            <a:r>
              <a:rPr lang="en-GB" baseline="-25000" dirty="0" smtClean="0"/>
              <a:t>-2</a:t>
            </a:r>
            <a:r>
              <a:rPr lang="en-GB" dirty="0" smtClean="0"/>
              <a:t>=10</a:t>
            </a:r>
            <a:r>
              <a:rPr lang="en-GB" baseline="30000" dirty="0" smtClean="0"/>
              <a:t>-4</a:t>
            </a:r>
            <a:r>
              <a:rPr lang="en-GB" dirty="0" smtClean="0"/>
              <a:t> s</a:t>
            </a:r>
            <a:r>
              <a:rPr lang="en-GB" baseline="30000" dirty="0" smtClean="0"/>
              <a:t>-1</a:t>
            </a:r>
            <a:endParaRPr lang="en-GB" baseline="30000" dirty="0"/>
          </a:p>
        </p:txBody>
      </p:sp>
      <p:sp>
        <p:nvSpPr>
          <p:cNvPr id="29" name="Textfeld 28"/>
          <p:cNvSpPr txBox="1"/>
          <p:nvPr/>
        </p:nvSpPr>
        <p:spPr>
          <a:xfrm>
            <a:off x="2433510" y="6399114"/>
            <a:ext cx="392447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/>
              <a:t>b</a:t>
            </a:r>
            <a:r>
              <a:rPr lang="en-GB" dirty="0" smtClean="0"/>
              <a:t>: k</a:t>
            </a:r>
            <a:r>
              <a:rPr lang="en-GB" baseline="-25000" dirty="0" smtClean="0"/>
              <a:t>1</a:t>
            </a:r>
            <a:r>
              <a:rPr lang="en-GB" dirty="0" smtClean="0"/>
              <a:t>=1; k</a:t>
            </a:r>
            <a:r>
              <a:rPr lang="en-GB" baseline="-25000" dirty="0" smtClean="0"/>
              <a:t>-1</a:t>
            </a:r>
            <a:r>
              <a:rPr lang="en-GB" dirty="0" smtClean="0"/>
              <a:t>=10</a:t>
            </a:r>
            <a:r>
              <a:rPr lang="en-GB" baseline="30000" dirty="0" smtClean="0"/>
              <a:t>10</a:t>
            </a:r>
            <a:r>
              <a:rPr lang="en-GB" dirty="0" smtClean="0"/>
              <a:t>; k</a:t>
            </a:r>
            <a:r>
              <a:rPr lang="en-GB" baseline="-25000" dirty="0" smtClean="0"/>
              <a:t>2</a:t>
            </a:r>
            <a:r>
              <a:rPr lang="en-GB" dirty="0" smtClean="0"/>
              <a:t>=10</a:t>
            </a:r>
            <a:r>
              <a:rPr lang="en-GB" baseline="30000" dirty="0"/>
              <a:t>8</a:t>
            </a:r>
            <a:r>
              <a:rPr lang="en-GB" dirty="0" smtClean="0"/>
              <a:t>; k</a:t>
            </a:r>
            <a:r>
              <a:rPr lang="en-GB" baseline="-25000" dirty="0" smtClean="0"/>
              <a:t>-2</a:t>
            </a:r>
            <a:r>
              <a:rPr lang="en-GB" dirty="0" smtClean="0"/>
              <a:t>=10</a:t>
            </a:r>
            <a:r>
              <a:rPr lang="en-GB" baseline="30000" dirty="0" smtClean="0"/>
              <a:t>-8</a:t>
            </a:r>
            <a:r>
              <a:rPr lang="en-GB" dirty="0" smtClean="0"/>
              <a:t> s</a:t>
            </a:r>
            <a:r>
              <a:rPr lang="en-GB" baseline="30000" dirty="0" smtClean="0"/>
              <a:t>-1</a:t>
            </a:r>
            <a:endParaRPr lang="en-GB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hteck 23"/>
          <p:cNvSpPr/>
          <p:nvPr/>
        </p:nvSpPr>
        <p:spPr bwMode="auto">
          <a:xfrm>
            <a:off x="1716556" y="4903691"/>
            <a:ext cx="5976938" cy="93503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22" name="Rechteck 21"/>
          <p:cNvSpPr/>
          <p:nvPr/>
        </p:nvSpPr>
        <p:spPr bwMode="auto">
          <a:xfrm>
            <a:off x="3450453" y="3359820"/>
            <a:ext cx="2232025" cy="7207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70662" name="Text Box 8"/>
          <p:cNvSpPr txBox="1">
            <a:spLocks noChangeArrowheads="1"/>
          </p:cNvSpPr>
          <p:nvPr/>
        </p:nvSpPr>
        <p:spPr bwMode="auto">
          <a:xfrm>
            <a:off x="3523478" y="3537620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A           I          P</a:t>
            </a:r>
          </a:p>
        </p:txBody>
      </p:sp>
      <p:sp>
        <p:nvSpPr>
          <p:cNvPr id="70663" name="Line 9"/>
          <p:cNvSpPr>
            <a:spLocks noChangeShapeType="1"/>
          </p:cNvSpPr>
          <p:nvPr/>
        </p:nvSpPr>
        <p:spPr bwMode="auto">
          <a:xfrm>
            <a:off x="3904478" y="369002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70664" name="Line 10"/>
          <p:cNvSpPr>
            <a:spLocks noChangeShapeType="1"/>
          </p:cNvSpPr>
          <p:nvPr/>
        </p:nvSpPr>
        <p:spPr bwMode="auto">
          <a:xfrm>
            <a:off x="4758553" y="372177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70665" name="Line 11"/>
          <p:cNvSpPr>
            <a:spLocks noChangeShapeType="1"/>
          </p:cNvSpPr>
          <p:nvPr/>
        </p:nvSpPr>
        <p:spPr bwMode="auto">
          <a:xfrm flipH="1">
            <a:off x="3904478" y="376622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70666" name="Text Box 12"/>
          <p:cNvSpPr txBox="1">
            <a:spLocks noChangeArrowheads="1"/>
          </p:cNvSpPr>
          <p:nvPr/>
        </p:nvSpPr>
        <p:spPr bwMode="auto">
          <a:xfrm>
            <a:off x="3904478" y="338522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1</a:t>
            </a:r>
            <a:endParaRPr lang="en-GB" sz="1600" baseline="-25000"/>
          </a:p>
        </p:txBody>
      </p:sp>
      <p:sp>
        <p:nvSpPr>
          <p:cNvPr id="70667" name="Text Box 13"/>
          <p:cNvSpPr txBox="1">
            <a:spLocks noChangeArrowheads="1"/>
          </p:cNvSpPr>
          <p:nvPr/>
        </p:nvSpPr>
        <p:spPr bwMode="auto">
          <a:xfrm>
            <a:off x="4742678" y="338522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2</a:t>
            </a:r>
            <a:endParaRPr lang="en-GB" sz="1600" baseline="-25000"/>
          </a:p>
        </p:txBody>
      </p:sp>
      <p:sp>
        <p:nvSpPr>
          <p:cNvPr id="70668" name="Text Box 14"/>
          <p:cNvSpPr txBox="1">
            <a:spLocks noChangeArrowheads="1"/>
          </p:cNvSpPr>
          <p:nvPr/>
        </p:nvSpPr>
        <p:spPr bwMode="auto">
          <a:xfrm>
            <a:off x="3928291" y="373447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-1</a:t>
            </a:r>
            <a:endParaRPr lang="en-GB" sz="1600" baseline="-25000"/>
          </a:p>
        </p:txBody>
      </p:sp>
      <p:pic>
        <p:nvPicPr>
          <p:cNvPr id="70669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61019" y="4975128"/>
            <a:ext cx="3251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77" name="Picture 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53594" y="4975128"/>
            <a:ext cx="159543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78" name="Textfeld 25"/>
          <p:cNvSpPr txBox="1">
            <a:spLocks noChangeArrowheads="1"/>
          </p:cNvSpPr>
          <p:nvPr/>
        </p:nvSpPr>
        <p:spPr bwMode="auto">
          <a:xfrm>
            <a:off x="5323356" y="5141816"/>
            <a:ext cx="5699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und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C696500-DEE0-465E-96CF-D3379A8D35F7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69</a:t>
            </a:fld>
            <a:endParaRPr lang="en-GB" dirty="0"/>
          </a:p>
        </p:txBody>
      </p:sp>
      <p:sp>
        <p:nvSpPr>
          <p:cNvPr id="27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28" name="Textfeld 27"/>
          <p:cNvSpPr txBox="1"/>
          <p:nvPr/>
        </p:nvSpPr>
        <p:spPr>
          <a:xfrm>
            <a:off x="2774950" y="941318"/>
            <a:ext cx="358303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3.1 Steady state approximation</a:t>
            </a:r>
            <a:endParaRPr lang="en-GB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2524908" y="1488450"/>
            <a:ext cx="441659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which is now the </a:t>
            </a:r>
            <a:r>
              <a:rPr lang="en-GB" b="1" dirty="0" smtClean="0"/>
              <a:t>rate determining step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1518440" y="2054632"/>
            <a:ext cx="659667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It is </a:t>
            </a:r>
            <a:r>
              <a:rPr lang="en-GB" b="1" dirty="0" smtClean="0"/>
              <a:t>not</a:t>
            </a:r>
            <a:r>
              <a:rPr lang="en-GB" dirty="0" smtClean="0"/>
              <a:t> necessarily t</a:t>
            </a:r>
            <a:r>
              <a:rPr lang="en-GB" b="1" dirty="0" smtClean="0"/>
              <a:t>he one with the highest transition state</a:t>
            </a:r>
            <a:endParaRPr lang="en-GB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2212506" y="2705140"/>
            <a:ext cx="548098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introduce </a:t>
            </a:r>
            <a:r>
              <a:rPr lang="en-GB" b="1" dirty="0" smtClean="0"/>
              <a:t>a control factor</a:t>
            </a:r>
            <a:r>
              <a:rPr lang="en-GB" dirty="0" smtClean="0"/>
              <a:t> for each elementary step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2185071" y="4309145"/>
            <a:ext cx="509626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an excess rate factor is introduced for each step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1675171" y="6165013"/>
            <a:ext cx="625042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if a step produces </a:t>
            </a:r>
            <a:r>
              <a:rPr lang="en-GB" b="1" dirty="0" smtClean="0"/>
              <a:t>a lot of excess</a:t>
            </a:r>
            <a:r>
              <a:rPr lang="en-GB" dirty="0" smtClean="0"/>
              <a:t>, it is not rate determining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hteck 52"/>
          <p:cNvSpPr/>
          <p:nvPr/>
        </p:nvSpPr>
        <p:spPr bwMode="auto">
          <a:xfrm>
            <a:off x="685800" y="3537947"/>
            <a:ext cx="7772400" cy="326471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smtClean="0"/>
              <a:t>Motivation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899592" y="980728"/>
            <a:ext cx="7686720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The only way to understand and confirm a reaction mechanism is through</a:t>
            </a:r>
          </a:p>
          <a:p>
            <a:pPr>
              <a:lnSpc>
                <a:spcPct val="150000"/>
              </a:lnSpc>
            </a:pPr>
            <a:r>
              <a:rPr lang="en-GB" dirty="0"/>
              <a:t>d</a:t>
            </a:r>
            <a:r>
              <a:rPr lang="en-GB" dirty="0" smtClean="0"/>
              <a:t>eduction of its rate and the influence the different parameters have on it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3779912" y="2070554"/>
            <a:ext cx="130035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r</a:t>
            </a:r>
            <a:r>
              <a:rPr lang="en-GB" dirty="0" smtClean="0"/>
              <a:t>ate = k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[A]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859816" y="2484515"/>
            <a:ext cx="7199407" cy="9233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t</a:t>
            </a:r>
            <a:r>
              <a:rPr lang="en-GB" dirty="0" smtClean="0"/>
              <a:t>he</a:t>
            </a:r>
            <a:r>
              <a:rPr lang="en-GB" b="1" dirty="0" smtClean="0"/>
              <a:t> rate "constant" k</a:t>
            </a:r>
            <a:r>
              <a:rPr lang="en-GB" dirty="0" smtClean="0"/>
              <a:t> in an overall reaction is often not constant, but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Comprises the information needed to understand a mechanism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859816" y="3537947"/>
            <a:ext cx="600260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It is easy to draw a mechanism but it is difficult to prove it</a:t>
            </a:r>
            <a:endParaRPr lang="en-GB" dirty="0"/>
          </a:p>
        </p:txBody>
      </p:sp>
      <p:graphicFrame>
        <p:nvGraphicFramePr>
          <p:cNvPr id="11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7436031"/>
              </p:ext>
            </p:extLst>
          </p:nvPr>
        </p:nvGraphicFramePr>
        <p:xfrm>
          <a:off x="1702296" y="4163392"/>
          <a:ext cx="1004888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50" name="CS ChemDraw Drawing" r:id="rId3" imgW="1005120" imgH="785880" progId="ChemDraw.Document.6.0">
                  <p:embed/>
                </p:oleObj>
              </mc:Choice>
              <mc:Fallback>
                <p:oleObj name="CS ChemDraw Drawing" r:id="rId3" imgW="1005120" imgH="78588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2296" y="4163392"/>
                        <a:ext cx="1004888" cy="78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3544853"/>
              </p:ext>
            </p:extLst>
          </p:nvPr>
        </p:nvGraphicFramePr>
        <p:xfrm>
          <a:off x="4159746" y="4142754"/>
          <a:ext cx="1111250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51" name="CS ChemDraw Drawing" r:id="rId5" imgW="1110600" imgH="969480" progId="ChemDraw.Document.6.0">
                  <p:embed/>
                </p:oleObj>
              </mc:Choice>
              <mc:Fallback>
                <p:oleObj name="CS ChemDraw Drawing" r:id="rId5" imgW="1110600" imgH="96948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9746" y="4142754"/>
                        <a:ext cx="1111250" cy="969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7185003"/>
              </p:ext>
            </p:extLst>
          </p:nvPr>
        </p:nvGraphicFramePr>
        <p:xfrm>
          <a:off x="6573986" y="4130054"/>
          <a:ext cx="1022350" cy="119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52" name="CS ChemDraw Drawing" r:id="rId7" imgW="1021680" imgH="1197000" progId="ChemDraw.Document.6.0">
                  <p:embed/>
                </p:oleObj>
              </mc:Choice>
              <mc:Fallback>
                <p:oleObj name="CS ChemDraw Drawing" r:id="rId7" imgW="1021680" imgH="119700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3986" y="4130054"/>
                        <a:ext cx="1022350" cy="1196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Line 8"/>
          <p:cNvSpPr>
            <a:spLocks noChangeShapeType="1"/>
          </p:cNvSpPr>
          <p:nvPr/>
        </p:nvSpPr>
        <p:spPr bwMode="auto">
          <a:xfrm>
            <a:off x="2921496" y="4568204"/>
            <a:ext cx="99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Line 9"/>
          <p:cNvSpPr>
            <a:spLocks noChangeShapeType="1"/>
          </p:cNvSpPr>
          <p:nvPr/>
        </p:nvSpPr>
        <p:spPr bwMode="auto">
          <a:xfrm flipH="1">
            <a:off x="2880221" y="4684092"/>
            <a:ext cx="99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" name="Line 15"/>
          <p:cNvSpPr>
            <a:spLocks noChangeShapeType="1"/>
          </p:cNvSpPr>
          <p:nvPr/>
        </p:nvSpPr>
        <p:spPr bwMode="auto">
          <a:xfrm>
            <a:off x="5436096" y="4568204"/>
            <a:ext cx="99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Line 16"/>
          <p:cNvSpPr>
            <a:spLocks noChangeShapeType="1"/>
          </p:cNvSpPr>
          <p:nvPr/>
        </p:nvSpPr>
        <p:spPr bwMode="auto">
          <a:xfrm flipH="1">
            <a:off x="5394821" y="4684092"/>
            <a:ext cx="99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" name="AutoShape 23"/>
          <p:cNvSpPr>
            <a:spLocks noChangeArrowheads="1"/>
          </p:cNvSpPr>
          <p:nvPr/>
        </p:nvSpPr>
        <p:spPr bwMode="auto">
          <a:xfrm>
            <a:off x="7716589" y="5167115"/>
            <a:ext cx="533400" cy="228600"/>
          </a:xfrm>
          <a:prstGeom prst="rightArrow">
            <a:avLst>
              <a:gd name="adj1" fmla="val 50000"/>
              <a:gd name="adj2" fmla="val 58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Textfeld 26"/>
          <p:cNvSpPr txBox="1"/>
          <p:nvPr/>
        </p:nvSpPr>
        <p:spPr>
          <a:xfrm>
            <a:off x="3043382" y="4276302"/>
            <a:ext cx="766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+ olefin</a:t>
            </a:r>
            <a:endParaRPr lang="en-GB" sz="1400" dirty="0"/>
          </a:p>
        </p:txBody>
      </p:sp>
      <p:sp>
        <p:nvSpPr>
          <p:cNvPr id="28" name="Textfeld 27"/>
          <p:cNvSpPr txBox="1"/>
          <p:nvPr/>
        </p:nvSpPr>
        <p:spPr>
          <a:xfrm>
            <a:off x="5329188" y="4239352"/>
            <a:ext cx="1119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-</a:t>
            </a:r>
            <a:r>
              <a:rPr lang="en-GB" sz="1400" dirty="0" smtClean="0"/>
              <a:t> phosphine</a:t>
            </a:r>
            <a:endParaRPr lang="en-GB" sz="1400" dirty="0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3341346" y="528141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GB" sz="2400"/>
          </a:p>
        </p:txBody>
      </p:sp>
      <p:graphicFrame>
        <p:nvGraphicFramePr>
          <p:cNvPr id="3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2456563"/>
              </p:ext>
            </p:extLst>
          </p:nvPr>
        </p:nvGraphicFramePr>
        <p:xfrm>
          <a:off x="1695109" y="5483028"/>
          <a:ext cx="974725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53" name="CS ChemDraw Drawing" r:id="rId9" imgW="974880" imgH="786600" progId="ChemDraw.Document.6.0">
                  <p:embed/>
                </p:oleObj>
              </mc:Choice>
              <mc:Fallback>
                <p:oleObj name="CS ChemDraw Drawing" r:id="rId9" imgW="974880" imgH="78660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109" y="5483028"/>
                        <a:ext cx="974725" cy="78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Line 25"/>
          <p:cNvSpPr>
            <a:spLocks noChangeShapeType="1"/>
          </p:cNvSpPr>
          <p:nvPr/>
        </p:nvSpPr>
        <p:spPr bwMode="auto">
          <a:xfrm>
            <a:off x="2900021" y="5811640"/>
            <a:ext cx="99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" name="Line 26"/>
          <p:cNvSpPr>
            <a:spLocks noChangeShapeType="1"/>
          </p:cNvSpPr>
          <p:nvPr/>
        </p:nvSpPr>
        <p:spPr bwMode="auto">
          <a:xfrm flipH="1">
            <a:off x="2858746" y="5927528"/>
            <a:ext cx="99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" name="Line 31"/>
          <p:cNvSpPr>
            <a:spLocks noChangeShapeType="1"/>
          </p:cNvSpPr>
          <p:nvPr/>
        </p:nvSpPr>
        <p:spPr bwMode="auto">
          <a:xfrm>
            <a:off x="5477371" y="5735440"/>
            <a:ext cx="99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" name="Line 32"/>
          <p:cNvSpPr>
            <a:spLocks noChangeShapeType="1"/>
          </p:cNvSpPr>
          <p:nvPr/>
        </p:nvSpPr>
        <p:spPr bwMode="auto">
          <a:xfrm flipH="1">
            <a:off x="5436096" y="5851328"/>
            <a:ext cx="99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4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0854591"/>
              </p:ext>
            </p:extLst>
          </p:nvPr>
        </p:nvGraphicFramePr>
        <p:xfrm>
          <a:off x="4211960" y="5519540"/>
          <a:ext cx="1046162" cy="83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54" name="CS ChemDraw Drawing" r:id="rId11" imgW="1046520" imgH="833760" progId="ChemDraw.Document.6.0">
                  <p:embed/>
                </p:oleObj>
              </mc:Choice>
              <mc:Fallback>
                <p:oleObj name="CS ChemDraw Drawing" r:id="rId11" imgW="1046520" imgH="83376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5519540"/>
                        <a:ext cx="1046162" cy="83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9564892"/>
              </p:ext>
            </p:extLst>
          </p:nvPr>
        </p:nvGraphicFramePr>
        <p:xfrm>
          <a:off x="6588224" y="5375078"/>
          <a:ext cx="1022350" cy="119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55" name="CS ChemDraw Drawing" r:id="rId13" imgW="1021680" imgH="1197000" progId="ChemDraw.Document.6.0">
                  <p:embed/>
                </p:oleObj>
              </mc:Choice>
              <mc:Fallback>
                <p:oleObj name="CS ChemDraw Drawing" r:id="rId13" imgW="1021680" imgH="119700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5375078"/>
                        <a:ext cx="1022350" cy="1196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Textfeld 51"/>
          <p:cNvSpPr txBox="1"/>
          <p:nvPr/>
        </p:nvSpPr>
        <p:spPr>
          <a:xfrm>
            <a:off x="2252739" y="6433332"/>
            <a:ext cx="413446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w</a:t>
            </a:r>
            <a:r>
              <a:rPr lang="en-GB" dirty="0" smtClean="0"/>
              <a:t>hich of the two</a:t>
            </a:r>
            <a:r>
              <a:rPr lang="en-GB" dirty="0"/>
              <a:t> </a:t>
            </a:r>
            <a:r>
              <a:rPr lang="en-GB" dirty="0" smtClean="0"/>
              <a:t>… and does it matter?</a:t>
            </a:r>
            <a:endParaRPr lang="en-GB" dirty="0"/>
          </a:p>
        </p:txBody>
      </p:sp>
      <p:sp>
        <p:nvSpPr>
          <p:cNvPr id="54" name="Textfeld 53"/>
          <p:cNvSpPr txBox="1"/>
          <p:nvPr/>
        </p:nvSpPr>
        <p:spPr>
          <a:xfrm>
            <a:off x="2857187" y="5507912"/>
            <a:ext cx="1119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-</a:t>
            </a:r>
            <a:r>
              <a:rPr lang="en-GB" sz="1400" dirty="0" smtClean="0"/>
              <a:t> phosphine</a:t>
            </a:r>
            <a:endParaRPr lang="en-GB" sz="1400" dirty="0"/>
          </a:p>
        </p:txBody>
      </p:sp>
      <p:sp>
        <p:nvSpPr>
          <p:cNvPr id="55" name="Textfeld 54"/>
          <p:cNvSpPr txBox="1"/>
          <p:nvPr/>
        </p:nvSpPr>
        <p:spPr>
          <a:xfrm>
            <a:off x="5539894" y="5444538"/>
            <a:ext cx="766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+ olefin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5590575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70</a:t>
            </a:fld>
            <a:endParaRPr lang="en-GB" dirty="0"/>
          </a:p>
        </p:txBody>
      </p:sp>
      <p:sp>
        <p:nvSpPr>
          <p:cNvPr id="5" name="Rechteck 4"/>
          <p:cNvSpPr/>
          <p:nvPr/>
        </p:nvSpPr>
        <p:spPr bwMode="auto">
          <a:xfrm>
            <a:off x="1738833" y="2920889"/>
            <a:ext cx="5976938" cy="93503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3296" y="2992326"/>
            <a:ext cx="3251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75871" y="2992326"/>
            <a:ext cx="159543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25"/>
          <p:cNvSpPr txBox="1">
            <a:spLocks noChangeArrowheads="1"/>
          </p:cNvSpPr>
          <p:nvPr/>
        </p:nvSpPr>
        <p:spPr bwMode="auto">
          <a:xfrm>
            <a:off x="5345633" y="3159014"/>
            <a:ext cx="5699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und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602088" y="2128003"/>
            <a:ext cx="625042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if a step produces </a:t>
            </a:r>
            <a:r>
              <a:rPr lang="en-GB" b="1" dirty="0" smtClean="0"/>
              <a:t>a lot of excess</a:t>
            </a:r>
            <a:r>
              <a:rPr lang="en-GB" dirty="0" smtClean="0"/>
              <a:t>, it is not rate determining</a:t>
            </a:r>
            <a:endParaRPr lang="en-GB" dirty="0"/>
          </a:p>
        </p:txBody>
      </p:sp>
      <p:sp>
        <p:nvSpPr>
          <p:cNvPr id="11" name="Textfeld 10"/>
          <p:cNvSpPr txBox="1"/>
          <p:nvPr/>
        </p:nvSpPr>
        <p:spPr>
          <a:xfrm>
            <a:off x="2774950" y="941318"/>
            <a:ext cx="358303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3.1 Steady state approximation</a:t>
            </a:r>
            <a:endParaRPr lang="en-GB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2524908" y="1488450"/>
            <a:ext cx="441659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which is now the </a:t>
            </a:r>
            <a:r>
              <a:rPr lang="en-GB" b="1" dirty="0" smtClean="0"/>
              <a:t>rate determining step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14" name="Ellipse 13"/>
          <p:cNvSpPr/>
          <p:nvPr/>
        </p:nvSpPr>
        <p:spPr bwMode="auto">
          <a:xfrm>
            <a:off x="2339752" y="2941032"/>
            <a:ext cx="723230" cy="737094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0" y="3941482"/>
            <a:ext cx="294664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forward rate for the 1</a:t>
            </a:r>
            <a:r>
              <a:rPr lang="en-GB" baseline="30000" dirty="0" smtClean="0">
                <a:solidFill>
                  <a:srgbClr val="FF0000"/>
                </a:solidFill>
              </a:rPr>
              <a:t>st</a:t>
            </a:r>
            <a:r>
              <a:rPr lang="en-GB" dirty="0" smtClean="0">
                <a:solidFill>
                  <a:srgbClr val="FF0000"/>
                </a:solidFill>
              </a:rPr>
              <a:t> step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2923266" y="3941482"/>
            <a:ext cx="540404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- overall rate: </a:t>
            </a:r>
            <a:r>
              <a:rPr lang="en-GB" dirty="0" smtClean="0"/>
              <a:t>if zero or small, then rate determining</a:t>
            </a:r>
            <a:endParaRPr lang="en-GB" dirty="0"/>
          </a:p>
        </p:txBody>
      </p:sp>
      <p:sp>
        <p:nvSpPr>
          <p:cNvPr id="17" name="Ellipse 16"/>
          <p:cNvSpPr/>
          <p:nvPr/>
        </p:nvSpPr>
        <p:spPr bwMode="auto">
          <a:xfrm>
            <a:off x="3054954" y="2944703"/>
            <a:ext cx="1084998" cy="737094"/>
          </a:xfrm>
          <a:prstGeom prst="ellipse">
            <a:avLst/>
          </a:prstGeom>
          <a:noFill/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2358495" y="4415795"/>
            <a:ext cx="4752057" cy="23727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feld 27"/>
          <p:cNvSpPr txBox="1">
            <a:spLocks noChangeArrowheads="1"/>
          </p:cNvSpPr>
          <p:nvPr/>
        </p:nvSpPr>
        <p:spPr bwMode="auto">
          <a:xfrm>
            <a:off x="2358495" y="4415795"/>
            <a:ext cx="463232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 dirty="0"/>
              <a:t>Rate Constants, s</a:t>
            </a:r>
            <a:r>
              <a:rPr lang="en-US" sz="1200" baseline="30000" dirty="0"/>
              <a:t>-1</a:t>
            </a:r>
          </a:p>
          <a:p>
            <a:pPr eaLnBrk="0" hangingPunct="0"/>
            <a:endParaRPr lang="de-CH" sz="1200" dirty="0"/>
          </a:p>
          <a:p>
            <a:pPr eaLnBrk="0" hangingPunct="0"/>
            <a:r>
              <a:rPr lang="en-US" sz="1200" dirty="0"/>
              <a:t>k</a:t>
            </a:r>
            <a:r>
              <a:rPr lang="en-US" sz="1200" baseline="-25000" dirty="0"/>
              <a:t>1</a:t>
            </a:r>
            <a:r>
              <a:rPr lang="en-US" sz="1200" dirty="0"/>
              <a:t>	k</a:t>
            </a:r>
            <a:r>
              <a:rPr lang="en-US" sz="1200" baseline="-25000" dirty="0"/>
              <a:t>-1</a:t>
            </a:r>
            <a:r>
              <a:rPr lang="en-US" sz="1200" dirty="0"/>
              <a:t>	k</a:t>
            </a:r>
            <a:r>
              <a:rPr lang="en-US" sz="1200" baseline="-25000" dirty="0"/>
              <a:t>2</a:t>
            </a:r>
            <a:r>
              <a:rPr lang="en-US" sz="1200" dirty="0"/>
              <a:t>	Case	        RCS</a:t>
            </a:r>
          </a:p>
          <a:p>
            <a:pPr eaLnBrk="0" hangingPunct="0"/>
            <a:endParaRPr lang="de-CH" sz="1200" dirty="0"/>
          </a:p>
          <a:p>
            <a:pPr eaLnBrk="0" hangingPunct="0"/>
            <a:r>
              <a:rPr lang="en-US" sz="1200" dirty="0"/>
              <a:t>1	10</a:t>
            </a:r>
            <a:r>
              <a:rPr lang="en-US" sz="1200" baseline="30000" dirty="0"/>
              <a:t>-2</a:t>
            </a:r>
            <a:r>
              <a:rPr lang="en-US" sz="1200" dirty="0"/>
              <a:t>	10</a:t>
            </a:r>
            <a:r>
              <a:rPr lang="en-US" sz="1200" baseline="30000" dirty="0"/>
              <a:t>2</a:t>
            </a:r>
            <a:r>
              <a:rPr lang="en-US" sz="1200" dirty="0"/>
              <a:t>	k</a:t>
            </a:r>
            <a:r>
              <a:rPr lang="en-US" sz="1200" baseline="-25000" dirty="0"/>
              <a:t>2</a:t>
            </a:r>
            <a:r>
              <a:rPr lang="en-US" sz="1200" dirty="0"/>
              <a:t> &gt;&gt;k</a:t>
            </a:r>
            <a:r>
              <a:rPr lang="en-US" sz="1200" baseline="-25000" dirty="0"/>
              <a:t>1</a:t>
            </a:r>
            <a:r>
              <a:rPr lang="en-US" sz="1200" dirty="0"/>
              <a:t> &gt;&gt;k</a:t>
            </a:r>
            <a:r>
              <a:rPr lang="en-US" sz="1200" baseline="-25000" dirty="0"/>
              <a:t>-1	                </a:t>
            </a:r>
            <a:r>
              <a:rPr lang="en-US" sz="1200" dirty="0"/>
              <a:t>1</a:t>
            </a:r>
            <a:endParaRPr lang="de-CH" sz="1200" dirty="0"/>
          </a:p>
          <a:p>
            <a:pPr eaLnBrk="0" hangingPunct="0"/>
            <a:r>
              <a:rPr lang="en-US" sz="1200" dirty="0"/>
              <a:t>10</a:t>
            </a:r>
            <a:r>
              <a:rPr lang="en-US" sz="1200" baseline="30000" dirty="0"/>
              <a:t>4	</a:t>
            </a:r>
            <a:r>
              <a:rPr lang="en-US" sz="1200" dirty="0"/>
              <a:t>10</a:t>
            </a:r>
            <a:r>
              <a:rPr lang="en-US" sz="1200" baseline="30000" dirty="0"/>
              <a:t>6</a:t>
            </a:r>
            <a:r>
              <a:rPr lang="en-US" sz="1200" dirty="0"/>
              <a:t>	10</a:t>
            </a:r>
            <a:r>
              <a:rPr lang="en-US" sz="1200" baseline="30000" dirty="0"/>
              <a:t>2</a:t>
            </a:r>
            <a:r>
              <a:rPr lang="en-US" sz="1200" dirty="0"/>
              <a:t>	k</a:t>
            </a:r>
            <a:r>
              <a:rPr lang="en-US" sz="1200" baseline="-25000" dirty="0"/>
              <a:t>-1</a:t>
            </a:r>
            <a:r>
              <a:rPr lang="en-US" sz="1200" dirty="0"/>
              <a:t> &gt;&gt;k</a:t>
            </a:r>
            <a:r>
              <a:rPr lang="en-US" sz="1200" baseline="-25000" dirty="0"/>
              <a:t>1</a:t>
            </a:r>
            <a:r>
              <a:rPr lang="en-US" sz="1200" dirty="0"/>
              <a:t> &gt;&gt;k</a:t>
            </a:r>
            <a:r>
              <a:rPr lang="en-US" sz="1200" baseline="-25000" dirty="0"/>
              <a:t>2	                </a:t>
            </a:r>
            <a:r>
              <a:rPr lang="en-US" sz="1200" dirty="0"/>
              <a:t>2</a:t>
            </a:r>
            <a:endParaRPr lang="de-CH" sz="1200" dirty="0"/>
          </a:p>
          <a:p>
            <a:pPr eaLnBrk="0" hangingPunct="0"/>
            <a:r>
              <a:rPr lang="en-US" sz="1200" dirty="0"/>
              <a:t>10</a:t>
            </a:r>
            <a:r>
              <a:rPr lang="en-US" sz="1200" baseline="30000" dirty="0"/>
              <a:t>2	</a:t>
            </a:r>
            <a:r>
              <a:rPr lang="en-US" sz="1200" dirty="0"/>
              <a:t>10</a:t>
            </a:r>
            <a:r>
              <a:rPr lang="en-US" sz="1200" baseline="30000" dirty="0"/>
              <a:t>6</a:t>
            </a:r>
            <a:r>
              <a:rPr lang="en-US" sz="1200" dirty="0"/>
              <a:t>	10</a:t>
            </a:r>
            <a:r>
              <a:rPr lang="en-US" sz="1200" baseline="30000" dirty="0"/>
              <a:t>4</a:t>
            </a:r>
            <a:r>
              <a:rPr lang="en-US" sz="1200" dirty="0"/>
              <a:t>	k</a:t>
            </a:r>
            <a:r>
              <a:rPr lang="en-US" sz="1200" baseline="-25000" dirty="0"/>
              <a:t>-1</a:t>
            </a:r>
            <a:r>
              <a:rPr lang="en-US" sz="1200" dirty="0"/>
              <a:t> &gt;&gt;k</a:t>
            </a:r>
            <a:r>
              <a:rPr lang="en-US" sz="1200" baseline="-25000" dirty="0"/>
              <a:t>2</a:t>
            </a:r>
            <a:r>
              <a:rPr lang="en-US" sz="1200" dirty="0"/>
              <a:t> &gt;&gt;k</a:t>
            </a:r>
            <a:r>
              <a:rPr lang="en-US" sz="1200" baseline="-25000" dirty="0"/>
              <a:t>1	               </a:t>
            </a:r>
            <a:r>
              <a:rPr lang="en-US" sz="1200" dirty="0"/>
              <a:t> 2</a:t>
            </a:r>
            <a:endParaRPr lang="de-CH" sz="1200" dirty="0"/>
          </a:p>
          <a:p>
            <a:pPr eaLnBrk="0" hangingPunct="0"/>
            <a:r>
              <a:rPr lang="en-US" sz="1200" dirty="0"/>
              <a:t>1	10</a:t>
            </a:r>
            <a:r>
              <a:rPr lang="en-US" sz="1200" baseline="30000" dirty="0"/>
              <a:t>2</a:t>
            </a:r>
            <a:r>
              <a:rPr lang="en-US" sz="1200" dirty="0"/>
              <a:t>	10</a:t>
            </a:r>
            <a:r>
              <a:rPr lang="en-US" sz="1200" baseline="30000" dirty="0"/>
              <a:t>4</a:t>
            </a:r>
            <a:r>
              <a:rPr lang="en-US" sz="1200" dirty="0"/>
              <a:t>	k</a:t>
            </a:r>
            <a:r>
              <a:rPr lang="en-US" sz="1200" baseline="-25000" dirty="0"/>
              <a:t>2</a:t>
            </a:r>
            <a:r>
              <a:rPr lang="en-US" sz="1200" dirty="0"/>
              <a:t> &gt;&gt;k</a:t>
            </a:r>
            <a:r>
              <a:rPr lang="en-US" sz="1200" baseline="-25000" dirty="0"/>
              <a:t>-1</a:t>
            </a:r>
            <a:r>
              <a:rPr lang="en-US" sz="1200" dirty="0"/>
              <a:t> &gt;&gt;k</a:t>
            </a:r>
            <a:r>
              <a:rPr lang="en-US" sz="1200" baseline="-25000" dirty="0"/>
              <a:t>1</a:t>
            </a:r>
            <a:r>
              <a:rPr lang="en-US" sz="1200" dirty="0"/>
              <a:t>	           1</a:t>
            </a:r>
            <a:endParaRPr lang="de-CH" sz="1200" dirty="0"/>
          </a:p>
          <a:p>
            <a:pPr eaLnBrk="0" hangingPunct="0"/>
            <a:r>
              <a:rPr lang="en-US" sz="1200" dirty="0"/>
              <a:t>10</a:t>
            </a:r>
            <a:r>
              <a:rPr lang="en-US" sz="1200" baseline="30000" dirty="0"/>
              <a:t>2	</a:t>
            </a:r>
            <a:r>
              <a:rPr lang="en-US" sz="1200" dirty="0"/>
              <a:t>1	10</a:t>
            </a:r>
            <a:r>
              <a:rPr lang="en-US" sz="1200" baseline="30000" dirty="0"/>
              <a:t>-2</a:t>
            </a:r>
            <a:r>
              <a:rPr lang="en-US" sz="1200" dirty="0"/>
              <a:t>	k</a:t>
            </a:r>
            <a:r>
              <a:rPr lang="en-US" sz="1200" baseline="-25000" dirty="0"/>
              <a:t>1</a:t>
            </a:r>
            <a:r>
              <a:rPr lang="en-US" sz="1200" dirty="0"/>
              <a:t> &gt;&gt;k</a:t>
            </a:r>
            <a:r>
              <a:rPr lang="en-US" sz="1200" baseline="-25000" dirty="0"/>
              <a:t>-1</a:t>
            </a:r>
            <a:r>
              <a:rPr lang="en-US" sz="1200" dirty="0"/>
              <a:t> &gt;&gt;k</a:t>
            </a:r>
            <a:r>
              <a:rPr lang="en-US" sz="1200" baseline="-25000" dirty="0"/>
              <a:t>2	                 </a:t>
            </a:r>
            <a:r>
              <a:rPr lang="en-US" sz="1200" dirty="0"/>
              <a:t>2</a:t>
            </a:r>
            <a:endParaRPr lang="de-CH" sz="1200" dirty="0"/>
          </a:p>
          <a:p>
            <a:pPr eaLnBrk="0" hangingPunct="0"/>
            <a:r>
              <a:rPr lang="en-US" sz="1200" dirty="0"/>
              <a:t>1	10</a:t>
            </a:r>
            <a:r>
              <a:rPr lang="en-US" sz="1200" baseline="30000" dirty="0"/>
              <a:t>-4</a:t>
            </a:r>
            <a:r>
              <a:rPr lang="en-US" sz="1200" dirty="0"/>
              <a:t>	10</a:t>
            </a:r>
            <a:r>
              <a:rPr lang="en-US" sz="1200" baseline="30000" dirty="0"/>
              <a:t>-2</a:t>
            </a:r>
            <a:r>
              <a:rPr lang="en-US" sz="1200" dirty="0"/>
              <a:t>	k</a:t>
            </a:r>
            <a:r>
              <a:rPr lang="en-US" sz="1200" baseline="-25000" dirty="0"/>
              <a:t>1</a:t>
            </a:r>
            <a:r>
              <a:rPr lang="en-US" sz="1200" dirty="0"/>
              <a:t> &gt;&gt;k</a:t>
            </a:r>
            <a:r>
              <a:rPr lang="en-US" sz="1200" baseline="-25000" dirty="0"/>
              <a:t>2</a:t>
            </a:r>
            <a:r>
              <a:rPr lang="en-US" sz="1200" dirty="0"/>
              <a:t> &gt;&gt;k</a:t>
            </a:r>
            <a:r>
              <a:rPr lang="en-US" sz="1200" baseline="-25000" dirty="0"/>
              <a:t>-1	                 </a:t>
            </a:r>
            <a:r>
              <a:rPr lang="en-US" sz="1200" dirty="0"/>
              <a:t>2</a:t>
            </a:r>
            <a:endParaRPr lang="de-CH" sz="1200" dirty="0"/>
          </a:p>
          <a:p>
            <a:pPr eaLnBrk="0" hangingPunct="0"/>
            <a:r>
              <a:rPr lang="en-US" sz="1200" dirty="0"/>
              <a:t>1	10</a:t>
            </a:r>
            <a:r>
              <a:rPr lang="en-US" sz="1200" baseline="30000" dirty="0"/>
              <a:t>2</a:t>
            </a:r>
            <a:r>
              <a:rPr lang="en-US" sz="1200" dirty="0"/>
              <a:t>	10</a:t>
            </a:r>
            <a:r>
              <a:rPr lang="en-US" sz="1200" baseline="30000" dirty="0"/>
              <a:t>2</a:t>
            </a:r>
            <a:r>
              <a:rPr lang="en-US" sz="1200" dirty="0"/>
              <a:t>	k</a:t>
            </a:r>
            <a:r>
              <a:rPr lang="en-US" sz="1200" baseline="-25000" dirty="0"/>
              <a:t>2</a:t>
            </a:r>
            <a:r>
              <a:rPr lang="en-US" sz="1200" dirty="0"/>
              <a:t>  =  k</a:t>
            </a:r>
            <a:r>
              <a:rPr lang="en-US" sz="1200" baseline="-25000" dirty="0"/>
              <a:t>-1</a:t>
            </a:r>
            <a:r>
              <a:rPr lang="en-US" sz="1200" dirty="0"/>
              <a:t> &gt;&gt;k</a:t>
            </a:r>
            <a:r>
              <a:rPr lang="en-US" sz="1200" baseline="-25000" dirty="0"/>
              <a:t>1</a:t>
            </a:r>
            <a:r>
              <a:rPr lang="en-US" sz="1200" dirty="0"/>
              <a:t>         None</a:t>
            </a:r>
            <a:endParaRPr lang="de-CH" sz="1200" dirty="0"/>
          </a:p>
          <a:p>
            <a:pPr eaLnBrk="0" hangingPunct="0"/>
            <a:r>
              <a:rPr lang="de-CH" sz="1200" dirty="0"/>
              <a:t>2	1	1	k</a:t>
            </a:r>
            <a:r>
              <a:rPr lang="de-CH" sz="1200" baseline="-25000" dirty="0"/>
              <a:t>1</a:t>
            </a:r>
            <a:r>
              <a:rPr lang="de-CH" sz="1200" dirty="0"/>
              <a:t>  &gt;  k</a:t>
            </a:r>
            <a:r>
              <a:rPr lang="de-CH" sz="1200" baseline="-25000" dirty="0"/>
              <a:t>-1</a:t>
            </a:r>
            <a:r>
              <a:rPr lang="de-CH" sz="1200" dirty="0"/>
              <a:t>  =  k</a:t>
            </a:r>
            <a:r>
              <a:rPr lang="de-CH" sz="1200" baseline="-25000" dirty="0"/>
              <a:t>2</a:t>
            </a:r>
            <a:r>
              <a:rPr lang="de-CH" sz="1200" dirty="0"/>
              <a:t>        None</a:t>
            </a:r>
          </a:p>
          <a:p>
            <a:pPr eaLnBrk="0" hangingPunct="0"/>
            <a:endParaRPr lang="de-CH" sz="1200" dirty="0"/>
          </a:p>
        </p:txBody>
      </p:sp>
      <p:cxnSp>
        <p:nvCxnSpPr>
          <p:cNvPr id="21" name="Gerade Verbindung 29"/>
          <p:cNvCxnSpPr>
            <a:cxnSpLocks noChangeShapeType="1"/>
          </p:cNvCxnSpPr>
          <p:nvPr/>
        </p:nvCxnSpPr>
        <p:spPr bwMode="auto">
          <a:xfrm>
            <a:off x="2429933" y="4739645"/>
            <a:ext cx="2160587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" name="Gerade Verbindung 31"/>
          <p:cNvCxnSpPr>
            <a:cxnSpLocks noChangeShapeType="1"/>
          </p:cNvCxnSpPr>
          <p:nvPr/>
        </p:nvCxnSpPr>
        <p:spPr bwMode="auto">
          <a:xfrm>
            <a:off x="2429933" y="5060320"/>
            <a:ext cx="4608512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3" name="Gerade Verbindung 32"/>
          <p:cNvCxnSpPr>
            <a:cxnSpLocks noChangeShapeType="1"/>
          </p:cNvCxnSpPr>
          <p:nvPr/>
        </p:nvCxnSpPr>
        <p:spPr bwMode="auto">
          <a:xfrm>
            <a:off x="2429933" y="6716083"/>
            <a:ext cx="4608512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4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116129247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auto">
          <a:xfrm>
            <a:off x="3707904" y="5013176"/>
            <a:ext cx="3215099" cy="79208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hteck 4"/>
          <p:cNvSpPr/>
          <p:nvPr/>
        </p:nvSpPr>
        <p:spPr bwMode="auto">
          <a:xfrm>
            <a:off x="1600200" y="2205429"/>
            <a:ext cx="6192688" cy="12980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708" name="Text Box 3"/>
          <p:cNvSpPr txBox="1">
            <a:spLocks noChangeArrowheads="1"/>
          </p:cNvSpPr>
          <p:nvPr/>
        </p:nvSpPr>
        <p:spPr bwMode="auto">
          <a:xfrm>
            <a:off x="304800" y="3823537"/>
            <a:ext cx="8534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150000"/>
              </a:lnSpc>
              <a:tabLst>
                <a:tab pos="4191000" algn="l"/>
              </a:tabLst>
            </a:pPr>
            <a:r>
              <a:rPr lang="en-GB" dirty="0" smtClean="0"/>
              <a:t>Since A and P are 18 e</a:t>
            </a:r>
            <a:r>
              <a:rPr lang="en-GB" baseline="30000" dirty="0" smtClean="0"/>
              <a:t>-</a:t>
            </a:r>
            <a:r>
              <a:rPr lang="en-GB" dirty="0" smtClean="0"/>
              <a:t> species, "I" should be very reactive and only present in minute concentrations</a:t>
            </a:r>
            <a:endParaRPr lang="en-GB" dirty="0"/>
          </a:p>
        </p:txBody>
      </p:sp>
      <p:sp>
        <p:nvSpPr>
          <p:cNvPr id="72709" name="Text Box 4"/>
          <p:cNvSpPr txBox="1">
            <a:spLocks noChangeArrowheads="1"/>
          </p:cNvSpPr>
          <p:nvPr/>
        </p:nvSpPr>
        <p:spPr bwMode="auto">
          <a:xfrm>
            <a:off x="1600200" y="990600"/>
            <a:ext cx="60674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en-GB" b="1" u="sng" dirty="0" smtClean="0"/>
              <a:t>Example</a:t>
            </a:r>
            <a:r>
              <a:rPr lang="en-GB" dirty="0" smtClean="0"/>
              <a:t>: Typical reaction under steady state conditions</a:t>
            </a:r>
            <a:endParaRPr lang="en-GB" dirty="0"/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2087860" y="5195249"/>
            <a:ext cx="1620044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en-AU" dirty="0"/>
              <a:t>a</a:t>
            </a:r>
            <a:r>
              <a:rPr lang="en-AU" dirty="0" smtClean="0"/>
              <a:t>ccordingly:</a:t>
            </a:r>
            <a:endParaRPr lang="en-AU" dirty="0"/>
          </a:p>
        </p:txBody>
      </p:sp>
      <p:pic>
        <p:nvPicPr>
          <p:cNvPr id="7271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4748" y="5046997"/>
            <a:ext cx="3014663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pic>
      <p:sp>
        <p:nvSpPr>
          <p:cNvPr id="72721" name="Rectangle 20"/>
          <p:cNvSpPr>
            <a:spLocks noChangeArrowheads="1"/>
          </p:cNvSpPr>
          <p:nvPr/>
        </p:nvSpPr>
        <p:spPr bwMode="auto">
          <a:xfrm>
            <a:off x="1118994" y="1557338"/>
            <a:ext cx="69813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GB" dirty="0" smtClean="0"/>
              <a:t>Photolytic cleavage of CO in the presence of a coordinating solvent</a:t>
            </a:r>
            <a:endParaRPr lang="en-GB" dirty="0"/>
          </a:p>
        </p:txBody>
      </p:sp>
      <p:sp>
        <p:nvSpPr>
          <p:cNvPr id="72724" name="Textfeld 22"/>
          <p:cNvSpPr txBox="1">
            <a:spLocks noChangeArrowheads="1"/>
          </p:cNvSpPr>
          <p:nvPr/>
        </p:nvSpPr>
        <p:spPr bwMode="auto">
          <a:xfrm>
            <a:off x="-36513" y="6597650"/>
            <a:ext cx="39735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see A.A. Bengali et al. </a:t>
            </a:r>
            <a:r>
              <a:rPr lang="en-US" sz="1200" i="1"/>
              <a:t>Organometallics</a:t>
            </a:r>
            <a:r>
              <a:rPr lang="en-US" sz="1200"/>
              <a:t>, </a:t>
            </a:r>
            <a:r>
              <a:rPr lang="en-US" sz="1200" b="1"/>
              <a:t>2003</a:t>
            </a:r>
            <a:r>
              <a:rPr lang="en-US" sz="1200"/>
              <a:t>, </a:t>
            </a:r>
            <a:r>
              <a:rPr lang="en-US" sz="1200" i="1"/>
              <a:t>22</a:t>
            </a:r>
            <a:r>
              <a:rPr lang="en-US" sz="1200"/>
              <a:t>, 5436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BD3D6CB-C834-4DA4-8D5D-E366F2791A3B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71</a:t>
            </a:fld>
            <a:endParaRPr lang="en-GB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8990675"/>
              </p:ext>
            </p:extLst>
          </p:nvPr>
        </p:nvGraphicFramePr>
        <p:xfrm>
          <a:off x="1744216" y="2279536"/>
          <a:ext cx="5973763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76" name="CS ChemDraw Drawing" r:id="rId5" imgW="5973630" imgH="1150144" progId="ChemDraw.Document.6.0">
                  <p:embed/>
                </p:oleObj>
              </mc:Choice>
              <mc:Fallback>
                <p:oleObj name="CS ChemDraw Drawing" r:id="rId5" imgW="5973630" imgH="1150144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44216" y="2279536"/>
                        <a:ext cx="5973763" cy="1150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3620181" y="312941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5292080" y="3108617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6923003" y="312106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endParaRPr lang="en-GB" dirty="0"/>
          </a:p>
        </p:txBody>
      </p:sp>
      <p:sp>
        <p:nvSpPr>
          <p:cNvPr id="28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78205454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2195736" y="3785671"/>
            <a:ext cx="5486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en-AU" dirty="0" smtClean="0"/>
              <a:t>[CH</a:t>
            </a:r>
            <a:r>
              <a:rPr lang="en-AU" baseline="-25000" dirty="0" smtClean="0"/>
              <a:t>3</a:t>
            </a:r>
            <a:r>
              <a:rPr lang="en-AU" dirty="0" smtClean="0"/>
              <a:t>CN] and [THF] are </a:t>
            </a:r>
            <a:r>
              <a:rPr lang="en-AU" b="1" dirty="0" smtClean="0"/>
              <a:t>constant</a:t>
            </a:r>
            <a:r>
              <a:rPr lang="en-AU" dirty="0" smtClean="0"/>
              <a:t> and &gt;&gt; [Re]</a:t>
            </a:r>
            <a:endParaRPr lang="en-AU" dirty="0"/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1447800" y="990600"/>
            <a:ext cx="6705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en-AU" dirty="0" smtClean="0"/>
              <a:t>The product formation is followed by UV/vis spectroscopy</a:t>
            </a:r>
            <a:endParaRPr lang="en-AU" dirty="0"/>
          </a:p>
        </p:txBody>
      </p:sp>
      <p:pic>
        <p:nvPicPr>
          <p:cNvPr id="7373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95" y="5785569"/>
            <a:ext cx="3043238" cy="7397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1187624" y="4355812"/>
            <a:ext cx="7139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en-AU" dirty="0" smtClean="0"/>
              <a:t>The equation can be modified to account for the solvent/ligand ratio</a:t>
            </a:r>
            <a:endParaRPr lang="en-AU" dirty="0"/>
          </a:p>
        </p:txBody>
      </p:sp>
      <p:pic>
        <p:nvPicPr>
          <p:cNvPr id="7373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2279" y="5242362"/>
            <a:ext cx="2763838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7373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82742" y="5077262"/>
            <a:ext cx="1325562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5254079" y="5177274"/>
            <a:ext cx="68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de-DE" sz="2000"/>
              <a:t>und</a:t>
            </a:r>
          </a:p>
        </p:txBody>
      </p:sp>
      <p:pic>
        <p:nvPicPr>
          <p:cNvPr id="39946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27363" y="1625600"/>
            <a:ext cx="3097212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822B605-CA1F-407F-BC97-4346B45BA66C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72</a:t>
            </a:fld>
            <a:endParaRPr lang="en-GB" dirty="0"/>
          </a:p>
        </p:txBody>
      </p:sp>
      <p:sp>
        <p:nvSpPr>
          <p:cNvPr id="15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95400713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4495800" y="1981200"/>
            <a:ext cx="43246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en-AU" sz="2000" dirty="0" smtClean="0"/>
              <a:t>Calculated rate constants k</a:t>
            </a:r>
            <a:r>
              <a:rPr lang="en-AU" sz="2000" baseline="-25000" dirty="0" smtClean="0"/>
              <a:t>1</a:t>
            </a:r>
            <a:r>
              <a:rPr lang="en-AU" sz="2000" dirty="0" smtClean="0"/>
              <a:t> [sec</a:t>
            </a:r>
            <a:r>
              <a:rPr lang="en-AU" sz="2000" baseline="30000" dirty="0" smtClean="0"/>
              <a:t>-1</a:t>
            </a:r>
            <a:r>
              <a:rPr lang="en-AU" sz="2000" dirty="0" smtClean="0"/>
              <a:t>]</a:t>
            </a:r>
            <a:endParaRPr lang="en-AU" sz="2000" dirty="0"/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609600" y="908720"/>
            <a:ext cx="7924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tabLst>
                <a:tab pos="4191000" algn="l"/>
              </a:tabLst>
            </a:pPr>
            <a:r>
              <a:rPr lang="en-AU" dirty="0" smtClean="0"/>
              <a:t>The graphical relationship </a:t>
            </a:r>
            <a:r>
              <a:rPr lang="en-AU" dirty="0" err="1" smtClean="0"/>
              <a:t>k</a:t>
            </a:r>
            <a:r>
              <a:rPr lang="en-AU" baseline="-25000" dirty="0" err="1" smtClean="0"/>
              <a:t>obs</a:t>
            </a:r>
            <a:r>
              <a:rPr lang="en-AU" dirty="0" smtClean="0"/>
              <a:t> vs. [CH</a:t>
            </a:r>
            <a:r>
              <a:rPr lang="en-AU" baseline="-25000" dirty="0" smtClean="0"/>
              <a:t>3</a:t>
            </a:r>
            <a:r>
              <a:rPr lang="en-AU" dirty="0" smtClean="0"/>
              <a:t>CN] allows the calculation of k</a:t>
            </a:r>
            <a:r>
              <a:rPr lang="en-AU" baseline="-25000" dirty="0" smtClean="0"/>
              <a:t>1</a:t>
            </a:r>
            <a:r>
              <a:rPr lang="en-AU" dirty="0" smtClean="0"/>
              <a:t> und k</a:t>
            </a:r>
            <a:r>
              <a:rPr lang="en-AU" baseline="30000" dirty="0" smtClean="0"/>
              <a:t>*</a:t>
            </a:r>
            <a:r>
              <a:rPr lang="en-AU" dirty="0" smtClean="0"/>
              <a:t> with the least square method.</a:t>
            </a:r>
            <a:endParaRPr lang="en-AU" dirty="0"/>
          </a:p>
        </p:txBody>
      </p:sp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008188"/>
            <a:ext cx="381000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5297760" y="2611438"/>
            <a:ext cx="2362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de-DE"/>
              <a:t>Cp*[Re]: 9.24 </a:t>
            </a:r>
            <a:r>
              <a:rPr lang="de-DE">
                <a:sym typeface="Symbol" pitchFamily="18" charset="2"/>
              </a:rPr>
              <a:t> 0.5</a:t>
            </a:r>
            <a:endParaRPr lang="de-DE"/>
          </a:p>
        </p:txBody>
      </p:sp>
      <p:sp>
        <p:nvSpPr>
          <p:cNvPr id="74759" name="Text Box 7"/>
          <p:cNvSpPr txBox="1">
            <a:spLocks noChangeArrowheads="1"/>
          </p:cNvSpPr>
          <p:nvPr/>
        </p:nvSpPr>
        <p:spPr bwMode="auto">
          <a:xfrm>
            <a:off x="5297760" y="2992438"/>
            <a:ext cx="2514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de-DE"/>
              <a:t>Tp*[Re]: 2.85 </a:t>
            </a:r>
            <a:r>
              <a:rPr lang="de-DE">
                <a:sym typeface="Symbol" pitchFamily="18" charset="2"/>
              </a:rPr>
              <a:t> 0.13</a:t>
            </a:r>
            <a:endParaRPr lang="de-DE"/>
          </a:p>
        </p:txBody>
      </p:sp>
      <p:sp>
        <p:nvSpPr>
          <p:cNvPr id="74760" name="Text Box 8"/>
          <p:cNvSpPr txBox="1">
            <a:spLocks noChangeArrowheads="1"/>
          </p:cNvSpPr>
          <p:nvPr/>
        </p:nvSpPr>
        <p:spPr bwMode="auto">
          <a:xfrm>
            <a:off x="5297760" y="3373438"/>
            <a:ext cx="2362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de-DE"/>
              <a:t>Tp[Re]: 0.29 </a:t>
            </a:r>
            <a:r>
              <a:rPr lang="de-DE">
                <a:sym typeface="Symbol" pitchFamily="18" charset="2"/>
              </a:rPr>
              <a:t> 0.01</a:t>
            </a:r>
            <a:endParaRPr lang="de-DE"/>
          </a:p>
        </p:txBody>
      </p:sp>
      <p:sp>
        <p:nvSpPr>
          <p:cNvPr id="74761" name="Text Box 9"/>
          <p:cNvSpPr txBox="1">
            <a:spLocks noChangeArrowheads="1"/>
          </p:cNvSpPr>
          <p:nvPr/>
        </p:nvSpPr>
        <p:spPr bwMode="auto">
          <a:xfrm>
            <a:off x="5000625" y="4027488"/>
            <a:ext cx="2667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de-DE" b="1" dirty="0">
                <a:sym typeface="Symbol" pitchFamily="18" charset="2"/>
              </a:rPr>
              <a:t>H</a:t>
            </a:r>
            <a:r>
              <a:rPr lang="de-DE" b="1" baseline="30000" dirty="0">
                <a:sym typeface="Symbol" pitchFamily="18" charset="2"/>
              </a:rPr>
              <a:t></a:t>
            </a:r>
            <a:r>
              <a:rPr lang="de-DE" b="1" dirty="0">
                <a:sym typeface="Symbol" pitchFamily="18" charset="2"/>
              </a:rPr>
              <a:t> </a:t>
            </a:r>
            <a:r>
              <a:rPr lang="de-DE" dirty="0">
                <a:sym typeface="Symbol" pitchFamily="18" charset="2"/>
              </a:rPr>
              <a:t>= 24  0.9 kJ/</a:t>
            </a:r>
            <a:r>
              <a:rPr lang="de-DE" dirty="0" err="1">
                <a:sym typeface="Symbol" pitchFamily="18" charset="2"/>
              </a:rPr>
              <a:t>mol</a:t>
            </a:r>
            <a:endParaRPr lang="de-DE" dirty="0">
              <a:sym typeface="Symbol" pitchFamily="18" charset="2"/>
            </a:endParaRPr>
          </a:p>
        </p:txBody>
      </p:sp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5000625" y="4408488"/>
            <a:ext cx="2438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de-DE" b="1" dirty="0">
                <a:sym typeface="Symbol" pitchFamily="18" charset="2"/>
              </a:rPr>
              <a:t>S</a:t>
            </a:r>
            <a:r>
              <a:rPr lang="de-DE" b="1" baseline="30000" dirty="0">
                <a:sym typeface="Symbol" pitchFamily="18" charset="2"/>
              </a:rPr>
              <a:t></a:t>
            </a:r>
            <a:r>
              <a:rPr lang="de-DE" b="1" dirty="0">
                <a:sym typeface="Symbol" pitchFamily="18" charset="2"/>
              </a:rPr>
              <a:t> </a:t>
            </a:r>
            <a:r>
              <a:rPr lang="de-DE" dirty="0">
                <a:sym typeface="Symbol" pitchFamily="18" charset="2"/>
              </a:rPr>
              <a:t>= 9.2  2.7 </a:t>
            </a:r>
            <a:r>
              <a:rPr lang="de-DE" dirty="0" err="1" smtClean="0">
                <a:sym typeface="Symbol" pitchFamily="18" charset="2"/>
              </a:rPr>
              <a:t>e.u</a:t>
            </a:r>
            <a:r>
              <a:rPr lang="de-DE" dirty="0" smtClean="0">
                <a:sym typeface="Symbol" pitchFamily="18" charset="2"/>
              </a:rPr>
              <a:t>.</a:t>
            </a:r>
            <a:endParaRPr lang="de-DE" dirty="0">
              <a:sym typeface="Symbol" pitchFamily="18" charset="2"/>
            </a:endParaRPr>
          </a:p>
        </p:txBody>
      </p:sp>
      <p:sp>
        <p:nvSpPr>
          <p:cNvPr id="74763" name="Rectangle 17"/>
          <p:cNvSpPr>
            <a:spLocks noChangeArrowheads="1"/>
          </p:cNvSpPr>
          <p:nvPr/>
        </p:nvSpPr>
        <p:spPr bwMode="auto">
          <a:xfrm>
            <a:off x="381000" y="5105400"/>
            <a:ext cx="159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u="sng"/>
              <a:t>Interpretation</a:t>
            </a:r>
            <a:r>
              <a:rPr lang="de-DE"/>
              <a:t>:</a:t>
            </a:r>
            <a:endParaRPr lang="en-GB"/>
          </a:p>
        </p:txBody>
      </p:sp>
      <p:sp>
        <p:nvSpPr>
          <p:cNvPr id="74764" name="Rectangle 18"/>
          <p:cNvSpPr>
            <a:spLocks noChangeArrowheads="1"/>
          </p:cNvSpPr>
          <p:nvPr/>
        </p:nvSpPr>
        <p:spPr bwMode="auto">
          <a:xfrm>
            <a:off x="1905000" y="5085184"/>
            <a:ext cx="73052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dirty="0" err="1"/>
              <a:t>k</a:t>
            </a:r>
            <a:r>
              <a:rPr lang="de-DE" baseline="-25000" dirty="0" err="1"/>
              <a:t>obs</a:t>
            </a:r>
            <a:r>
              <a:rPr lang="de-DE" dirty="0"/>
              <a:t> </a:t>
            </a:r>
            <a:r>
              <a:rPr lang="de-DE" dirty="0" err="1" smtClean="0"/>
              <a:t>increases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[ACCN</a:t>
            </a:r>
            <a:r>
              <a:rPr lang="de-DE" dirty="0"/>
              <a:t>], </a:t>
            </a:r>
            <a:r>
              <a:rPr lang="de-DE" dirty="0" smtClean="0"/>
              <a:t>but </a:t>
            </a:r>
            <a:r>
              <a:rPr lang="de-DE" dirty="0" err="1" smtClean="0"/>
              <a:t>becomes</a:t>
            </a:r>
            <a:r>
              <a:rPr lang="de-DE" dirty="0" smtClean="0"/>
              <a:t> </a:t>
            </a:r>
            <a:r>
              <a:rPr lang="de-DE" dirty="0" err="1" smtClean="0"/>
              <a:t>constant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large </a:t>
            </a:r>
            <a:r>
              <a:rPr lang="de-DE" dirty="0"/>
              <a:t>[ACCN]</a:t>
            </a:r>
            <a:endParaRPr lang="en-GB" dirty="0"/>
          </a:p>
        </p:txBody>
      </p:sp>
      <p:sp>
        <p:nvSpPr>
          <p:cNvPr id="74765" name="Rectangle 19"/>
          <p:cNvSpPr>
            <a:spLocks noChangeArrowheads="1"/>
          </p:cNvSpPr>
          <p:nvPr/>
        </p:nvSpPr>
        <p:spPr bwMode="auto">
          <a:xfrm>
            <a:off x="3111625" y="5943600"/>
            <a:ext cx="31165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dirty="0" smtClean="0"/>
              <a:t>k</a:t>
            </a:r>
            <a:r>
              <a:rPr lang="de-DE" baseline="-25000" dirty="0" smtClean="0"/>
              <a:t>1</a:t>
            </a:r>
            <a:r>
              <a:rPr lang="de-DE" dirty="0" smtClean="0"/>
              <a:t> </a:t>
            </a:r>
            <a:r>
              <a:rPr lang="de-DE" dirty="0" err="1" smtClean="0"/>
              <a:t>becomes</a:t>
            </a:r>
            <a:r>
              <a:rPr lang="de-DE" dirty="0" smtClean="0"/>
              <a:t> rate </a:t>
            </a:r>
            <a:r>
              <a:rPr lang="de-DE" dirty="0" err="1" smtClean="0"/>
              <a:t>determining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389967C-0E5A-46D6-886F-4900472FA323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73</a:t>
            </a:fld>
            <a:endParaRPr lang="en-GB" dirty="0"/>
          </a:p>
        </p:txBody>
      </p:sp>
      <p:sp>
        <p:nvSpPr>
          <p:cNvPr id="2" name="Pfeil nach rechts 1"/>
          <p:cNvSpPr/>
          <p:nvPr/>
        </p:nvSpPr>
        <p:spPr bwMode="auto">
          <a:xfrm>
            <a:off x="2823489" y="6033816"/>
            <a:ext cx="288032" cy="217017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409996405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05" name="Rectangle 21"/>
          <p:cNvSpPr>
            <a:spLocks noChangeArrowheads="1"/>
          </p:cNvSpPr>
          <p:nvPr/>
        </p:nvSpPr>
        <p:spPr bwMode="auto">
          <a:xfrm>
            <a:off x="3275856" y="4104192"/>
            <a:ext cx="2180828" cy="838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16392" name="Text Box 6"/>
          <p:cNvSpPr txBox="1">
            <a:spLocks noChangeArrowheads="1"/>
          </p:cNvSpPr>
          <p:nvPr/>
        </p:nvSpPr>
        <p:spPr bwMode="auto">
          <a:xfrm>
            <a:off x="3275856" y="4294692"/>
            <a:ext cx="23968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sz="2000" dirty="0"/>
              <a:t>A           </a:t>
            </a:r>
            <a:r>
              <a:rPr lang="de-DE" sz="2000" dirty="0" smtClean="0"/>
              <a:t>B          </a:t>
            </a:r>
            <a:r>
              <a:rPr lang="de-DE" sz="2000" dirty="0"/>
              <a:t>P</a:t>
            </a:r>
          </a:p>
        </p:txBody>
      </p:sp>
      <p:sp>
        <p:nvSpPr>
          <p:cNvPr id="16393" name="Line 7"/>
          <p:cNvSpPr>
            <a:spLocks noChangeShapeType="1"/>
          </p:cNvSpPr>
          <p:nvPr/>
        </p:nvSpPr>
        <p:spPr bwMode="auto">
          <a:xfrm>
            <a:off x="3656856" y="4447092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6394" name="Line 8"/>
          <p:cNvSpPr>
            <a:spLocks noChangeShapeType="1"/>
          </p:cNvSpPr>
          <p:nvPr/>
        </p:nvSpPr>
        <p:spPr bwMode="auto">
          <a:xfrm>
            <a:off x="4510931" y="4478842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6395" name="Line 9"/>
          <p:cNvSpPr>
            <a:spLocks noChangeShapeType="1"/>
          </p:cNvSpPr>
          <p:nvPr/>
        </p:nvSpPr>
        <p:spPr bwMode="auto">
          <a:xfrm flipH="1">
            <a:off x="3656856" y="4523292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6396" name="Text Box 10"/>
          <p:cNvSpPr txBox="1">
            <a:spLocks noChangeArrowheads="1"/>
          </p:cNvSpPr>
          <p:nvPr/>
        </p:nvSpPr>
        <p:spPr bwMode="auto">
          <a:xfrm>
            <a:off x="3656856" y="4142292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1</a:t>
            </a:r>
            <a:endParaRPr lang="en-GB" sz="1600" baseline="-25000"/>
          </a:p>
        </p:txBody>
      </p:sp>
      <p:sp>
        <p:nvSpPr>
          <p:cNvPr id="16397" name="Text Box 11"/>
          <p:cNvSpPr txBox="1">
            <a:spLocks noChangeArrowheads="1"/>
          </p:cNvSpPr>
          <p:nvPr/>
        </p:nvSpPr>
        <p:spPr bwMode="auto">
          <a:xfrm>
            <a:off x="4495056" y="4142292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2</a:t>
            </a:r>
            <a:endParaRPr lang="en-GB" sz="1600" baseline="-25000"/>
          </a:p>
        </p:txBody>
      </p:sp>
      <p:sp>
        <p:nvSpPr>
          <p:cNvPr id="16398" name="Text Box 12"/>
          <p:cNvSpPr txBox="1">
            <a:spLocks noChangeArrowheads="1"/>
          </p:cNvSpPr>
          <p:nvPr/>
        </p:nvSpPr>
        <p:spPr bwMode="auto">
          <a:xfrm>
            <a:off x="3680669" y="4491542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-1</a:t>
            </a:r>
            <a:endParaRPr lang="en-GB" sz="1600" baseline="-25000"/>
          </a:p>
        </p:txBody>
      </p:sp>
      <p:sp>
        <p:nvSpPr>
          <p:cNvPr id="16399" name="Text Box 13"/>
          <p:cNvSpPr txBox="1">
            <a:spLocks noChangeArrowheads="1"/>
          </p:cNvSpPr>
          <p:nvPr/>
        </p:nvSpPr>
        <p:spPr bwMode="auto">
          <a:xfrm>
            <a:off x="2301031" y="5263953"/>
            <a:ext cx="8606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tabLst>
                <a:tab pos="2667000" algn="l"/>
              </a:tabLst>
            </a:pPr>
            <a:r>
              <a:rPr lang="de-DE" dirty="0" err="1" smtClean="0"/>
              <a:t>then</a:t>
            </a:r>
            <a:r>
              <a:rPr lang="de-DE" dirty="0" smtClean="0"/>
              <a:t>:</a:t>
            </a:r>
            <a:endParaRPr lang="de-DE" baseline="-25000" dirty="0"/>
          </a:p>
        </p:txBody>
      </p:sp>
      <p:graphicFrame>
        <p:nvGraphicFramePr>
          <p:cNvPr id="16386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9666672"/>
              </p:ext>
            </p:extLst>
          </p:nvPr>
        </p:nvGraphicFramePr>
        <p:xfrm>
          <a:off x="3161680" y="5136559"/>
          <a:ext cx="11684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16" name="Equation" r:id="rId4" imgW="1168200" imgH="685800" progId="Equation.3">
                  <p:embed/>
                </p:oleObj>
              </mc:Choice>
              <mc:Fallback>
                <p:oleObj name="Equation" r:id="rId4" imgW="1168200" imgH="6858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1680" y="5136559"/>
                        <a:ext cx="11684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0" name="Text Box 15"/>
          <p:cNvSpPr txBox="1">
            <a:spLocks noChangeArrowheads="1"/>
          </p:cNvSpPr>
          <p:nvPr/>
        </p:nvSpPr>
        <p:spPr bwMode="auto">
          <a:xfrm>
            <a:off x="1172338" y="6058642"/>
            <a:ext cx="49690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wrap="square">
            <a:spAutoFit/>
          </a:bodyPr>
          <a:lstStyle/>
          <a:p>
            <a:pPr eaLnBrk="0" hangingPunct="0">
              <a:tabLst>
                <a:tab pos="1049338" algn="l"/>
              </a:tabLst>
            </a:pPr>
            <a:r>
              <a:rPr lang="en-AU" sz="2000" u="sng" dirty="0" smtClean="0"/>
              <a:t>important</a:t>
            </a:r>
            <a:r>
              <a:rPr lang="en-AU" sz="2000" dirty="0" smtClean="0"/>
              <a:t>:  [I]</a:t>
            </a:r>
            <a:r>
              <a:rPr lang="en-AU" sz="2000" baseline="-25000" dirty="0" smtClean="0"/>
              <a:t>t</a:t>
            </a:r>
            <a:r>
              <a:rPr lang="en-AU" sz="2000" dirty="0" smtClean="0"/>
              <a:t> is not necessarily small and</a:t>
            </a:r>
            <a:endParaRPr lang="en-AU" sz="2000" baseline="-25000" dirty="0"/>
          </a:p>
        </p:txBody>
      </p:sp>
      <p:graphicFrame>
        <p:nvGraphicFramePr>
          <p:cNvPr id="1638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6318226"/>
              </p:ext>
            </p:extLst>
          </p:nvPr>
        </p:nvGraphicFramePr>
        <p:xfrm>
          <a:off x="6298003" y="5936520"/>
          <a:ext cx="6731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17" name="Equation" r:id="rId6" imgW="672840" imgH="622080" progId="Equation.3">
                  <p:embed/>
                </p:oleObj>
              </mc:Choice>
              <mc:Fallback>
                <p:oleObj name="Equation" r:id="rId6" imgW="672840" imgH="62208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8003" y="5936520"/>
                        <a:ext cx="67310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37AE33-DC74-43E6-98DB-5405BEF65109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74</a:t>
            </a:fld>
            <a:endParaRPr lang="en-GB" dirty="0"/>
          </a:p>
        </p:txBody>
      </p:sp>
      <p:sp>
        <p:nvSpPr>
          <p:cNvPr id="22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6" name="Textfeld 5"/>
          <p:cNvSpPr txBox="1"/>
          <p:nvPr/>
        </p:nvSpPr>
        <p:spPr>
          <a:xfrm>
            <a:off x="3121733" y="882368"/>
            <a:ext cx="287771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3.2 The prior equilibrium</a:t>
            </a:r>
            <a:endParaRPr lang="en-GB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979166" y="1435850"/>
            <a:ext cx="7378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 approximation often found in inorganic and pH dependent reactions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2486623" y="2045450"/>
            <a:ext cx="4147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again a dependence of the different k's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1296456" y="2530261"/>
            <a:ext cx="690926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if </a:t>
            </a:r>
            <a:r>
              <a:rPr lang="en-GB" b="1" dirty="0" smtClean="0"/>
              <a:t>k</a:t>
            </a:r>
            <a:r>
              <a:rPr lang="en-GB" b="1" baseline="-25000" dirty="0" smtClean="0"/>
              <a:t>1</a:t>
            </a:r>
            <a:r>
              <a:rPr lang="en-GB" b="1" dirty="0"/>
              <a:t> </a:t>
            </a:r>
            <a:r>
              <a:rPr lang="en-GB" b="1" dirty="0" smtClean="0"/>
              <a:t>and or k</a:t>
            </a:r>
            <a:r>
              <a:rPr lang="en-GB" b="1" baseline="-25000" dirty="0" smtClean="0"/>
              <a:t>-1</a:t>
            </a:r>
            <a:r>
              <a:rPr lang="en-GB" b="1" dirty="0" smtClean="0"/>
              <a:t> &gt;&gt;&gt; k</a:t>
            </a:r>
            <a:r>
              <a:rPr lang="en-GB" b="1" baseline="-25000" dirty="0" smtClean="0"/>
              <a:t>2</a:t>
            </a:r>
            <a:r>
              <a:rPr lang="en-GB" dirty="0" smtClean="0"/>
              <a:t>, we consider the first step as an equilibrium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1414054" y="3066510"/>
            <a:ext cx="6417141" cy="87203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dirty="0" smtClean="0"/>
              <a:t>we assume that the </a:t>
            </a:r>
            <a:r>
              <a:rPr lang="en-GB" b="1" dirty="0" smtClean="0"/>
              <a:t>equilibrium is rapidly established</a:t>
            </a:r>
            <a:r>
              <a:rPr lang="en-GB" dirty="0" smtClean="0"/>
              <a:t> and </a:t>
            </a:r>
          </a:p>
          <a:p>
            <a:pPr algn="ctr">
              <a:lnSpc>
                <a:spcPct val="150000"/>
              </a:lnSpc>
            </a:pPr>
            <a:r>
              <a:rPr lang="en-GB" dirty="0" smtClean="0"/>
              <a:t>maintained over the whole reaction</a:t>
            </a:r>
            <a:endParaRPr lang="en-GB" dirty="0"/>
          </a:p>
        </p:txBody>
      </p:sp>
      <p:sp>
        <p:nvSpPr>
          <p:cNvPr id="12" name="Textfeld 11"/>
          <p:cNvSpPr txBox="1"/>
          <p:nvPr/>
        </p:nvSpPr>
        <p:spPr>
          <a:xfrm>
            <a:off x="5436096" y="4331523"/>
            <a:ext cx="3792448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A or B </a:t>
            </a:r>
            <a:r>
              <a:rPr lang="en-GB" dirty="0" smtClean="0"/>
              <a:t>may be the reactive species</a:t>
            </a:r>
            <a:endParaRPr lang="en-GB" dirty="0"/>
          </a:p>
        </p:txBody>
      </p:sp>
      <p:sp>
        <p:nvSpPr>
          <p:cNvPr id="13" name="Rechteck 12"/>
          <p:cNvSpPr/>
          <p:nvPr/>
        </p:nvSpPr>
        <p:spPr>
          <a:xfrm>
            <a:off x="4584108" y="5263953"/>
            <a:ext cx="2177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tabLst>
                <a:tab pos="2667000" algn="l"/>
              </a:tabLst>
            </a:pPr>
            <a:r>
              <a:rPr lang="de-DE" dirty="0"/>
              <a:t>für [k</a:t>
            </a:r>
            <a:r>
              <a:rPr lang="de-DE" baseline="-25000" dirty="0"/>
              <a:t>+1</a:t>
            </a:r>
            <a:r>
              <a:rPr lang="de-DE" dirty="0"/>
              <a:t> + k</a:t>
            </a:r>
            <a:r>
              <a:rPr lang="de-DE" baseline="-25000" dirty="0"/>
              <a:t>-1</a:t>
            </a:r>
            <a:r>
              <a:rPr lang="de-DE" dirty="0"/>
              <a:t>]  &gt;&gt;  k</a:t>
            </a:r>
            <a:r>
              <a:rPr lang="de-DE" baseline="-25000" dirty="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590872" y="3045024"/>
            <a:ext cx="8229600" cy="76497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en-US" dirty="0" smtClean="0">
                <a:latin typeface="Arial" charset="0"/>
                <a:cs typeface="+mn-cs"/>
              </a:rPr>
              <a:t>substituted and integrated:</a:t>
            </a:r>
            <a:endParaRPr lang="en-US" dirty="0">
              <a:latin typeface="Arial" charset="0"/>
              <a:cs typeface="+mn-cs"/>
            </a:endParaRPr>
          </a:p>
        </p:txBody>
      </p:sp>
      <p:pic>
        <p:nvPicPr>
          <p:cNvPr id="75781" name="Picture 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90649" y="1343941"/>
            <a:ext cx="27432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2" name="Text Box 5"/>
          <p:cNvSpPr txBox="1">
            <a:spLocks noChangeArrowheads="1"/>
          </p:cNvSpPr>
          <p:nvPr/>
        </p:nvSpPr>
        <p:spPr bwMode="auto">
          <a:xfrm>
            <a:off x="1308100" y="2267149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de-DE" sz="2000" u="sng"/>
              <a:t>ergibt</a:t>
            </a:r>
            <a:r>
              <a:rPr lang="de-DE" sz="2000"/>
              <a:t>:</a:t>
            </a:r>
          </a:p>
        </p:txBody>
      </p:sp>
      <p:pic>
        <p:nvPicPr>
          <p:cNvPr id="75783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2167136"/>
            <a:ext cx="19177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4" name="Text Box 7"/>
          <p:cNvSpPr txBox="1">
            <a:spLocks noChangeArrowheads="1"/>
          </p:cNvSpPr>
          <p:nvPr/>
        </p:nvSpPr>
        <p:spPr bwMode="auto">
          <a:xfrm>
            <a:off x="5029200" y="2271911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de-DE" sz="2000"/>
              <a:t>mit k</a:t>
            </a:r>
            <a:r>
              <a:rPr lang="de-DE" sz="2000" baseline="-25000"/>
              <a:t>pe</a:t>
            </a:r>
            <a:r>
              <a:rPr lang="de-DE" sz="2000"/>
              <a:t> =</a:t>
            </a:r>
          </a:p>
        </p:txBody>
      </p:sp>
      <p:pic>
        <p:nvPicPr>
          <p:cNvPr id="7578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2167136"/>
            <a:ext cx="1447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0822" y="3124200"/>
            <a:ext cx="1930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8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82072" y="3200400"/>
            <a:ext cx="2184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9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01799" y="4747694"/>
            <a:ext cx="2120900" cy="6731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3A5D796-82DB-48F7-A05B-43C4F1FCFCB8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75</a:t>
            </a:fld>
            <a:endParaRPr lang="en-GB" dirty="0"/>
          </a:p>
        </p:txBody>
      </p:sp>
      <p:sp>
        <p:nvSpPr>
          <p:cNvPr id="19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20" name="Textfeld 19"/>
          <p:cNvSpPr txBox="1"/>
          <p:nvPr/>
        </p:nvSpPr>
        <p:spPr>
          <a:xfrm>
            <a:off x="3121733" y="882368"/>
            <a:ext cx="287771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3.2 The prior equilibrium</a:t>
            </a:r>
            <a:endParaRPr lang="en-GB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575151" y="1470425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Dependencies:</a:t>
            </a:r>
            <a:endParaRPr lang="en-GB" b="1" dirty="0"/>
          </a:p>
        </p:txBody>
      </p:sp>
      <p:sp>
        <p:nvSpPr>
          <p:cNvPr id="22" name="Textfeld 21"/>
          <p:cNvSpPr txBox="1"/>
          <p:nvPr/>
        </p:nvSpPr>
        <p:spPr>
          <a:xfrm>
            <a:off x="6278296" y="1450465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k</a:t>
            </a:r>
            <a:r>
              <a:rPr lang="en-GB" baseline="-25000" dirty="0" err="1" smtClean="0"/>
              <a:t>obs</a:t>
            </a:r>
            <a:r>
              <a:rPr lang="en-GB" dirty="0" smtClean="0"/>
              <a:t> = </a:t>
            </a:r>
            <a:endParaRPr lang="en-GB" dirty="0"/>
          </a:p>
        </p:txBody>
      </p:sp>
      <p:sp>
        <p:nvSpPr>
          <p:cNvPr id="23" name="Textfeld 22"/>
          <p:cNvSpPr txBox="1"/>
          <p:nvPr/>
        </p:nvSpPr>
        <p:spPr>
          <a:xfrm>
            <a:off x="7070384" y="1296769"/>
            <a:ext cx="643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k</a:t>
            </a:r>
            <a:r>
              <a:rPr lang="en-GB" baseline="-25000" dirty="0" smtClean="0"/>
              <a:t>2</a:t>
            </a:r>
          </a:p>
          <a:p>
            <a:pPr algn="ctr"/>
            <a:r>
              <a:rPr lang="en-GB" dirty="0" smtClean="0"/>
              <a:t>k</a:t>
            </a:r>
            <a:r>
              <a:rPr lang="en-GB" baseline="-25000" dirty="0" smtClean="0"/>
              <a:t>-1</a:t>
            </a:r>
            <a:endParaRPr lang="en-GB" baseline="-25000" dirty="0"/>
          </a:p>
        </p:txBody>
      </p:sp>
      <p:sp>
        <p:nvSpPr>
          <p:cNvPr id="24" name="Textfeld 23"/>
          <p:cNvSpPr txBox="1"/>
          <p:nvPr/>
        </p:nvSpPr>
        <p:spPr>
          <a:xfrm>
            <a:off x="7917368" y="1439134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 K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cxnSp>
        <p:nvCxnSpPr>
          <p:cNvPr id="7" name="Gerader Verbinder 6"/>
          <p:cNvCxnSpPr>
            <a:stCxn id="23" idx="1"/>
            <a:endCxn id="23" idx="3"/>
          </p:cNvCxnSpPr>
          <p:nvPr/>
        </p:nvCxnSpPr>
        <p:spPr bwMode="auto">
          <a:xfrm>
            <a:off x="7070384" y="1619935"/>
            <a:ext cx="64312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feld 7"/>
          <p:cNvSpPr txBox="1"/>
          <p:nvPr/>
        </p:nvSpPr>
        <p:spPr>
          <a:xfrm>
            <a:off x="1308100" y="4068246"/>
            <a:ext cx="703269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if we consider </a:t>
            </a:r>
            <a:r>
              <a:rPr lang="en-GB" b="1" dirty="0" smtClean="0"/>
              <a:t>the equilibria and the rate constants</a:t>
            </a:r>
            <a:r>
              <a:rPr lang="en-GB" dirty="0" smtClean="0"/>
              <a:t>, we can write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2012589" y="5834896"/>
            <a:ext cx="505779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is frequently found in ligand exchange reactions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 bwMode="auto">
          <a:xfrm>
            <a:off x="2843808" y="4509120"/>
            <a:ext cx="2990309" cy="68178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2124075" y="2205038"/>
            <a:ext cx="4392613" cy="13684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82949" name="Text Box 7"/>
          <p:cNvSpPr txBox="1">
            <a:spLocks noChangeArrowheads="1"/>
          </p:cNvSpPr>
          <p:nvPr/>
        </p:nvSpPr>
        <p:spPr bwMode="auto">
          <a:xfrm>
            <a:off x="2808622" y="4699620"/>
            <a:ext cx="233388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sz="2000" dirty="0"/>
              <a:t>A + </a:t>
            </a:r>
            <a:r>
              <a:rPr lang="de-DE" sz="2000" dirty="0" smtClean="0"/>
              <a:t>L                AL</a:t>
            </a:r>
            <a:endParaRPr lang="de-DE" sz="2000" dirty="0"/>
          </a:p>
        </p:txBody>
      </p:sp>
      <p:sp>
        <p:nvSpPr>
          <p:cNvPr id="82952" name="Text Box 10"/>
          <p:cNvSpPr txBox="1">
            <a:spLocks noChangeArrowheads="1"/>
          </p:cNvSpPr>
          <p:nvPr/>
        </p:nvSpPr>
        <p:spPr bwMode="auto">
          <a:xfrm>
            <a:off x="3836362" y="4486880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dirty="0"/>
              <a:t>K</a:t>
            </a:r>
            <a:r>
              <a:rPr lang="de-CH" baseline="-25000" dirty="0"/>
              <a:t>L</a:t>
            </a:r>
            <a:endParaRPr lang="en-GB" baseline="-25000" dirty="0"/>
          </a:p>
        </p:txBody>
      </p:sp>
      <p:sp>
        <p:nvSpPr>
          <p:cNvPr id="82958" name="Rectangle 19"/>
          <p:cNvSpPr>
            <a:spLocks noChangeArrowheads="1"/>
          </p:cNvSpPr>
          <p:nvPr/>
        </p:nvSpPr>
        <p:spPr bwMode="auto">
          <a:xfrm>
            <a:off x="2503205" y="2133600"/>
            <a:ext cx="380104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AU" dirty="0" smtClean="0"/>
              <a:t>Complexation / decomplexation</a:t>
            </a:r>
          </a:p>
          <a:p>
            <a:pPr algn="ctr" eaLnBrk="0" hangingPunct="0"/>
            <a:endParaRPr lang="en-AU" dirty="0" smtClean="0"/>
          </a:p>
          <a:p>
            <a:pPr algn="ctr" eaLnBrk="0" hangingPunct="0"/>
            <a:r>
              <a:rPr lang="en-AU" dirty="0" smtClean="0"/>
              <a:t>Ion Pair formations, </a:t>
            </a:r>
          </a:p>
          <a:p>
            <a:pPr algn="ctr" eaLnBrk="0" hangingPunct="0"/>
            <a:endParaRPr lang="en-AU" dirty="0" smtClean="0"/>
          </a:p>
          <a:p>
            <a:pPr algn="ctr" eaLnBrk="0" hangingPunct="0"/>
            <a:r>
              <a:rPr lang="en-AU" dirty="0" smtClean="0"/>
              <a:t>charge transfer complex formations</a:t>
            </a:r>
            <a:endParaRPr lang="en-AU" dirty="0"/>
          </a:p>
        </p:txBody>
      </p:sp>
      <p:sp>
        <p:nvSpPr>
          <p:cNvPr id="82959" name="AutoShape 20"/>
          <p:cNvSpPr>
            <a:spLocks noChangeArrowheads="1"/>
          </p:cNvSpPr>
          <p:nvPr/>
        </p:nvSpPr>
        <p:spPr bwMode="auto">
          <a:xfrm>
            <a:off x="2362200" y="2209800"/>
            <a:ext cx="228600" cy="1524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82960" name="AutoShape 21"/>
          <p:cNvSpPr>
            <a:spLocks noChangeArrowheads="1"/>
          </p:cNvSpPr>
          <p:nvPr/>
        </p:nvSpPr>
        <p:spPr bwMode="auto">
          <a:xfrm>
            <a:off x="3059832" y="2786063"/>
            <a:ext cx="228600" cy="1524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82961" name="AutoShape 22"/>
          <p:cNvSpPr>
            <a:spLocks noChangeArrowheads="1"/>
          </p:cNvSpPr>
          <p:nvPr/>
        </p:nvSpPr>
        <p:spPr bwMode="auto">
          <a:xfrm>
            <a:off x="2336800" y="3352800"/>
            <a:ext cx="228600" cy="1524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52D9C79-24D4-4574-A9C2-EEB7BF7F5DF8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76</a:t>
            </a:fld>
            <a:endParaRPr lang="en-GB" dirty="0"/>
          </a:p>
        </p:txBody>
      </p:sp>
      <p:sp>
        <p:nvSpPr>
          <p:cNvPr id="33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35" name="Textfeld 34"/>
          <p:cNvSpPr txBox="1"/>
          <p:nvPr/>
        </p:nvSpPr>
        <p:spPr>
          <a:xfrm>
            <a:off x="3121733" y="882368"/>
            <a:ext cx="287771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3.2 The prior equilibrium</a:t>
            </a:r>
            <a:endParaRPr lang="en-GB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1550789" y="1443871"/>
            <a:ext cx="626325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Dissociative and associative</a:t>
            </a:r>
            <a:r>
              <a:rPr lang="en-GB" dirty="0" smtClean="0"/>
              <a:t> complex formation reactions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1590879" y="3792140"/>
            <a:ext cx="519885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Complex formation in a prior-equilibrium situation</a:t>
            </a:r>
            <a:endParaRPr lang="en-GB" dirty="0"/>
          </a:p>
        </p:txBody>
      </p:sp>
      <p:cxnSp>
        <p:nvCxnSpPr>
          <p:cNvPr id="8" name="Gerade Verbindung mit Pfeil 7"/>
          <p:cNvCxnSpPr/>
          <p:nvPr/>
        </p:nvCxnSpPr>
        <p:spPr bwMode="auto">
          <a:xfrm>
            <a:off x="4892761" y="4898075"/>
            <a:ext cx="576064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Gerade Verbindung mit Pfeil 9"/>
          <p:cNvCxnSpPr/>
          <p:nvPr/>
        </p:nvCxnSpPr>
        <p:spPr bwMode="auto">
          <a:xfrm>
            <a:off x="3683739" y="4856212"/>
            <a:ext cx="79208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3" name="Gerade Verbindung mit Pfeil 42"/>
          <p:cNvCxnSpPr/>
          <p:nvPr/>
        </p:nvCxnSpPr>
        <p:spPr bwMode="auto">
          <a:xfrm flipH="1">
            <a:off x="3589908" y="4928220"/>
            <a:ext cx="79208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feld 10"/>
          <p:cNvSpPr txBox="1"/>
          <p:nvPr/>
        </p:nvSpPr>
        <p:spPr>
          <a:xfrm>
            <a:off x="5495563" y="472716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endParaRPr lang="en-GB" dirty="0"/>
          </a:p>
        </p:txBody>
      </p:sp>
      <p:sp>
        <p:nvSpPr>
          <p:cNvPr id="13" name="Textfeld 12"/>
          <p:cNvSpPr txBox="1"/>
          <p:nvPr/>
        </p:nvSpPr>
        <p:spPr>
          <a:xfrm>
            <a:off x="4985172" y="450982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sp>
        <p:nvSpPr>
          <p:cNvPr id="14" name="Textfeld 13"/>
          <p:cNvSpPr txBox="1"/>
          <p:nvPr/>
        </p:nvSpPr>
        <p:spPr>
          <a:xfrm>
            <a:off x="3679273" y="5366007"/>
            <a:ext cx="466794" cy="64633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u="sng" dirty="0" err="1" smtClean="0"/>
              <a:t>dP</a:t>
            </a:r>
            <a:endParaRPr lang="en-GB" u="sng" dirty="0" smtClean="0"/>
          </a:p>
          <a:p>
            <a:pPr algn="ctr"/>
            <a:r>
              <a:rPr lang="en-GB" dirty="0" err="1" smtClean="0"/>
              <a:t>dt</a:t>
            </a:r>
            <a:endParaRPr lang="en-GB" dirty="0"/>
          </a:p>
        </p:txBody>
      </p:sp>
      <p:sp>
        <p:nvSpPr>
          <p:cNvPr id="15" name="Textfeld 14"/>
          <p:cNvSpPr txBox="1"/>
          <p:nvPr/>
        </p:nvSpPr>
        <p:spPr>
          <a:xfrm>
            <a:off x="4112490" y="5465902"/>
            <a:ext cx="99418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= k</a:t>
            </a:r>
            <a:r>
              <a:rPr lang="en-GB" baseline="-25000" dirty="0" smtClean="0"/>
              <a:t>2</a:t>
            </a:r>
            <a:r>
              <a:rPr lang="en-GB" dirty="0" smtClean="0"/>
              <a:t>[AL]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75829" y="6187443"/>
            <a:ext cx="641233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we consider the </a:t>
            </a:r>
            <a:r>
              <a:rPr lang="en-GB" b="1" dirty="0" smtClean="0"/>
              <a:t>distribution coefficients</a:t>
            </a:r>
            <a:r>
              <a:rPr lang="en-GB" dirty="0" smtClean="0"/>
              <a:t> as a function of K</a:t>
            </a:r>
            <a:r>
              <a:rPr lang="en-GB" baseline="-25000" dirty="0" smtClean="0"/>
              <a:t>L</a:t>
            </a:r>
            <a:endParaRPr lang="en-GB" baseline="-25000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hteck 54"/>
          <p:cNvSpPr/>
          <p:nvPr/>
        </p:nvSpPr>
        <p:spPr bwMode="auto">
          <a:xfrm>
            <a:off x="2782293" y="3964936"/>
            <a:ext cx="3661915" cy="83943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Rechteck 44"/>
          <p:cNvSpPr/>
          <p:nvPr/>
        </p:nvSpPr>
        <p:spPr bwMode="auto">
          <a:xfrm>
            <a:off x="1118412" y="2132856"/>
            <a:ext cx="7190135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77</a:t>
            </a:fld>
            <a:endParaRPr lang="en-GB" dirty="0"/>
          </a:p>
        </p:txBody>
      </p:sp>
      <p:sp>
        <p:nvSpPr>
          <p:cNvPr id="20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21" name="Textfeld 20"/>
          <p:cNvSpPr txBox="1"/>
          <p:nvPr/>
        </p:nvSpPr>
        <p:spPr>
          <a:xfrm>
            <a:off x="3121733" y="882368"/>
            <a:ext cx="287771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3.2 The prior equilibrium</a:t>
            </a:r>
            <a:endParaRPr lang="en-GB" b="1" dirty="0"/>
          </a:p>
        </p:txBody>
      </p:sp>
      <p:sp>
        <p:nvSpPr>
          <p:cNvPr id="22" name="Textfeld 21"/>
          <p:cNvSpPr txBox="1"/>
          <p:nvPr/>
        </p:nvSpPr>
        <p:spPr>
          <a:xfrm>
            <a:off x="1118412" y="2421310"/>
            <a:ext cx="629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f</a:t>
            </a:r>
            <a:r>
              <a:rPr lang="en-GB" baseline="-25000" dirty="0" err="1" smtClean="0"/>
              <a:t>AL</a:t>
            </a:r>
            <a:r>
              <a:rPr lang="en-GB" dirty="0" smtClean="0"/>
              <a:t> =</a:t>
            </a:r>
            <a:endParaRPr lang="en-GB" baseline="-25000" dirty="0"/>
          </a:p>
        </p:txBody>
      </p:sp>
      <p:sp>
        <p:nvSpPr>
          <p:cNvPr id="23" name="Textfeld 22"/>
          <p:cNvSpPr txBox="1"/>
          <p:nvPr/>
        </p:nvSpPr>
        <p:spPr>
          <a:xfrm>
            <a:off x="1732840" y="2283749"/>
            <a:ext cx="1140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[AL]</a:t>
            </a:r>
          </a:p>
          <a:p>
            <a:pPr algn="ctr"/>
            <a:r>
              <a:rPr lang="en-GB" dirty="0" smtClean="0"/>
              <a:t>[AL] + [A]</a:t>
            </a:r>
            <a:endParaRPr lang="en-GB" dirty="0"/>
          </a:p>
        </p:txBody>
      </p:sp>
      <p:cxnSp>
        <p:nvCxnSpPr>
          <p:cNvPr id="25" name="Gerader Verbinder 24"/>
          <p:cNvCxnSpPr>
            <a:stCxn id="23" idx="1"/>
            <a:endCxn id="23" idx="3"/>
          </p:cNvCxnSpPr>
          <p:nvPr/>
        </p:nvCxnSpPr>
        <p:spPr bwMode="auto">
          <a:xfrm>
            <a:off x="1732840" y="2606915"/>
            <a:ext cx="114005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3086547" y="1583461"/>
            <a:ext cx="233388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/>
            <a:r>
              <a:rPr lang="de-DE" sz="2000" dirty="0"/>
              <a:t>A + </a:t>
            </a:r>
            <a:r>
              <a:rPr lang="de-DE" sz="2000" dirty="0" smtClean="0"/>
              <a:t>L                AL</a:t>
            </a:r>
            <a:endParaRPr lang="de-DE" sz="2000" dirty="0"/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4114287" y="1370721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dirty="0"/>
              <a:t>K</a:t>
            </a:r>
            <a:r>
              <a:rPr lang="de-CH" baseline="-25000" dirty="0"/>
              <a:t>L</a:t>
            </a:r>
            <a:endParaRPr lang="en-GB" baseline="-25000" dirty="0"/>
          </a:p>
        </p:txBody>
      </p:sp>
      <p:cxnSp>
        <p:nvCxnSpPr>
          <p:cNvPr id="29" name="Gerade Verbindung mit Pfeil 28"/>
          <p:cNvCxnSpPr/>
          <p:nvPr/>
        </p:nvCxnSpPr>
        <p:spPr bwMode="auto">
          <a:xfrm>
            <a:off x="5170686" y="1781916"/>
            <a:ext cx="576064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cxnSp>
        <p:nvCxnSpPr>
          <p:cNvPr id="30" name="Gerade Verbindung mit Pfeil 29"/>
          <p:cNvCxnSpPr/>
          <p:nvPr/>
        </p:nvCxnSpPr>
        <p:spPr bwMode="auto">
          <a:xfrm>
            <a:off x="3961664" y="1740053"/>
            <a:ext cx="79208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cxnSp>
        <p:nvCxnSpPr>
          <p:cNvPr id="31" name="Gerade Verbindung mit Pfeil 30"/>
          <p:cNvCxnSpPr/>
          <p:nvPr/>
        </p:nvCxnSpPr>
        <p:spPr bwMode="auto">
          <a:xfrm flipH="1">
            <a:off x="3867833" y="1812061"/>
            <a:ext cx="79208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32" name="Textfeld 31"/>
          <p:cNvSpPr txBox="1"/>
          <p:nvPr/>
        </p:nvSpPr>
        <p:spPr>
          <a:xfrm>
            <a:off x="5773488" y="1611004"/>
            <a:ext cx="33855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endParaRPr lang="en-GB" dirty="0"/>
          </a:p>
        </p:txBody>
      </p:sp>
      <p:sp>
        <p:nvSpPr>
          <p:cNvPr id="33" name="Textfeld 32"/>
          <p:cNvSpPr txBox="1"/>
          <p:nvPr/>
        </p:nvSpPr>
        <p:spPr>
          <a:xfrm>
            <a:off x="5263097" y="1393669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sp>
        <p:nvSpPr>
          <p:cNvPr id="34" name="Textfeld 33"/>
          <p:cNvSpPr txBox="1"/>
          <p:nvPr/>
        </p:nvSpPr>
        <p:spPr>
          <a:xfrm>
            <a:off x="3117539" y="2397934"/>
            <a:ext cx="680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L</a:t>
            </a:r>
            <a:r>
              <a:rPr lang="en-GB" dirty="0" smtClean="0"/>
              <a:t> = </a:t>
            </a:r>
            <a:endParaRPr lang="en-GB" dirty="0"/>
          </a:p>
        </p:txBody>
      </p:sp>
      <p:sp>
        <p:nvSpPr>
          <p:cNvPr id="35" name="Textfeld 34"/>
          <p:cNvSpPr txBox="1"/>
          <p:nvPr/>
        </p:nvSpPr>
        <p:spPr>
          <a:xfrm>
            <a:off x="3723795" y="2254949"/>
            <a:ext cx="780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[AL]</a:t>
            </a:r>
          </a:p>
          <a:p>
            <a:pPr algn="ctr"/>
            <a:r>
              <a:rPr lang="en-GB" dirty="0" smtClean="0"/>
              <a:t>[A]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[L]</a:t>
            </a:r>
            <a:endParaRPr lang="en-GB" dirty="0"/>
          </a:p>
        </p:txBody>
      </p:sp>
      <p:cxnSp>
        <p:nvCxnSpPr>
          <p:cNvPr id="36" name="Gerader Verbinder 35"/>
          <p:cNvCxnSpPr>
            <a:stCxn id="35" idx="1"/>
            <a:endCxn id="35" idx="3"/>
          </p:cNvCxnSpPr>
          <p:nvPr/>
        </p:nvCxnSpPr>
        <p:spPr bwMode="auto">
          <a:xfrm>
            <a:off x="3723795" y="2578115"/>
            <a:ext cx="780983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feld 36"/>
          <p:cNvSpPr txBox="1"/>
          <p:nvPr/>
        </p:nvSpPr>
        <p:spPr>
          <a:xfrm>
            <a:off x="4684773" y="2435814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[A] = </a:t>
            </a:r>
            <a:endParaRPr lang="en-GB" dirty="0"/>
          </a:p>
        </p:txBody>
      </p:sp>
      <p:sp>
        <p:nvSpPr>
          <p:cNvPr id="38" name="Textfeld 37"/>
          <p:cNvSpPr txBox="1"/>
          <p:nvPr/>
        </p:nvSpPr>
        <p:spPr>
          <a:xfrm>
            <a:off x="5334274" y="2278026"/>
            <a:ext cx="780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[AL]</a:t>
            </a:r>
          </a:p>
          <a:p>
            <a:pPr algn="ctr"/>
            <a:r>
              <a:rPr lang="en-GB" dirty="0" smtClean="0"/>
              <a:t>[K]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[L]</a:t>
            </a:r>
            <a:endParaRPr lang="en-GB" dirty="0"/>
          </a:p>
        </p:txBody>
      </p:sp>
      <p:cxnSp>
        <p:nvCxnSpPr>
          <p:cNvPr id="39" name="Gerader Verbinder 38"/>
          <p:cNvCxnSpPr>
            <a:stCxn id="38" idx="1"/>
            <a:endCxn id="38" idx="3"/>
          </p:cNvCxnSpPr>
          <p:nvPr/>
        </p:nvCxnSpPr>
        <p:spPr bwMode="auto">
          <a:xfrm>
            <a:off x="5334274" y="2601192"/>
            <a:ext cx="780983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feld 39"/>
          <p:cNvSpPr txBox="1"/>
          <p:nvPr/>
        </p:nvSpPr>
        <p:spPr>
          <a:xfrm>
            <a:off x="6195371" y="239793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and</a:t>
            </a:r>
            <a:endParaRPr lang="en-GB" dirty="0"/>
          </a:p>
        </p:txBody>
      </p:sp>
      <p:cxnSp>
        <p:nvCxnSpPr>
          <p:cNvPr id="41" name="Gerade Verbindung 33"/>
          <p:cNvCxnSpPr>
            <a:cxnSpLocks noChangeShapeType="1"/>
          </p:cNvCxnSpPr>
          <p:nvPr/>
        </p:nvCxnSpPr>
        <p:spPr bwMode="auto">
          <a:xfrm>
            <a:off x="7487810" y="2591609"/>
            <a:ext cx="682625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42" name="Textfeld 34"/>
          <p:cNvSpPr txBox="1">
            <a:spLocks noChangeArrowheads="1"/>
          </p:cNvSpPr>
          <p:nvPr/>
        </p:nvSpPr>
        <p:spPr bwMode="auto">
          <a:xfrm>
            <a:off x="7479872" y="2248709"/>
            <a:ext cx="6715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K·[L]</a:t>
            </a:r>
          </a:p>
        </p:txBody>
      </p:sp>
      <p:sp>
        <p:nvSpPr>
          <p:cNvPr id="43" name="Textfeld 35"/>
          <p:cNvSpPr txBox="1">
            <a:spLocks noChangeArrowheads="1"/>
          </p:cNvSpPr>
          <p:nvPr/>
        </p:nvSpPr>
        <p:spPr bwMode="auto">
          <a:xfrm>
            <a:off x="7373510" y="2553509"/>
            <a:ext cx="935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1+K·[L]</a:t>
            </a:r>
          </a:p>
        </p:txBody>
      </p:sp>
      <p:sp>
        <p:nvSpPr>
          <p:cNvPr id="44" name="Textfeld 36"/>
          <p:cNvSpPr txBox="1">
            <a:spLocks noChangeArrowheads="1"/>
          </p:cNvSpPr>
          <p:nvPr/>
        </p:nvSpPr>
        <p:spPr bwMode="auto">
          <a:xfrm>
            <a:off x="6844872" y="2397934"/>
            <a:ext cx="693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f</a:t>
            </a:r>
            <a:r>
              <a:rPr lang="en-US" baseline="-25000"/>
              <a:t>AL</a:t>
            </a:r>
            <a:r>
              <a:rPr lang="en-US"/>
              <a:t> = </a:t>
            </a:r>
          </a:p>
        </p:txBody>
      </p:sp>
      <p:sp>
        <p:nvSpPr>
          <p:cNvPr id="46" name="Ellipse 45"/>
          <p:cNvSpPr/>
          <p:nvPr/>
        </p:nvSpPr>
        <p:spPr bwMode="auto">
          <a:xfrm>
            <a:off x="6689040" y="2122725"/>
            <a:ext cx="1794668" cy="113052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2541016" y="3361767"/>
            <a:ext cx="456086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[AL]</a:t>
            </a:r>
            <a:r>
              <a:rPr lang="en-GB" baseline="-25000" dirty="0" smtClean="0"/>
              <a:t>t</a:t>
            </a:r>
            <a:r>
              <a:rPr lang="en-GB" dirty="0" smtClean="0"/>
              <a:t> = </a:t>
            </a:r>
            <a:r>
              <a:rPr lang="en-GB" dirty="0" err="1" smtClean="0"/>
              <a:t>f</a:t>
            </a:r>
            <a:r>
              <a:rPr lang="en-GB" baseline="-25000" dirty="0" err="1" smtClean="0"/>
              <a:t>AL</a:t>
            </a:r>
            <a:r>
              <a:rPr lang="en-GB" dirty="0" smtClean="0"/>
              <a:t>([A]+[AL]) = </a:t>
            </a:r>
            <a:r>
              <a:rPr lang="en-GB" dirty="0" err="1" smtClean="0"/>
              <a:t>f</a:t>
            </a:r>
            <a:r>
              <a:rPr lang="en-GB" baseline="-25000" dirty="0" err="1" smtClean="0"/>
              <a:t>AL</a:t>
            </a:r>
            <a:r>
              <a:rPr lang="en-GB" dirty="0" smtClean="0"/>
              <a:t>[A]</a:t>
            </a:r>
            <a:r>
              <a:rPr lang="en-GB" baseline="-25000" dirty="0" smtClean="0"/>
              <a:t>tot</a:t>
            </a:r>
            <a:r>
              <a:rPr lang="en-GB" dirty="0" smtClean="0"/>
              <a:t> = </a:t>
            </a:r>
            <a:r>
              <a:rPr lang="en-GB" dirty="0" err="1" smtClean="0"/>
              <a:t>f</a:t>
            </a:r>
            <a:r>
              <a:rPr lang="en-GB" baseline="-25000" dirty="0" err="1" smtClean="0"/>
              <a:t>AL</a:t>
            </a:r>
            <a:r>
              <a:rPr lang="en-GB" dirty="0" smtClean="0"/>
              <a:t>([A</a:t>
            </a:r>
            <a:r>
              <a:rPr lang="en-GB" baseline="-25000" dirty="0" smtClean="0"/>
              <a:t>0</a:t>
            </a:r>
            <a:r>
              <a:rPr lang="en-GB" dirty="0" smtClean="0"/>
              <a:t>]-[P]</a:t>
            </a:r>
            <a:r>
              <a:rPr lang="en-GB" baseline="-25000" dirty="0" smtClean="0"/>
              <a:t>t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8" name="Textfeld 47"/>
          <p:cNvSpPr txBox="1"/>
          <p:nvPr/>
        </p:nvSpPr>
        <p:spPr>
          <a:xfrm>
            <a:off x="2890986" y="4118078"/>
            <a:ext cx="466794" cy="64633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u="sng" dirty="0" err="1" smtClean="0"/>
              <a:t>dP</a:t>
            </a:r>
            <a:endParaRPr lang="en-GB" u="sng" dirty="0" smtClean="0"/>
          </a:p>
          <a:p>
            <a:pPr algn="ctr"/>
            <a:r>
              <a:rPr lang="en-GB" dirty="0" err="1" smtClean="0"/>
              <a:t>dt</a:t>
            </a:r>
            <a:endParaRPr lang="en-GB" dirty="0"/>
          </a:p>
        </p:txBody>
      </p:sp>
      <p:sp>
        <p:nvSpPr>
          <p:cNvPr id="49" name="Textfeld 48"/>
          <p:cNvSpPr txBox="1"/>
          <p:nvPr/>
        </p:nvSpPr>
        <p:spPr>
          <a:xfrm>
            <a:off x="3324203" y="4217973"/>
            <a:ext cx="99418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= k</a:t>
            </a:r>
            <a:r>
              <a:rPr lang="en-GB" baseline="-25000" dirty="0" smtClean="0"/>
              <a:t>2</a:t>
            </a:r>
            <a:r>
              <a:rPr lang="en-GB" dirty="0" smtClean="0"/>
              <a:t>[AL]</a:t>
            </a:r>
            <a:endParaRPr lang="en-GB" dirty="0"/>
          </a:p>
        </p:txBody>
      </p:sp>
      <p:sp>
        <p:nvSpPr>
          <p:cNvPr id="50" name="Textfeld 49"/>
          <p:cNvSpPr txBox="1"/>
          <p:nvPr/>
        </p:nvSpPr>
        <p:spPr>
          <a:xfrm>
            <a:off x="4259362" y="4226239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 </a:t>
            </a:r>
            <a:endParaRPr lang="en-GB" dirty="0"/>
          </a:p>
        </p:txBody>
      </p:sp>
      <p:sp>
        <p:nvSpPr>
          <p:cNvPr id="51" name="Textfeld 50"/>
          <p:cNvSpPr txBox="1"/>
          <p:nvPr/>
        </p:nvSpPr>
        <p:spPr>
          <a:xfrm>
            <a:off x="4525823" y="4026714"/>
            <a:ext cx="1891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K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[L]</a:t>
            </a:r>
            <a:r>
              <a:rPr lang="en-GB" dirty="0" smtClean="0">
                <a:sym typeface="Symbol" panose="05050102010706020507" pitchFamily="18" charset="2"/>
              </a:rPr>
              <a:t>(</a:t>
            </a:r>
            <a:r>
              <a:rPr lang="en-GB" dirty="0" smtClean="0"/>
              <a:t>[A</a:t>
            </a:r>
            <a:r>
              <a:rPr lang="en-GB" baseline="-25000" dirty="0" smtClean="0"/>
              <a:t>0</a:t>
            </a:r>
            <a:r>
              <a:rPr lang="en-GB" dirty="0" smtClean="0"/>
              <a:t>]-[P]</a:t>
            </a:r>
            <a:r>
              <a:rPr lang="en-GB" baseline="-25000" dirty="0" smtClean="0"/>
              <a:t>t</a:t>
            </a:r>
            <a:r>
              <a:rPr lang="en-GB" dirty="0" smtClean="0"/>
              <a:t>)</a:t>
            </a:r>
            <a:endParaRPr lang="en-GB" dirty="0"/>
          </a:p>
        </p:txBody>
      </p:sp>
      <p:cxnSp>
        <p:nvCxnSpPr>
          <p:cNvPr id="53" name="Gerader Verbinder 52"/>
          <p:cNvCxnSpPr/>
          <p:nvPr/>
        </p:nvCxnSpPr>
        <p:spPr bwMode="auto">
          <a:xfrm>
            <a:off x="4642800" y="4384973"/>
            <a:ext cx="165519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Textfeld 35"/>
          <p:cNvSpPr txBox="1">
            <a:spLocks noChangeArrowheads="1"/>
          </p:cNvSpPr>
          <p:nvPr/>
        </p:nvSpPr>
        <p:spPr bwMode="auto">
          <a:xfrm>
            <a:off x="4946941" y="4392573"/>
            <a:ext cx="935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dirty="0"/>
              <a:t>1+K·[L]</a:t>
            </a:r>
          </a:p>
        </p:txBody>
      </p:sp>
      <p:sp>
        <p:nvSpPr>
          <p:cNvPr id="57" name="Textfeld 56"/>
          <p:cNvSpPr txBox="1"/>
          <p:nvPr/>
        </p:nvSpPr>
        <p:spPr>
          <a:xfrm>
            <a:off x="1606847" y="5626636"/>
            <a:ext cx="615585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if we keep [L] constant and follow [P] </a:t>
            </a:r>
            <a:r>
              <a:rPr lang="en-GB" b="1" dirty="0" smtClean="0"/>
              <a:t>we can get K and k</a:t>
            </a:r>
            <a:r>
              <a:rPr lang="en-GB" b="1" baseline="-25000" dirty="0" smtClean="0"/>
              <a:t>2</a:t>
            </a:r>
            <a:endParaRPr lang="en-GB" b="1" baseline="-25000" dirty="0"/>
          </a:p>
        </p:txBody>
      </p:sp>
      <p:sp>
        <p:nvSpPr>
          <p:cNvPr id="58" name="Textfeld 57"/>
          <p:cNvSpPr txBox="1"/>
          <p:nvPr/>
        </p:nvSpPr>
        <p:spPr>
          <a:xfrm>
            <a:off x="418188" y="5061545"/>
            <a:ext cx="8533170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if [L] is constant, the distribution coefficient </a:t>
            </a:r>
            <a:r>
              <a:rPr lang="en-GB" dirty="0" err="1" smtClean="0"/>
              <a:t>f</a:t>
            </a:r>
            <a:r>
              <a:rPr lang="en-GB" baseline="-25000" dirty="0" err="1" smtClean="0"/>
              <a:t>AL</a:t>
            </a:r>
            <a:r>
              <a:rPr lang="en-GB" dirty="0" smtClean="0"/>
              <a:t> and </a:t>
            </a:r>
            <a:r>
              <a:rPr lang="en-GB" dirty="0" err="1" smtClean="0"/>
              <a:t>f</a:t>
            </a:r>
            <a:r>
              <a:rPr lang="en-GB" baseline="-25000" dirty="0" err="1" smtClean="0"/>
              <a:t>A</a:t>
            </a:r>
            <a:r>
              <a:rPr lang="en-GB" dirty="0" smtClean="0"/>
              <a:t> is constant over the reaction</a:t>
            </a:r>
            <a:endParaRPr lang="en-GB" dirty="0"/>
          </a:p>
        </p:txBody>
      </p:sp>
      <p:sp>
        <p:nvSpPr>
          <p:cNvPr id="59" name="Textfeld 58"/>
          <p:cNvSpPr txBox="1"/>
          <p:nvPr/>
        </p:nvSpPr>
        <p:spPr>
          <a:xfrm>
            <a:off x="1371206" y="6284424"/>
            <a:ext cx="639149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K:</a:t>
            </a:r>
            <a:r>
              <a:rPr lang="en-GB" dirty="0" smtClean="0"/>
              <a:t> a thermodynamic parameter from a kinetic measurement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141323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hteck 59"/>
          <p:cNvSpPr/>
          <p:nvPr/>
        </p:nvSpPr>
        <p:spPr bwMode="auto">
          <a:xfrm>
            <a:off x="803867" y="3995143"/>
            <a:ext cx="7435180" cy="4117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78</a:t>
            </a:fld>
            <a:endParaRPr lang="en-GB" dirty="0"/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1866387" y="2320814"/>
            <a:ext cx="5410200" cy="79216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4457187" y="2484327"/>
            <a:ext cx="7620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de-DE" sz="2000"/>
              <a:t>resp.</a:t>
            </a:r>
          </a:p>
        </p:txBody>
      </p:sp>
      <p:sp>
        <p:nvSpPr>
          <p:cNvPr id="7" name="Textfeld 22"/>
          <p:cNvSpPr txBox="1">
            <a:spLocks noChangeArrowheads="1"/>
          </p:cNvSpPr>
          <p:nvPr/>
        </p:nvSpPr>
        <p:spPr bwMode="auto">
          <a:xfrm>
            <a:off x="2377562" y="2320814"/>
            <a:ext cx="466725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[A]</a:t>
            </a:r>
          </a:p>
        </p:txBody>
      </p:sp>
      <p:sp>
        <p:nvSpPr>
          <p:cNvPr id="8" name="Textfeld 23"/>
          <p:cNvSpPr txBox="1">
            <a:spLocks noChangeArrowheads="1"/>
          </p:cNvSpPr>
          <p:nvPr/>
        </p:nvSpPr>
        <p:spPr bwMode="auto">
          <a:xfrm>
            <a:off x="2396612" y="2627202"/>
            <a:ext cx="560388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[A]</a:t>
            </a:r>
            <a:r>
              <a:rPr lang="en-US" baseline="-25000"/>
              <a:t>T</a:t>
            </a:r>
          </a:p>
        </p:txBody>
      </p:sp>
      <p:cxnSp>
        <p:nvCxnSpPr>
          <p:cNvPr id="9" name="Gerade Verbindung 25"/>
          <p:cNvCxnSpPr>
            <a:cxnSpLocks noChangeShapeType="1"/>
          </p:cNvCxnSpPr>
          <p:nvPr/>
        </p:nvCxnSpPr>
        <p:spPr bwMode="auto">
          <a:xfrm>
            <a:off x="2477575" y="2665302"/>
            <a:ext cx="287337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" name="Gerade Verbindung 26"/>
          <p:cNvCxnSpPr>
            <a:cxnSpLocks noChangeShapeType="1"/>
          </p:cNvCxnSpPr>
          <p:nvPr/>
        </p:nvCxnSpPr>
        <p:spPr bwMode="auto">
          <a:xfrm>
            <a:off x="3355462" y="2646252"/>
            <a:ext cx="682625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1" name="Textfeld 27"/>
          <p:cNvSpPr txBox="1">
            <a:spLocks noChangeArrowheads="1"/>
          </p:cNvSpPr>
          <p:nvPr/>
        </p:nvSpPr>
        <p:spPr bwMode="auto">
          <a:xfrm>
            <a:off x="3504687" y="2304939"/>
            <a:ext cx="312738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1</a:t>
            </a:r>
          </a:p>
        </p:txBody>
      </p:sp>
      <p:sp>
        <p:nvSpPr>
          <p:cNvPr id="12" name="Textfeld 29"/>
          <p:cNvSpPr txBox="1">
            <a:spLocks noChangeArrowheads="1"/>
          </p:cNvSpPr>
          <p:nvPr/>
        </p:nvSpPr>
        <p:spPr bwMode="auto">
          <a:xfrm>
            <a:off x="3241162" y="2608152"/>
            <a:ext cx="935038" cy="3698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1+K·[L]</a:t>
            </a:r>
          </a:p>
        </p:txBody>
      </p:sp>
      <p:sp>
        <p:nvSpPr>
          <p:cNvPr id="13" name="Textfeld 30"/>
          <p:cNvSpPr txBox="1">
            <a:spLocks noChangeArrowheads="1"/>
          </p:cNvSpPr>
          <p:nvPr/>
        </p:nvSpPr>
        <p:spPr bwMode="auto">
          <a:xfrm>
            <a:off x="1835696" y="2484636"/>
            <a:ext cx="604838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f</a:t>
            </a:r>
            <a:r>
              <a:rPr lang="en-US" baseline="-25000"/>
              <a:t>A</a:t>
            </a:r>
            <a:r>
              <a:rPr lang="en-US"/>
              <a:t> = </a:t>
            </a:r>
          </a:p>
        </p:txBody>
      </p:sp>
      <p:sp>
        <p:nvSpPr>
          <p:cNvPr id="14" name="Textfeld 32"/>
          <p:cNvSpPr txBox="1">
            <a:spLocks noChangeArrowheads="1"/>
          </p:cNvSpPr>
          <p:nvPr/>
        </p:nvSpPr>
        <p:spPr bwMode="auto">
          <a:xfrm>
            <a:off x="2920487" y="2457339"/>
            <a:ext cx="319088" cy="36988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=</a:t>
            </a:r>
          </a:p>
        </p:txBody>
      </p:sp>
      <p:cxnSp>
        <p:nvCxnSpPr>
          <p:cNvPr id="15" name="Gerade Verbindung 33"/>
          <p:cNvCxnSpPr>
            <a:cxnSpLocks noChangeShapeType="1"/>
          </p:cNvCxnSpPr>
          <p:nvPr/>
        </p:nvCxnSpPr>
        <p:spPr bwMode="auto">
          <a:xfrm>
            <a:off x="6163750" y="2719277"/>
            <a:ext cx="682625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6" name="Textfeld 34"/>
          <p:cNvSpPr txBox="1">
            <a:spLocks noChangeArrowheads="1"/>
          </p:cNvSpPr>
          <p:nvPr/>
        </p:nvSpPr>
        <p:spPr bwMode="auto">
          <a:xfrm>
            <a:off x="6155812" y="2376377"/>
            <a:ext cx="671513" cy="3698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K·[L]</a:t>
            </a:r>
          </a:p>
        </p:txBody>
      </p:sp>
      <p:sp>
        <p:nvSpPr>
          <p:cNvPr id="17" name="Textfeld 35"/>
          <p:cNvSpPr txBox="1">
            <a:spLocks noChangeArrowheads="1"/>
          </p:cNvSpPr>
          <p:nvPr/>
        </p:nvSpPr>
        <p:spPr bwMode="auto">
          <a:xfrm>
            <a:off x="6049450" y="2681177"/>
            <a:ext cx="935037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dirty="0"/>
              <a:t>1+K·[L]</a:t>
            </a:r>
          </a:p>
        </p:txBody>
      </p:sp>
      <p:sp>
        <p:nvSpPr>
          <p:cNvPr id="18" name="Textfeld 36"/>
          <p:cNvSpPr txBox="1">
            <a:spLocks noChangeArrowheads="1"/>
          </p:cNvSpPr>
          <p:nvPr/>
        </p:nvSpPr>
        <p:spPr bwMode="auto">
          <a:xfrm>
            <a:off x="5520812" y="2525602"/>
            <a:ext cx="693738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f</a:t>
            </a:r>
            <a:r>
              <a:rPr lang="en-US" baseline="-25000"/>
              <a:t>AL</a:t>
            </a:r>
            <a:r>
              <a:rPr lang="en-US"/>
              <a:t> = </a:t>
            </a:r>
          </a:p>
        </p:txBody>
      </p:sp>
      <p:sp>
        <p:nvSpPr>
          <p:cNvPr id="19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20" name="Textfeld 19"/>
          <p:cNvSpPr txBox="1"/>
          <p:nvPr/>
        </p:nvSpPr>
        <p:spPr>
          <a:xfrm>
            <a:off x="3121733" y="882368"/>
            <a:ext cx="287771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3.2 The prior equilibrium</a:t>
            </a:r>
            <a:endParaRPr lang="en-GB" b="1" dirty="0"/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3086547" y="1583461"/>
            <a:ext cx="233388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/>
            <a:r>
              <a:rPr lang="de-DE" sz="2000" dirty="0"/>
              <a:t>A + </a:t>
            </a:r>
            <a:r>
              <a:rPr lang="de-DE" sz="2000" dirty="0" smtClean="0"/>
              <a:t>L                AL</a:t>
            </a:r>
            <a:endParaRPr lang="de-DE" sz="2000" dirty="0"/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4114287" y="1370721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dirty="0"/>
              <a:t>K</a:t>
            </a:r>
            <a:r>
              <a:rPr lang="de-CH" baseline="-25000" dirty="0"/>
              <a:t>L</a:t>
            </a:r>
            <a:endParaRPr lang="en-GB" baseline="-25000" dirty="0"/>
          </a:p>
        </p:txBody>
      </p:sp>
      <p:cxnSp>
        <p:nvCxnSpPr>
          <p:cNvPr id="23" name="Gerade Verbindung mit Pfeil 22"/>
          <p:cNvCxnSpPr/>
          <p:nvPr/>
        </p:nvCxnSpPr>
        <p:spPr bwMode="auto">
          <a:xfrm>
            <a:off x="5170686" y="1781916"/>
            <a:ext cx="576064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cxnSp>
        <p:nvCxnSpPr>
          <p:cNvPr id="24" name="Gerade Verbindung mit Pfeil 23"/>
          <p:cNvCxnSpPr/>
          <p:nvPr/>
        </p:nvCxnSpPr>
        <p:spPr bwMode="auto">
          <a:xfrm>
            <a:off x="3961664" y="1740053"/>
            <a:ext cx="79208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cxnSp>
        <p:nvCxnSpPr>
          <p:cNvPr id="25" name="Gerade Verbindung mit Pfeil 24"/>
          <p:cNvCxnSpPr/>
          <p:nvPr/>
        </p:nvCxnSpPr>
        <p:spPr bwMode="auto">
          <a:xfrm flipH="1">
            <a:off x="3867833" y="1812061"/>
            <a:ext cx="79208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26" name="Textfeld 25"/>
          <p:cNvSpPr txBox="1"/>
          <p:nvPr/>
        </p:nvSpPr>
        <p:spPr>
          <a:xfrm>
            <a:off x="5773488" y="1611004"/>
            <a:ext cx="33855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endParaRPr lang="en-GB" dirty="0"/>
          </a:p>
        </p:txBody>
      </p:sp>
      <p:sp>
        <p:nvSpPr>
          <p:cNvPr id="27" name="Textfeld 26"/>
          <p:cNvSpPr txBox="1"/>
          <p:nvPr/>
        </p:nvSpPr>
        <p:spPr>
          <a:xfrm>
            <a:off x="5263097" y="1393669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sp>
        <p:nvSpPr>
          <p:cNvPr id="28" name="Textfeld 27"/>
          <p:cNvSpPr txBox="1"/>
          <p:nvPr/>
        </p:nvSpPr>
        <p:spPr>
          <a:xfrm>
            <a:off x="1033951" y="3386592"/>
            <a:ext cx="687893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the same principle</a:t>
            </a:r>
            <a:r>
              <a:rPr lang="en-GB" dirty="0" smtClean="0"/>
              <a:t> can be followed if A is the reactive compound</a:t>
            </a:r>
            <a:endParaRPr lang="en-GB" dirty="0"/>
          </a:p>
        </p:txBody>
      </p:sp>
      <p:cxnSp>
        <p:nvCxnSpPr>
          <p:cNvPr id="30" name="Gerader Verbinder 29"/>
          <p:cNvCxnSpPr/>
          <p:nvPr/>
        </p:nvCxnSpPr>
        <p:spPr bwMode="auto">
          <a:xfrm>
            <a:off x="3355462" y="2627202"/>
            <a:ext cx="75882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Gerader Verbinder 30"/>
          <p:cNvCxnSpPr/>
          <p:nvPr/>
        </p:nvCxnSpPr>
        <p:spPr bwMode="auto">
          <a:xfrm>
            <a:off x="6163750" y="2705437"/>
            <a:ext cx="75882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feld 49"/>
          <p:cNvSpPr txBox="1"/>
          <p:nvPr/>
        </p:nvSpPr>
        <p:spPr>
          <a:xfrm>
            <a:off x="746846" y="398044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example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51" name="Textfeld 21"/>
          <p:cNvSpPr txBox="1">
            <a:spLocks noChangeArrowheads="1"/>
          </p:cNvSpPr>
          <p:nvPr/>
        </p:nvSpPr>
        <p:spPr bwMode="auto">
          <a:xfrm>
            <a:off x="1832567" y="3995143"/>
            <a:ext cx="6573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dirty="0"/>
              <a:t>[</a:t>
            </a:r>
            <a:r>
              <a:rPr lang="en-US" dirty="0" smtClean="0"/>
              <a:t>Co(NH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5</a:t>
            </a:r>
            <a:r>
              <a:rPr lang="en-US" dirty="0" smtClean="0"/>
              <a:t>(OH</a:t>
            </a:r>
            <a:r>
              <a:rPr lang="en-US" baseline="-25000" dirty="0" smtClean="0"/>
              <a:t>2</a:t>
            </a:r>
            <a:r>
              <a:rPr lang="en-US" dirty="0"/>
              <a:t>)]</a:t>
            </a:r>
            <a:r>
              <a:rPr lang="en-US" baseline="30000" dirty="0"/>
              <a:t>3</a:t>
            </a:r>
            <a:r>
              <a:rPr lang="en-US" baseline="30000" dirty="0" smtClean="0"/>
              <a:t>+</a:t>
            </a:r>
            <a:r>
              <a:rPr lang="en-US" dirty="0"/>
              <a:t> </a:t>
            </a:r>
            <a:r>
              <a:rPr lang="en-US" dirty="0" smtClean="0"/>
              <a:t>+ [</a:t>
            </a:r>
            <a:r>
              <a:rPr lang="en-US" dirty="0"/>
              <a:t>SO</a:t>
            </a:r>
            <a:r>
              <a:rPr lang="en-US" baseline="-25000" dirty="0"/>
              <a:t>4</a:t>
            </a:r>
            <a:r>
              <a:rPr lang="en-US" dirty="0"/>
              <a:t>]</a:t>
            </a:r>
            <a:r>
              <a:rPr lang="en-US" baseline="30000" dirty="0"/>
              <a:t>2-</a:t>
            </a:r>
            <a:r>
              <a:rPr lang="en-US" dirty="0"/>
              <a:t> 	</a:t>
            </a:r>
            <a:r>
              <a:rPr lang="en-US" dirty="0" smtClean="0"/>
              <a:t>[</a:t>
            </a:r>
            <a:r>
              <a:rPr lang="en-US" dirty="0"/>
              <a:t>Co(NH</a:t>
            </a:r>
            <a:r>
              <a:rPr lang="en-US" baseline="-25000" dirty="0"/>
              <a:t>3</a:t>
            </a:r>
            <a:r>
              <a:rPr lang="en-US" dirty="0"/>
              <a:t>)</a:t>
            </a:r>
            <a:r>
              <a:rPr lang="en-US" baseline="-25000" dirty="0"/>
              <a:t> 5</a:t>
            </a:r>
            <a:r>
              <a:rPr lang="en-US" dirty="0"/>
              <a:t>(SO</a:t>
            </a:r>
            <a:r>
              <a:rPr lang="en-US" baseline="-25000" dirty="0"/>
              <a:t>4</a:t>
            </a:r>
            <a:r>
              <a:rPr lang="en-US" dirty="0"/>
              <a:t>)]</a:t>
            </a:r>
            <a:r>
              <a:rPr lang="en-US" baseline="30000" dirty="0"/>
              <a:t>+ </a:t>
            </a:r>
            <a:r>
              <a:rPr lang="en-US" dirty="0"/>
              <a:t> +  H</a:t>
            </a:r>
            <a:r>
              <a:rPr lang="en-US" baseline="-25000" dirty="0"/>
              <a:t>2</a:t>
            </a:r>
            <a:r>
              <a:rPr lang="en-US" dirty="0"/>
              <a:t>O</a:t>
            </a:r>
          </a:p>
        </p:txBody>
      </p:sp>
      <p:cxnSp>
        <p:nvCxnSpPr>
          <p:cNvPr id="54" name="Gerade Verbindung mit Pfeil 53"/>
          <p:cNvCxnSpPr/>
          <p:nvPr/>
        </p:nvCxnSpPr>
        <p:spPr bwMode="auto">
          <a:xfrm>
            <a:off x="4718239" y="4190249"/>
            <a:ext cx="79208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58" name="Textfeld 57"/>
          <p:cNvSpPr txBox="1"/>
          <p:nvPr/>
        </p:nvSpPr>
        <p:spPr>
          <a:xfrm>
            <a:off x="3613512" y="4646114"/>
            <a:ext cx="241604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kinetic observations</a:t>
            </a:r>
            <a:endParaRPr lang="en-GB" b="1" dirty="0"/>
          </a:p>
        </p:txBody>
      </p:sp>
      <p:sp>
        <p:nvSpPr>
          <p:cNvPr id="59" name="Textfeld 58"/>
          <p:cNvSpPr txBox="1"/>
          <p:nvPr/>
        </p:nvSpPr>
        <p:spPr>
          <a:xfrm>
            <a:off x="1455413" y="5365733"/>
            <a:ext cx="748474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reaction is </a:t>
            </a:r>
            <a:r>
              <a:rPr lang="en-GB" b="1" dirty="0" smtClean="0"/>
              <a:t>pseudo first order</a:t>
            </a:r>
            <a:r>
              <a:rPr lang="en-GB" dirty="0" smtClean="0"/>
              <a:t> at constant [SO</a:t>
            </a:r>
            <a:r>
              <a:rPr lang="en-GB" baseline="-25000" dirty="0" smtClean="0"/>
              <a:t>4</a:t>
            </a:r>
            <a:r>
              <a:rPr lang="en-GB" dirty="0" smtClean="0"/>
              <a:t>]</a:t>
            </a:r>
            <a:r>
              <a:rPr lang="en-GB" baseline="30000" dirty="0" smtClean="0"/>
              <a:t>2-</a:t>
            </a:r>
            <a:r>
              <a:rPr lang="en-GB" dirty="0" smtClean="0"/>
              <a:t> concentration &gt;&gt; [Co]</a:t>
            </a:r>
            <a:endParaRPr lang="en-GB" dirty="0"/>
          </a:p>
        </p:txBody>
      </p:sp>
      <p:sp>
        <p:nvSpPr>
          <p:cNvPr id="61" name="Textfeld 60"/>
          <p:cNvSpPr txBox="1"/>
          <p:nvPr/>
        </p:nvSpPr>
        <p:spPr>
          <a:xfrm>
            <a:off x="1648701" y="5983383"/>
            <a:ext cx="639469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reaction rate </a:t>
            </a:r>
            <a:r>
              <a:rPr lang="en-GB" b="1" dirty="0" smtClean="0"/>
              <a:t>remains constant</a:t>
            </a:r>
            <a:r>
              <a:rPr lang="en-GB" dirty="0" smtClean="0"/>
              <a:t> at high </a:t>
            </a:r>
            <a:r>
              <a:rPr lang="en-GB" dirty="0"/>
              <a:t>[SO</a:t>
            </a:r>
            <a:r>
              <a:rPr lang="en-GB" baseline="-25000" dirty="0"/>
              <a:t>4</a:t>
            </a:r>
            <a:r>
              <a:rPr lang="en-GB" dirty="0"/>
              <a:t>]</a:t>
            </a:r>
            <a:r>
              <a:rPr lang="en-GB" baseline="30000" dirty="0"/>
              <a:t>2-</a:t>
            </a:r>
            <a:r>
              <a:rPr lang="en-GB" dirty="0" smtClean="0"/>
              <a:t> concentration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632659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79</a:t>
            </a:fld>
            <a:endParaRPr lang="en-GB" dirty="0"/>
          </a:p>
        </p:txBody>
      </p:sp>
      <p:sp>
        <p:nvSpPr>
          <p:cNvPr id="5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6" name="Textfeld 5"/>
          <p:cNvSpPr txBox="1"/>
          <p:nvPr/>
        </p:nvSpPr>
        <p:spPr>
          <a:xfrm>
            <a:off x="3121733" y="882368"/>
            <a:ext cx="287771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3.2 The prior equilibrium</a:t>
            </a:r>
            <a:endParaRPr lang="en-GB" b="1" dirty="0"/>
          </a:p>
        </p:txBody>
      </p:sp>
      <p:sp>
        <p:nvSpPr>
          <p:cNvPr id="7" name="Rechteck 6"/>
          <p:cNvSpPr/>
          <p:nvPr/>
        </p:nvSpPr>
        <p:spPr bwMode="auto">
          <a:xfrm>
            <a:off x="774542" y="1412776"/>
            <a:ext cx="7435180" cy="4117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717521" y="139808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example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9" name="Textfeld 21"/>
          <p:cNvSpPr txBox="1">
            <a:spLocks noChangeArrowheads="1"/>
          </p:cNvSpPr>
          <p:nvPr/>
        </p:nvSpPr>
        <p:spPr bwMode="auto">
          <a:xfrm>
            <a:off x="1803242" y="1412776"/>
            <a:ext cx="6573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dirty="0"/>
              <a:t>[</a:t>
            </a:r>
            <a:r>
              <a:rPr lang="en-US" dirty="0" smtClean="0"/>
              <a:t>Co(NH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5</a:t>
            </a:r>
            <a:r>
              <a:rPr lang="en-US" dirty="0" smtClean="0"/>
              <a:t>(OH</a:t>
            </a:r>
            <a:r>
              <a:rPr lang="en-US" baseline="-25000" dirty="0" smtClean="0"/>
              <a:t>2</a:t>
            </a:r>
            <a:r>
              <a:rPr lang="en-US" dirty="0"/>
              <a:t>)]</a:t>
            </a:r>
            <a:r>
              <a:rPr lang="en-US" baseline="30000" dirty="0"/>
              <a:t>3</a:t>
            </a:r>
            <a:r>
              <a:rPr lang="en-US" baseline="30000" dirty="0" smtClean="0"/>
              <a:t>+</a:t>
            </a:r>
            <a:r>
              <a:rPr lang="en-US" dirty="0"/>
              <a:t> </a:t>
            </a:r>
            <a:r>
              <a:rPr lang="en-US" dirty="0" smtClean="0"/>
              <a:t>+ [</a:t>
            </a:r>
            <a:r>
              <a:rPr lang="en-US" dirty="0"/>
              <a:t>SO</a:t>
            </a:r>
            <a:r>
              <a:rPr lang="en-US" baseline="-25000" dirty="0"/>
              <a:t>4</a:t>
            </a:r>
            <a:r>
              <a:rPr lang="en-US" dirty="0"/>
              <a:t>]</a:t>
            </a:r>
            <a:r>
              <a:rPr lang="en-US" baseline="30000" dirty="0"/>
              <a:t>2-</a:t>
            </a:r>
            <a:r>
              <a:rPr lang="en-US" dirty="0"/>
              <a:t> 	</a:t>
            </a:r>
            <a:r>
              <a:rPr lang="en-US" dirty="0" smtClean="0"/>
              <a:t>[</a:t>
            </a:r>
            <a:r>
              <a:rPr lang="en-US" dirty="0"/>
              <a:t>Co(NH</a:t>
            </a:r>
            <a:r>
              <a:rPr lang="en-US" baseline="-25000" dirty="0"/>
              <a:t>3</a:t>
            </a:r>
            <a:r>
              <a:rPr lang="en-US" dirty="0"/>
              <a:t>)</a:t>
            </a:r>
            <a:r>
              <a:rPr lang="en-US" baseline="-25000" dirty="0"/>
              <a:t> 5</a:t>
            </a:r>
            <a:r>
              <a:rPr lang="en-US" dirty="0"/>
              <a:t>(SO</a:t>
            </a:r>
            <a:r>
              <a:rPr lang="en-US" baseline="-25000" dirty="0"/>
              <a:t>4</a:t>
            </a:r>
            <a:r>
              <a:rPr lang="en-US" dirty="0"/>
              <a:t>)]</a:t>
            </a:r>
            <a:r>
              <a:rPr lang="en-US" baseline="30000" dirty="0"/>
              <a:t>+ </a:t>
            </a:r>
            <a:r>
              <a:rPr lang="en-US" dirty="0"/>
              <a:t> +  H</a:t>
            </a:r>
            <a:r>
              <a:rPr lang="en-US" baseline="-25000" dirty="0"/>
              <a:t>2</a:t>
            </a:r>
            <a:r>
              <a:rPr lang="en-US" dirty="0"/>
              <a:t>O</a:t>
            </a:r>
          </a:p>
        </p:txBody>
      </p:sp>
      <p:cxnSp>
        <p:nvCxnSpPr>
          <p:cNvPr id="10" name="Gerade Verbindung mit Pfeil 9"/>
          <p:cNvCxnSpPr/>
          <p:nvPr/>
        </p:nvCxnSpPr>
        <p:spPr bwMode="auto">
          <a:xfrm>
            <a:off x="4688914" y="1607882"/>
            <a:ext cx="79208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grpSp>
        <p:nvGrpSpPr>
          <p:cNvPr id="12" name="Gruppieren 11"/>
          <p:cNvGrpSpPr/>
          <p:nvPr/>
        </p:nvGrpSpPr>
        <p:grpSpPr>
          <a:xfrm>
            <a:off x="3949408" y="2201734"/>
            <a:ext cx="2041533" cy="812008"/>
            <a:chOff x="3970627" y="3425030"/>
            <a:chExt cx="2041533" cy="812008"/>
          </a:xfrm>
          <a:solidFill>
            <a:schemeClr val="bg1">
              <a:lumMod val="95000"/>
            </a:schemeClr>
          </a:solidFill>
        </p:grpSpPr>
        <p:sp>
          <p:nvSpPr>
            <p:cNvPr id="13" name="Rectangle 21"/>
            <p:cNvSpPr>
              <a:spLocks noChangeArrowheads="1"/>
            </p:cNvSpPr>
            <p:nvPr/>
          </p:nvSpPr>
          <p:spPr bwMode="auto">
            <a:xfrm>
              <a:off x="3970627" y="3425030"/>
              <a:ext cx="2041533" cy="81200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>
                <a:latin typeface="Arial" charset="0"/>
                <a:cs typeface="+mn-cs"/>
              </a:endParaRPr>
            </a:p>
          </p:txBody>
        </p:sp>
        <p:graphicFrame>
          <p:nvGraphicFramePr>
            <p:cNvPr id="14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8741922"/>
                </p:ext>
              </p:extLst>
            </p:nvPr>
          </p:nvGraphicFramePr>
          <p:xfrm>
            <a:off x="3995738" y="3429000"/>
            <a:ext cx="1898650" cy="766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6597" name="Formel" r:id="rId3" imgW="1193760" imgH="482400" progId="Equation.3">
                    <p:embed/>
                  </p:oleObj>
                </mc:Choice>
                <mc:Fallback>
                  <p:oleObj name="Formel" r:id="rId3" imgW="1193760" imgH="482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95738" y="3429000"/>
                          <a:ext cx="1898650" cy="766763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Textfeld 14"/>
          <p:cNvSpPr txBox="1"/>
          <p:nvPr/>
        </p:nvSpPr>
        <p:spPr>
          <a:xfrm>
            <a:off x="2195736" y="2381208"/>
            <a:ext cx="158248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rate constant: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2555776" y="3266656"/>
            <a:ext cx="487825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looks like a </a:t>
            </a:r>
            <a:r>
              <a:rPr lang="en-GB" b="1" dirty="0" smtClean="0"/>
              <a:t>D mechanism</a:t>
            </a:r>
            <a:r>
              <a:rPr lang="en-GB" dirty="0" smtClean="0"/>
              <a:t> (or S</a:t>
            </a:r>
            <a:r>
              <a:rPr lang="en-GB" baseline="-25000" dirty="0" smtClean="0"/>
              <a:t>N1</a:t>
            </a:r>
            <a:r>
              <a:rPr lang="en-GB" dirty="0" smtClean="0"/>
              <a:t> if you wish)</a:t>
            </a:r>
            <a:endParaRPr lang="en-GB" dirty="0"/>
          </a:p>
        </p:txBody>
      </p: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2198951" y="3780147"/>
            <a:ext cx="5467350" cy="1447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charset="0"/>
              <a:cs typeface="+mn-cs"/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2198951" y="4008337"/>
            <a:ext cx="539738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sz="2000" dirty="0"/>
              <a:t>[Co(NH</a:t>
            </a:r>
            <a:r>
              <a:rPr lang="de-DE" sz="2000" baseline="-25000" dirty="0"/>
              <a:t>3</a:t>
            </a:r>
            <a:r>
              <a:rPr lang="de-DE" sz="2000" dirty="0"/>
              <a:t>)</a:t>
            </a:r>
            <a:r>
              <a:rPr lang="de-DE" sz="2000" baseline="-25000" dirty="0"/>
              <a:t>5</a:t>
            </a:r>
            <a:r>
              <a:rPr lang="de-DE" sz="2000" dirty="0"/>
              <a:t>H</a:t>
            </a:r>
            <a:r>
              <a:rPr lang="de-DE" sz="2000" baseline="-25000" dirty="0"/>
              <a:t>2</a:t>
            </a:r>
            <a:r>
              <a:rPr lang="de-DE" sz="2000" dirty="0"/>
              <a:t>O]</a:t>
            </a:r>
            <a:r>
              <a:rPr lang="de-DE" sz="2000" baseline="30000" dirty="0"/>
              <a:t>3+</a:t>
            </a:r>
            <a:r>
              <a:rPr lang="de-DE" sz="2000" dirty="0"/>
              <a:t>             {Co(NH</a:t>
            </a:r>
            <a:r>
              <a:rPr lang="de-DE" sz="2000" baseline="-25000" dirty="0"/>
              <a:t>3</a:t>
            </a:r>
            <a:r>
              <a:rPr lang="de-DE" sz="2000" dirty="0"/>
              <a:t>)</a:t>
            </a:r>
            <a:r>
              <a:rPr lang="de-DE" sz="2000" baseline="-25000" dirty="0"/>
              <a:t>5</a:t>
            </a:r>
            <a:r>
              <a:rPr lang="de-DE" sz="2000" dirty="0"/>
              <a:t>}</a:t>
            </a:r>
            <a:r>
              <a:rPr lang="de-DE" sz="2000" baseline="30000" dirty="0"/>
              <a:t>3+</a:t>
            </a:r>
            <a:r>
              <a:rPr lang="de-DE" sz="2000" dirty="0"/>
              <a:t>  +  H</a:t>
            </a:r>
            <a:r>
              <a:rPr lang="de-DE" sz="2000" baseline="-25000" dirty="0"/>
              <a:t>2</a:t>
            </a:r>
            <a:r>
              <a:rPr lang="de-DE" sz="2000" dirty="0"/>
              <a:t>O                   </a:t>
            </a:r>
          </a:p>
        </p:txBody>
      </p:sp>
      <p:sp>
        <p:nvSpPr>
          <p:cNvPr id="19" name="Line 12"/>
          <p:cNvSpPr>
            <a:spLocks noChangeShapeType="1"/>
          </p:cNvSpPr>
          <p:nvPr/>
        </p:nvSpPr>
        <p:spPr bwMode="auto">
          <a:xfrm>
            <a:off x="4243651" y="4160737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 flipH="1">
            <a:off x="4243651" y="4236937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4256351" y="382895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 dirty="0"/>
              <a:t>k</a:t>
            </a:r>
            <a:r>
              <a:rPr lang="de-CH" sz="1600" baseline="-25000" dirty="0"/>
              <a:t>1</a:t>
            </a:r>
            <a:endParaRPr lang="en-GB" sz="1600" baseline="-25000" dirty="0"/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4280164" y="4200425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-1</a:t>
            </a:r>
            <a:endParaRPr lang="en-GB" sz="1600" baseline="-25000"/>
          </a:p>
        </p:txBody>
      </p:sp>
      <p:sp>
        <p:nvSpPr>
          <p:cNvPr id="23" name="Textfeld 25"/>
          <p:cNvSpPr txBox="1">
            <a:spLocks noChangeArrowheads="1"/>
          </p:cNvSpPr>
          <p:nvPr/>
        </p:nvSpPr>
        <p:spPr bwMode="auto">
          <a:xfrm>
            <a:off x="2410089" y="4635400"/>
            <a:ext cx="4803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dirty="0"/>
              <a:t>{Co(NH</a:t>
            </a:r>
            <a:r>
              <a:rPr lang="de-DE" baseline="-25000" dirty="0"/>
              <a:t>3</a:t>
            </a:r>
            <a:r>
              <a:rPr lang="de-DE" dirty="0"/>
              <a:t>)</a:t>
            </a:r>
            <a:r>
              <a:rPr lang="de-DE" baseline="-25000" dirty="0"/>
              <a:t>5</a:t>
            </a:r>
            <a:r>
              <a:rPr lang="de-DE" dirty="0"/>
              <a:t>}</a:t>
            </a:r>
            <a:r>
              <a:rPr lang="de-DE" baseline="30000" dirty="0"/>
              <a:t>3+</a:t>
            </a:r>
            <a:r>
              <a:rPr lang="de-DE" dirty="0"/>
              <a:t> + [SO</a:t>
            </a:r>
            <a:r>
              <a:rPr lang="de-DE" baseline="-25000" dirty="0"/>
              <a:t>4</a:t>
            </a:r>
            <a:r>
              <a:rPr lang="de-DE" dirty="0"/>
              <a:t>]</a:t>
            </a:r>
            <a:r>
              <a:rPr lang="de-DE" baseline="30000" dirty="0"/>
              <a:t>2-	</a:t>
            </a:r>
            <a:r>
              <a:rPr lang="en-US" dirty="0"/>
              <a:t> [</a:t>
            </a:r>
            <a:r>
              <a:rPr lang="en-US" dirty="0" smtClean="0"/>
              <a:t>Co(NH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5</a:t>
            </a:r>
            <a:r>
              <a:rPr lang="en-US" dirty="0" smtClean="0"/>
              <a:t>(SO</a:t>
            </a:r>
            <a:r>
              <a:rPr lang="en-US" baseline="-25000" dirty="0" smtClean="0"/>
              <a:t>4</a:t>
            </a:r>
            <a:r>
              <a:rPr lang="en-US" dirty="0"/>
              <a:t>)]</a:t>
            </a:r>
            <a:r>
              <a:rPr lang="en-US" baseline="30000" dirty="0"/>
              <a:t>+</a:t>
            </a:r>
          </a:p>
        </p:txBody>
      </p:sp>
      <p:cxnSp>
        <p:nvCxnSpPr>
          <p:cNvPr id="24" name="Gerade Verbindung mit Pfeil 27"/>
          <p:cNvCxnSpPr>
            <a:cxnSpLocks noChangeShapeType="1"/>
          </p:cNvCxnSpPr>
          <p:nvPr/>
        </p:nvCxnSpPr>
        <p:spPr bwMode="auto">
          <a:xfrm>
            <a:off x="4713551" y="4852887"/>
            <a:ext cx="5762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4741574" y="4504047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 dirty="0" smtClean="0"/>
              <a:t>k</a:t>
            </a:r>
            <a:r>
              <a:rPr lang="de-CH" sz="1600" baseline="-25000" dirty="0"/>
              <a:t>2</a:t>
            </a:r>
            <a:endParaRPr lang="en-GB" sz="1600" baseline="-25000" dirty="0"/>
          </a:p>
        </p:txBody>
      </p:sp>
      <p:sp>
        <p:nvSpPr>
          <p:cNvPr id="26" name="Rechteck 25"/>
          <p:cNvSpPr/>
          <p:nvPr/>
        </p:nvSpPr>
        <p:spPr bwMode="auto">
          <a:xfrm>
            <a:off x="2612495" y="5591607"/>
            <a:ext cx="4176712" cy="79216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2575982" y="5826557"/>
            <a:ext cx="3124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2481263" algn="l"/>
              </a:tabLst>
            </a:pPr>
            <a:r>
              <a:rPr lang="de-DE" dirty="0"/>
              <a:t>k </a:t>
            </a:r>
            <a:r>
              <a:rPr lang="de-DE" dirty="0" err="1" smtClean="0"/>
              <a:t>becomes</a:t>
            </a:r>
            <a:r>
              <a:rPr lang="de-DE" dirty="0"/>
              <a:t>	</a:t>
            </a:r>
            <a:r>
              <a:rPr lang="de-DE" dirty="0" err="1" smtClean="0"/>
              <a:t>and</a:t>
            </a:r>
            <a:endParaRPr lang="de-DE" dirty="0"/>
          </a:p>
        </p:txBody>
      </p: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76182" y="5674157"/>
            <a:ext cx="6731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2582" y="5674157"/>
            <a:ext cx="787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00064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Rechteck 4"/>
          <p:cNvSpPr/>
          <p:nvPr/>
        </p:nvSpPr>
        <p:spPr>
          <a:xfrm>
            <a:off x="629816" y="1196752"/>
            <a:ext cx="7884368" cy="872034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ArialMT"/>
              </a:rPr>
              <a:t>A study into the kinetics of a </a:t>
            </a:r>
            <a:r>
              <a:rPr lang="en-US" dirty="0" smtClean="0">
                <a:latin typeface="ArialMT"/>
              </a:rPr>
              <a:t>chemical reaction </a:t>
            </a:r>
            <a:r>
              <a:rPr lang="en-US" dirty="0">
                <a:latin typeface="ArialMT"/>
              </a:rPr>
              <a:t>is usually carried out with one or both of two </a:t>
            </a:r>
            <a:r>
              <a:rPr lang="en-US" dirty="0" smtClean="0">
                <a:latin typeface="ArialMT"/>
              </a:rPr>
              <a:t>main </a:t>
            </a:r>
            <a:r>
              <a:rPr lang="en-GB" dirty="0" smtClean="0">
                <a:latin typeface="ArialMT"/>
              </a:rPr>
              <a:t>goals </a:t>
            </a:r>
            <a:r>
              <a:rPr lang="en-GB" dirty="0">
                <a:latin typeface="ArialMT"/>
              </a:rPr>
              <a:t>in mind</a:t>
            </a:r>
            <a:r>
              <a:rPr lang="en-GB" dirty="0" smtClean="0">
                <a:latin typeface="ArialMT"/>
              </a:rPr>
              <a:t>:</a:t>
            </a:r>
            <a:endParaRPr lang="en-GB" dirty="0">
              <a:latin typeface="ArialMT"/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smtClean="0"/>
              <a:t>Motivation</a:t>
            </a:r>
            <a:endParaRPr lang="de-CH" dirty="0"/>
          </a:p>
        </p:txBody>
      </p:sp>
      <p:sp>
        <p:nvSpPr>
          <p:cNvPr id="7" name="Rechteck 6"/>
          <p:cNvSpPr/>
          <p:nvPr/>
        </p:nvSpPr>
        <p:spPr>
          <a:xfrm>
            <a:off x="161256" y="2276872"/>
            <a:ext cx="8352928" cy="92333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pPr defTabSz="452438">
              <a:lnSpc>
                <a:spcPct val="150000"/>
              </a:lnSpc>
            </a:pPr>
            <a:r>
              <a:rPr lang="en-US" dirty="0" smtClean="0">
                <a:latin typeface="ArialMT"/>
              </a:rPr>
              <a:t>1. 	Analysis </a:t>
            </a:r>
            <a:r>
              <a:rPr lang="en-US" dirty="0">
                <a:latin typeface="ArialMT"/>
              </a:rPr>
              <a:t>of the </a:t>
            </a:r>
            <a:r>
              <a:rPr lang="en-US" b="1" dirty="0">
                <a:latin typeface="ArialMT"/>
              </a:rPr>
              <a:t>sequence of elementary steps</a:t>
            </a:r>
            <a:r>
              <a:rPr lang="en-US" dirty="0">
                <a:latin typeface="ArialMT"/>
              </a:rPr>
              <a:t> giving rise to the overall </a:t>
            </a:r>
            <a:r>
              <a:rPr lang="en-US" dirty="0" smtClean="0">
                <a:latin typeface="ArialMT"/>
              </a:rPr>
              <a:t>	reaction</a:t>
            </a:r>
            <a:r>
              <a:rPr lang="en-US" dirty="0">
                <a:latin typeface="ArialMT"/>
              </a:rPr>
              <a:t>. i.e. </a:t>
            </a:r>
            <a:r>
              <a:rPr lang="en-GB" dirty="0">
                <a:latin typeface="ArialMT"/>
              </a:rPr>
              <a:t>the </a:t>
            </a:r>
            <a:r>
              <a:rPr lang="en-GB" i="1" dirty="0"/>
              <a:t>reaction mechanism</a:t>
            </a:r>
            <a:r>
              <a:rPr lang="en-GB" dirty="0">
                <a:latin typeface="ArialMT"/>
              </a:rPr>
              <a:t>.</a:t>
            </a:r>
          </a:p>
        </p:txBody>
      </p:sp>
      <p:sp>
        <p:nvSpPr>
          <p:cNvPr id="8" name="Rechteck 7"/>
          <p:cNvSpPr/>
          <p:nvPr/>
        </p:nvSpPr>
        <p:spPr>
          <a:xfrm>
            <a:off x="251520" y="3469376"/>
            <a:ext cx="7758608" cy="92333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361950" algn="l"/>
              </a:tabLst>
            </a:pPr>
            <a:r>
              <a:rPr lang="en-US" dirty="0">
                <a:latin typeface="ArialMT"/>
              </a:rPr>
              <a:t>2. </a:t>
            </a:r>
            <a:r>
              <a:rPr lang="en-US" dirty="0" smtClean="0">
                <a:latin typeface="ArialMT"/>
              </a:rPr>
              <a:t>	Determination </a:t>
            </a:r>
            <a:r>
              <a:rPr lang="en-US" dirty="0">
                <a:latin typeface="ArialMT"/>
              </a:rPr>
              <a:t>of the </a:t>
            </a:r>
            <a:r>
              <a:rPr lang="en-US" b="1" dirty="0">
                <a:latin typeface="ArialMT"/>
              </a:rPr>
              <a:t>absolute rate</a:t>
            </a:r>
            <a:r>
              <a:rPr lang="en-US" dirty="0">
                <a:latin typeface="ArialMT"/>
              </a:rPr>
              <a:t> of the reaction and/or its individual </a:t>
            </a:r>
            <a:r>
              <a:rPr lang="en-US" dirty="0" smtClean="0">
                <a:latin typeface="ArialMT"/>
              </a:rPr>
              <a:t>	elementary </a:t>
            </a:r>
            <a:r>
              <a:rPr lang="en-GB" dirty="0">
                <a:latin typeface="ArialMT"/>
              </a:rPr>
              <a:t>steps.</a:t>
            </a:r>
            <a:endParaRPr lang="en-GB" dirty="0"/>
          </a:p>
        </p:txBody>
      </p:sp>
      <p:sp>
        <p:nvSpPr>
          <p:cNvPr id="9" name="Rechteck 8"/>
          <p:cNvSpPr/>
          <p:nvPr/>
        </p:nvSpPr>
        <p:spPr>
          <a:xfrm>
            <a:off x="88296" y="4747123"/>
            <a:ext cx="9083072" cy="55399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ArialMT"/>
              </a:rPr>
              <a:t>The aim of </a:t>
            </a:r>
            <a:r>
              <a:rPr lang="en-US" sz="2000" dirty="0" smtClean="0">
                <a:latin typeface="ArialMT"/>
              </a:rPr>
              <a:t>the 1</a:t>
            </a:r>
            <a:r>
              <a:rPr lang="en-US" sz="2000" baseline="30000" dirty="0" smtClean="0">
                <a:latin typeface="ArialMT"/>
              </a:rPr>
              <a:t>st</a:t>
            </a:r>
            <a:r>
              <a:rPr lang="en-US" sz="2000" dirty="0" smtClean="0">
                <a:latin typeface="ArialMT"/>
              </a:rPr>
              <a:t> part is </a:t>
            </a:r>
            <a:r>
              <a:rPr lang="en-US" sz="2000" dirty="0">
                <a:latin typeface="ArialMT"/>
              </a:rPr>
              <a:t>to show you </a:t>
            </a:r>
            <a:r>
              <a:rPr lang="en-US" sz="2000" dirty="0" smtClean="0">
                <a:latin typeface="ArialMT"/>
              </a:rPr>
              <a:t>how </a:t>
            </a:r>
            <a:r>
              <a:rPr lang="en-US" sz="2000" dirty="0">
                <a:latin typeface="ArialMT"/>
              </a:rPr>
              <a:t>these two goals may </a:t>
            </a:r>
            <a:r>
              <a:rPr lang="en-US" sz="2000" dirty="0" smtClean="0">
                <a:latin typeface="ArialMT"/>
              </a:rPr>
              <a:t>be achieved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2106226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80</a:t>
            </a:fld>
            <a:endParaRPr lang="en-GB" dirty="0"/>
          </a:p>
        </p:txBody>
      </p:sp>
      <p:sp>
        <p:nvSpPr>
          <p:cNvPr id="5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6" name="Textfeld 5"/>
          <p:cNvSpPr txBox="1"/>
          <p:nvPr/>
        </p:nvSpPr>
        <p:spPr>
          <a:xfrm>
            <a:off x="3121733" y="882368"/>
            <a:ext cx="287771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3.2 The prior equilibrium</a:t>
            </a:r>
            <a:endParaRPr lang="en-GB" b="1" dirty="0"/>
          </a:p>
        </p:txBody>
      </p:sp>
      <p:sp>
        <p:nvSpPr>
          <p:cNvPr id="7" name="Rechteck 6"/>
          <p:cNvSpPr/>
          <p:nvPr/>
        </p:nvSpPr>
        <p:spPr bwMode="auto">
          <a:xfrm>
            <a:off x="774542" y="1412776"/>
            <a:ext cx="7435180" cy="4117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717521" y="139808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example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9" name="Textfeld 21"/>
          <p:cNvSpPr txBox="1">
            <a:spLocks noChangeArrowheads="1"/>
          </p:cNvSpPr>
          <p:nvPr/>
        </p:nvSpPr>
        <p:spPr bwMode="auto">
          <a:xfrm>
            <a:off x="1803242" y="1412776"/>
            <a:ext cx="6573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dirty="0"/>
              <a:t>[</a:t>
            </a:r>
            <a:r>
              <a:rPr lang="en-US" dirty="0" smtClean="0"/>
              <a:t>Co(NH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5</a:t>
            </a:r>
            <a:r>
              <a:rPr lang="en-US" dirty="0" smtClean="0"/>
              <a:t>(OH</a:t>
            </a:r>
            <a:r>
              <a:rPr lang="en-US" baseline="-25000" dirty="0" smtClean="0"/>
              <a:t>2</a:t>
            </a:r>
            <a:r>
              <a:rPr lang="en-US" dirty="0"/>
              <a:t>)]</a:t>
            </a:r>
            <a:r>
              <a:rPr lang="en-US" baseline="30000" dirty="0"/>
              <a:t>3</a:t>
            </a:r>
            <a:r>
              <a:rPr lang="en-US" baseline="30000" dirty="0" smtClean="0"/>
              <a:t>+</a:t>
            </a:r>
            <a:r>
              <a:rPr lang="en-US" dirty="0"/>
              <a:t> </a:t>
            </a:r>
            <a:r>
              <a:rPr lang="en-US" dirty="0" smtClean="0"/>
              <a:t>+ [</a:t>
            </a:r>
            <a:r>
              <a:rPr lang="en-US" dirty="0"/>
              <a:t>SO</a:t>
            </a:r>
            <a:r>
              <a:rPr lang="en-US" baseline="-25000" dirty="0"/>
              <a:t>4</a:t>
            </a:r>
            <a:r>
              <a:rPr lang="en-US" dirty="0"/>
              <a:t>]</a:t>
            </a:r>
            <a:r>
              <a:rPr lang="en-US" baseline="30000" dirty="0"/>
              <a:t>2-</a:t>
            </a:r>
            <a:r>
              <a:rPr lang="en-US" dirty="0"/>
              <a:t> 	</a:t>
            </a:r>
            <a:r>
              <a:rPr lang="en-US" dirty="0" smtClean="0"/>
              <a:t>[</a:t>
            </a:r>
            <a:r>
              <a:rPr lang="en-US" dirty="0"/>
              <a:t>Co(NH</a:t>
            </a:r>
            <a:r>
              <a:rPr lang="en-US" baseline="-25000" dirty="0"/>
              <a:t>3</a:t>
            </a:r>
            <a:r>
              <a:rPr lang="en-US" dirty="0"/>
              <a:t>)</a:t>
            </a:r>
            <a:r>
              <a:rPr lang="en-US" baseline="-25000" dirty="0"/>
              <a:t> 5</a:t>
            </a:r>
            <a:r>
              <a:rPr lang="en-US" dirty="0"/>
              <a:t>(SO</a:t>
            </a:r>
            <a:r>
              <a:rPr lang="en-US" baseline="-25000" dirty="0"/>
              <a:t>4</a:t>
            </a:r>
            <a:r>
              <a:rPr lang="en-US" dirty="0"/>
              <a:t>)]</a:t>
            </a:r>
            <a:r>
              <a:rPr lang="en-US" baseline="30000" dirty="0"/>
              <a:t>+ </a:t>
            </a:r>
            <a:r>
              <a:rPr lang="en-US" dirty="0"/>
              <a:t> +  H</a:t>
            </a:r>
            <a:r>
              <a:rPr lang="en-US" baseline="-25000" dirty="0"/>
              <a:t>2</a:t>
            </a:r>
            <a:r>
              <a:rPr lang="en-US" dirty="0"/>
              <a:t>O</a:t>
            </a:r>
          </a:p>
        </p:txBody>
      </p:sp>
      <p:cxnSp>
        <p:nvCxnSpPr>
          <p:cNvPr id="10" name="Gerade Verbindung mit Pfeil 9"/>
          <p:cNvCxnSpPr/>
          <p:nvPr/>
        </p:nvCxnSpPr>
        <p:spPr bwMode="auto">
          <a:xfrm>
            <a:off x="4688914" y="1607882"/>
            <a:ext cx="79208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13" name="AutoShape 21"/>
          <p:cNvSpPr>
            <a:spLocks noChangeArrowheads="1"/>
          </p:cNvSpPr>
          <p:nvPr/>
        </p:nvSpPr>
        <p:spPr bwMode="auto">
          <a:xfrm>
            <a:off x="1514962" y="3206152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15" name="Rechteck 14"/>
          <p:cNvSpPr/>
          <p:nvPr/>
        </p:nvSpPr>
        <p:spPr bwMode="auto">
          <a:xfrm>
            <a:off x="2638420" y="2149219"/>
            <a:ext cx="4176712" cy="79216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2601907" y="2384169"/>
            <a:ext cx="3124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2481263" algn="l"/>
              </a:tabLst>
            </a:pPr>
            <a:r>
              <a:rPr lang="de-DE" dirty="0"/>
              <a:t>k </a:t>
            </a:r>
            <a:r>
              <a:rPr lang="de-DE" dirty="0" err="1" smtClean="0"/>
              <a:t>becomes</a:t>
            </a:r>
            <a:r>
              <a:rPr lang="de-DE" dirty="0"/>
              <a:t>	</a:t>
            </a:r>
            <a:r>
              <a:rPr lang="de-DE" dirty="0" err="1" smtClean="0"/>
              <a:t>and</a:t>
            </a:r>
            <a:endParaRPr lang="de-DE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02107" y="2231769"/>
            <a:ext cx="6731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78507" y="2231769"/>
            <a:ext cx="787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18"/>
          <p:cNvSpPr txBox="1"/>
          <p:nvPr/>
        </p:nvSpPr>
        <p:spPr>
          <a:xfrm>
            <a:off x="1756404" y="3097686"/>
            <a:ext cx="623760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the plateau correspond to k</a:t>
            </a:r>
            <a:r>
              <a:rPr lang="en-GB" baseline="-25000" dirty="0" smtClean="0"/>
              <a:t>1</a:t>
            </a:r>
            <a:r>
              <a:rPr lang="en-GB" dirty="0" smtClean="0"/>
              <a:t> which is then rate determining</a:t>
            </a:r>
            <a:endParaRPr lang="en-GB" dirty="0"/>
          </a:p>
        </p:txBody>
      </p:sp>
      <p:sp>
        <p:nvSpPr>
          <p:cNvPr id="20" name="Textfeld 19"/>
          <p:cNvSpPr txBox="1"/>
          <p:nvPr/>
        </p:nvSpPr>
        <p:spPr>
          <a:xfrm>
            <a:off x="2448901" y="3592084"/>
            <a:ext cx="494237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this is a typical </a:t>
            </a:r>
            <a:r>
              <a:rPr lang="en-GB" b="1" dirty="0" smtClean="0"/>
              <a:t>D mechanism</a:t>
            </a:r>
            <a:r>
              <a:rPr lang="en-GB" dirty="0" smtClean="0"/>
              <a:t> (Langford-</a:t>
            </a:r>
            <a:r>
              <a:rPr lang="en-GB" dirty="0" err="1" smtClean="0"/>
              <a:t>Gray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21" name="Rectangle 23"/>
          <p:cNvSpPr>
            <a:spLocks noChangeArrowheads="1"/>
          </p:cNvSpPr>
          <p:nvPr/>
        </p:nvSpPr>
        <p:spPr bwMode="auto">
          <a:xfrm>
            <a:off x="1598607" y="4437112"/>
            <a:ext cx="6553200" cy="13716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1407" y="4168409"/>
            <a:ext cx="1524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1598607" y="4665712"/>
            <a:ext cx="6453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/>
              <a:t>[Co(NH</a:t>
            </a:r>
            <a:r>
              <a:rPr lang="de-DE" baseline="-25000"/>
              <a:t>3</a:t>
            </a:r>
            <a:r>
              <a:rPr lang="de-DE"/>
              <a:t>)</a:t>
            </a:r>
            <a:r>
              <a:rPr lang="de-DE" baseline="-25000"/>
              <a:t> 5</a:t>
            </a:r>
            <a:r>
              <a:rPr lang="de-DE"/>
              <a:t>(H</a:t>
            </a:r>
            <a:r>
              <a:rPr lang="de-DE" baseline="-25000"/>
              <a:t>2</a:t>
            </a:r>
            <a:r>
              <a:rPr lang="de-DE"/>
              <a:t>O)]</a:t>
            </a:r>
            <a:r>
              <a:rPr lang="de-DE" baseline="30000"/>
              <a:t>3+  </a:t>
            </a:r>
            <a:r>
              <a:rPr lang="de-DE"/>
              <a:t>+  SO</a:t>
            </a:r>
            <a:r>
              <a:rPr lang="de-DE" baseline="-25000"/>
              <a:t>4</a:t>
            </a:r>
            <a:r>
              <a:rPr lang="de-DE" baseline="30000"/>
              <a:t>2-</a:t>
            </a:r>
            <a:r>
              <a:rPr lang="de-DE"/>
              <a:t> 	{Co(NH</a:t>
            </a:r>
            <a:r>
              <a:rPr lang="de-DE" baseline="-25000"/>
              <a:t>3</a:t>
            </a:r>
            <a:r>
              <a:rPr lang="de-DE"/>
              <a:t>)</a:t>
            </a:r>
            <a:r>
              <a:rPr lang="de-DE" baseline="-25000"/>
              <a:t>5</a:t>
            </a:r>
            <a:r>
              <a:rPr lang="de-DE"/>
              <a:t>(H</a:t>
            </a:r>
            <a:r>
              <a:rPr lang="de-DE" baseline="-25000"/>
              <a:t>2</a:t>
            </a:r>
            <a:r>
              <a:rPr lang="de-DE"/>
              <a:t>O)}{</a:t>
            </a:r>
            <a:r>
              <a:rPr lang="de-DE" baseline="30000"/>
              <a:t> </a:t>
            </a:r>
            <a:r>
              <a:rPr lang="de-DE"/>
              <a:t>SO</a:t>
            </a:r>
            <a:r>
              <a:rPr lang="de-DE" baseline="-25000"/>
              <a:t>4</a:t>
            </a:r>
            <a:r>
              <a:rPr lang="de-DE"/>
              <a:t>}</a:t>
            </a:r>
          </a:p>
        </p:txBody>
      </p:sp>
      <p:sp>
        <p:nvSpPr>
          <p:cNvPr id="24" name="Line 11"/>
          <p:cNvSpPr>
            <a:spLocks noChangeShapeType="1"/>
          </p:cNvSpPr>
          <p:nvPr/>
        </p:nvSpPr>
        <p:spPr bwMode="auto">
          <a:xfrm>
            <a:off x="4622795" y="4818112"/>
            <a:ext cx="4095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5" name="Line 12"/>
          <p:cNvSpPr>
            <a:spLocks noChangeShapeType="1"/>
          </p:cNvSpPr>
          <p:nvPr/>
        </p:nvSpPr>
        <p:spPr bwMode="auto">
          <a:xfrm flipH="1">
            <a:off x="4622795" y="4894312"/>
            <a:ext cx="4095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4583107" y="4486325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IP</a:t>
            </a:r>
            <a:endParaRPr lang="en-GB" sz="1600" baseline="-25000"/>
          </a:p>
        </p:txBody>
      </p:sp>
      <p:pic>
        <p:nvPicPr>
          <p:cNvPr id="28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57532" y="6015378"/>
            <a:ext cx="208915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" name="Textfeld 24"/>
          <p:cNvSpPr txBox="1">
            <a:spLocks noChangeArrowheads="1"/>
          </p:cNvSpPr>
          <p:nvPr/>
        </p:nvSpPr>
        <p:spPr bwMode="auto">
          <a:xfrm>
            <a:off x="1714495" y="5224512"/>
            <a:ext cx="5664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/>
              <a:t>{Co(NH</a:t>
            </a:r>
            <a:r>
              <a:rPr lang="de-DE" baseline="-25000"/>
              <a:t>3</a:t>
            </a:r>
            <a:r>
              <a:rPr lang="de-DE"/>
              <a:t>)</a:t>
            </a:r>
            <a:r>
              <a:rPr lang="de-DE" baseline="-25000"/>
              <a:t>5</a:t>
            </a:r>
            <a:r>
              <a:rPr lang="de-DE"/>
              <a:t>(H</a:t>
            </a:r>
            <a:r>
              <a:rPr lang="de-DE" baseline="-25000"/>
              <a:t>2</a:t>
            </a:r>
            <a:r>
              <a:rPr lang="de-DE"/>
              <a:t>O)}{</a:t>
            </a:r>
            <a:r>
              <a:rPr lang="de-DE" baseline="30000"/>
              <a:t> </a:t>
            </a:r>
            <a:r>
              <a:rPr lang="de-DE"/>
              <a:t>SO</a:t>
            </a:r>
            <a:r>
              <a:rPr lang="de-DE" baseline="-25000"/>
              <a:t>4</a:t>
            </a:r>
            <a:r>
              <a:rPr lang="de-DE"/>
              <a:t>}		</a:t>
            </a:r>
            <a:r>
              <a:rPr lang="en-US"/>
              <a:t>[Co(NH</a:t>
            </a:r>
            <a:r>
              <a:rPr lang="en-US" baseline="-25000"/>
              <a:t>3</a:t>
            </a:r>
            <a:r>
              <a:rPr lang="en-US"/>
              <a:t>)</a:t>
            </a:r>
            <a:r>
              <a:rPr lang="en-US" baseline="-25000"/>
              <a:t> 5</a:t>
            </a:r>
            <a:r>
              <a:rPr lang="en-US"/>
              <a:t>(SO</a:t>
            </a:r>
            <a:r>
              <a:rPr lang="en-US" baseline="-25000"/>
              <a:t>4</a:t>
            </a:r>
            <a:r>
              <a:rPr lang="en-US"/>
              <a:t>)]</a:t>
            </a:r>
            <a:r>
              <a:rPr lang="en-US" baseline="30000"/>
              <a:t>+</a:t>
            </a:r>
          </a:p>
        </p:txBody>
      </p:sp>
      <p:cxnSp>
        <p:nvCxnSpPr>
          <p:cNvPr id="30" name="Gerade Verbindung mit Pfeil 25"/>
          <p:cNvCxnSpPr>
            <a:cxnSpLocks noChangeShapeType="1"/>
          </p:cNvCxnSpPr>
          <p:nvPr/>
        </p:nvCxnSpPr>
        <p:spPr bwMode="auto">
          <a:xfrm>
            <a:off x="4548182" y="5426125"/>
            <a:ext cx="574675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31" name="Textfeld 26"/>
          <p:cNvSpPr txBox="1">
            <a:spLocks noChangeArrowheads="1"/>
          </p:cNvSpPr>
          <p:nvPr/>
        </p:nvSpPr>
        <p:spPr bwMode="auto">
          <a:xfrm>
            <a:off x="4595807" y="5081637"/>
            <a:ext cx="384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k</a:t>
            </a:r>
            <a:r>
              <a:rPr lang="en-US" baseline="-25000"/>
              <a:t>3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4297207" y="4029874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or</a:t>
            </a:r>
            <a:endParaRPr lang="en-GB" dirty="0"/>
          </a:p>
        </p:txBody>
      </p:sp>
      <p:sp>
        <p:nvSpPr>
          <p:cNvPr id="33" name="Textfeld 32"/>
          <p:cNvSpPr txBox="1"/>
          <p:nvPr/>
        </p:nvSpPr>
        <p:spPr>
          <a:xfrm>
            <a:off x="895446" y="6181409"/>
            <a:ext cx="2159566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then, rate constant:</a:t>
            </a:r>
            <a:endParaRPr lang="en-GB" dirty="0"/>
          </a:p>
        </p:txBody>
      </p:sp>
      <p:sp>
        <p:nvSpPr>
          <p:cNvPr id="34" name="Textfeld 33"/>
          <p:cNvSpPr txBox="1"/>
          <p:nvPr/>
        </p:nvSpPr>
        <p:spPr>
          <a:xfrm>
            <a:off x="5481002" y="6148764"/>
            <a:ext cx="3365024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3</a:t>
            </a:r>
            <a:r>
              <a:rPr lang="en-GB" dirty="0" smtClean="0"/>
              <a:t> is now rate limiting (plateau)</a:t>
            </a:r>
            <a:endParaRPr lang="en-GB" dirty="0"/>
          </a:p>
        </p:txBody>
      </p:sp>
      <p:sp>
        <p:nvSpPr>
          <p:cNvPr id="35" name="Rechteck 34"/>
          <p:cNvSpPr/>
          <p:nvPr/>
        </p:nvSpPr>
        <p:spPr bwMode="auto">
          <a:xfrm>
            <a:off x="3055012" y="5951587"/>
            <a:ext cx="2294190" cy="827219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43362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1547813" y="5085184"/>
            <a:ext cx="5976515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486" name="Rectangle 22"/>
          <p:cNvSpPr>
            <a:spLocks noChangeArrowheads="1"/>
          </p:cNvSpPr>
          <p:nvPr/>
        </p:nvSpPr>
        <p:spPr bwMode="auto">
          <a:xfrm>
            <a:off x="3183330" y="1780338"/>
            <a:ext cx="2747963" cy="17240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62485" name="Rectangle 21"/>
          <p:cNvSpPr>
            <a:spLocks noChangeArrowheads="1"/>
          </p:cNvSpPr>
          <p:nvPr/>
        </p:nvSpPr>
        <p:spPr bwMode="auto">
          <a:xfrm>
            <a:off x="2051720" y="3680575"/>
            <a:ext cx="4953000" cy="7207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3145230" y="1856538"/>
            <a:ext cx="2781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A + L                        AL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4326330" y="1704138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endParaRPr lang="en-GB" sz="1600" baseline="-25000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3945330" y="2008938"/>
            <a:ext cx="1371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 flipH="1">
            <a:off x="3945330" y="2161338"/>
            <a:ext cx="1371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26635" name="Line 11"/>
          <p:cNvSpPr>
            <a:spLocks noChangeShapeType="1"/>
          </p:cNvSpPr>
          <p:nvPr/>
        </p:nvSpPr>
        <p:spPr bwMode="auto">
          <a:xfrm>
            <a:off x="3792930" y="2237538"/>
            <a:ext cx="838200" cy="974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 flipH="1">
            <a:off x="4631130" y="2221663"/>
            <a:ext cx="838200" cy="990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4400943" y="3144001"/>
            <a:ext cx="5937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de-DE" sz="2000"/>
              <a:t>AB</a:t>
            </a: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3762768" y="2515351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A</a:t>
            </a:r>
            <a:endParaRPr lang="en-GB" sz="1600" baseline="-25000"/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5124843" y="25105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AL</a:t>
            </a:r>
            <a:endParaRPr lang="en-GB" sz="1600" baseline="-25000"/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3965968" y="2313738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B</a:t>
            </a:r>
            <a:endParaRPr lang="en-GB" sz="1600" baseline="-25000"/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4859730" y="2313738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B</a:t>
            </a:r>
            <a:endParaRPr lang="en-GB" sz="1600" baseline="-25000"/>
          </a:p>
        </p:txBody>
      </p:sp>
      <p:sp>
        <p:nvSpPr>
          <p:cNvPr id="26645" name="Textfeld 24"/>
          <p:cNvSpPr txBox="1">
            <a:spLocks noChangeArrowheads="1"/>
          </p:cNvSpPr>
          <p:nvPr/>
        </p:nvSpPr>
        <p:spPr bwMode="auto">
          <a:xfrm>
            <a:off x="2658145" y="3682163"/>
            <a:ext cx="4667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US" dirty="0" smtClean="0"/>
              <a:t>[A]</a:t>
            </a:r>
            <a:endParaRPr lang="en-US" dirty="0"/>
          </a:p>
        </p:txBody>
      </p:sp>
      <p:sp>
        <p:nvSpPr>
          <p:cNvPr id="26646" name="Textfeld 25"/>
          <p:cNvSpPr txBox="1">
            <a:spLocks noChangeArrowheads="1"/>
          </p:cNvSpPr>
          <p:nvPr/>
        </p:nvSpPr>
        <p:spPr bwMode="auto">
          <a:xfrm>
            <a:off x="2677195" y="3988550"/>
            <a:ext cx="6383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US" dirty="0" smtClean="0"/>
              <a:t>[A]</a:t>
            </a:r>
            <a:r>
              <a:rPr lang="en-US" baseline="-25000" dirty="0" smtClean="0"/>
              <a:t>tot</a:t>
            </a:r>
            <a:endParaRPr lang="en-US" baseline="-25000" dirty="0"/>
          </a:p>
        </p:txBody>
      </p:sp>
      <p:cxnSp>
        <p:nvCxnSpPr>
          <p:cNvPr id="26647" name="Gerade Verbindung 26"/>
          <p:cNvCxnSpPr>
            <a:cxnSpLocks noChangeShapeType="1"/>
          </p:cNvCxnSpPr>
          <p:nvPr/>
        </p:nvCxnSpPr>
        <p:spPr bwMode="auto">
          <a:xfrm>
            <a:off x="2758158" y="4028238"/>
            <a:ext cx="288925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cxnSp>
        <p:nvCxnSpPr>
          <p:cNvPr id="26648" name="Gerade Verbindung 27"/>
          <p:cNvCxnSpPr>
            <a:cxnSpLocks noChangeShapeType="1"/>
          </p:cNvCxnSpPr>
          <p:nvPr/>
        </p:nvCxnSpPr>
        <p:spPr bwMode="auto">
          <a:xfrm>
            <a:off x="3636045" y="4009188"/>
            <a:ext cx="682625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26649" name="Textfeld 28"/>
          <p:cNvSpPr txBox="1">
            <a:spLocks noChangeArrowheads="1"/>
          </p:cNvSpPr>
          <p:nvPr/>
        </p:nvSpPr>
        <p:spPr bwMode="auto">
          <a:xfrm>
            <a:off x="3785270" y="3666288"/>
            <a:ext cx="312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1</a:t>
            </a:r>
          </a:p>
        </p:txBody>
      </p:sp>
      <p:sp>
        <p:nvSpPr>
          <p:cNvPr id="26650" name="Textfeld 29"/>
          <p:cNvSpPr txBox="1">
            <a:spLocks noChangeArrowheads="1"/>
          </p:cNvSpPr>
          <p:nvPr/>
        </p:nvSpPr>
        <p:spPr bwMode="auto">
          <a:xfrm>
            <a:off x="3521745" y="3971088"/>
            <a:ext cx="9604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1+K·[A]</a:t>
            </a:r>
          </a:p>
        </p:txBody>
      </p:sp>
      <p:sp>
        <p:nvSpPr>
          <p:cNvPr id="26651" name="Textfeld 30"/>
          <p:cNvSpPr txBox="1">
            <a:spLocks noChangeArrowheads="1"/>
          </p:cNvSpPr>
          <p:nvPr/>
        </p:nvSpPr>
        <p:spPr bwMode="auto">
          <a:xfrm>
            <a:off x="2226345" y="3826625"/>
            <a:ext cx="6058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US" dirty="0" err="1" smtClean="0"/>
              <a:t>f</a:t>
            </a:r>
            <a:r>
              <a:rPr lang="en-US" baseline="-25000" dirty="0" err="1"/>
              <a:t>A</a:t>
            </a:r>
            <a:r>
              <a:rPr lang="en-US" dirty="0" smtClean="0"/>
              <a:t> </a:t>
            </a:r>
            <a:r>
              <a:rPr lang="en-US" dirty="0"/>
              <a:t>= </a:t>
            </a:r>
          </a:p>
        </p:txBody>
      </p:sp>
      <p:sp>
        <p:nvSpPr>
          <p:cNvPr id="26652" name="Textfeld 31"/>
          <p:cNvSpPr txBox="1">
            <a:spLocks noChangeArrowheads="1"/>
          </p:cNvSpPr>
          <p:nvPr/>
        </p:nvSpPr>
        <p:spPr bwMode="auto">
          <a:xfrm>
            <a:off x="3202658" y="3820275"/>
            <a:ext cx="3190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=</a:t>
            </a:r>
          </a:p>
        </p:txBody>
      </p:sp>
      <p:cxnSp>
        <p:nvCxnSpPr>
          <p:cNvPr id="26653" name="Gerade Verbindung 32"/>
          <p:cNvCxnSpPr>
            <a:cxnSpLocks noChangeShapeType="1"/>
          </p:cNvCxnSpPr>
          <p:nvPr/>
        </p:nvCxnSpPr>
        <p:spPr bwMode="auto">
          <a:xfrm>
            <a:off x="6099845" y="4007600"/>
            <a:ext cx="682625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26654" name="Textfeld 33"/>
          <p:cNvSpPr txBox="1">
            <a:spLocks noChangeArrowheads="1"/>
          </p:cNvSpPr>
          <p:nvPr/>
        </p:nvSpPr>
        <p:spPr bwMode="auto">
          <a:xfrm>
            <a:off x="6091908" y="3664700"/>
            <a:ext cx="6719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US" dirty="0"/>
              <a:t>K</a:t>
            </a:r>
            <a:r>
              <a:rPr lang="en-US" dirty="0" smtClean="0"/>
              <a:t>·[L]</a:t>
            </a:r>
            <a:endParaRPr lang="en-US" dirty="0"/>
          </a:p>
        </p:txBody>
      </p:sp>
      <p:sp>
        <p:nvSpPr>
          <p:cNvPr id="26655" name="Textfeld 34"/>
          <p:cNvSpPr txBox="1">
            <a:spLocks noChangeArrowheads="1"/>
          </p:cNvSpPr>
          <p:nvPr/>
        </p:nvSpPr>
        <p:spPr bwMode="auto">
          <a:xfrm>
            <a:off x="5985545" y="3967913"/>
            <a:ext cx="9348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dirty="0"/>
              <a:t>1+K</a:t>
            </a:r>
            <a:r>
              <a:rPr lang="en-US" dirty="0" smtClean="0"/>
              <a:t>·[L]</a:t>
            </a:r>
            <a:endParaRPr lang="en-US" dirty="0"/>
          </a:p>
        </p:txBody>
      </p:sp>
      <p:sp>
        <p:nvSpPr>
          <p:cNvPr id="26656" name="Textfeld 35"/>
          <p:cNvSpPr txBox="1">
            <a:spLocks noChangeArrowheads="1"/>
          </p:cNvSpPr>
          <p:nvPr/>
        </p:nvSpPr>
        <p:spPr bwMode="auto">
          <a:xfrm>
            <a:off x="4906045" y="3812338"/>
            <a:ext cx="692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f</a:t>
            </a:r>
            <a:r>
              <a:rPr lang="en-US" baseline="-25000"/>
              <a:t>AL</a:t>
            </a:r>
            <a:r>
              <a:rPr lang="en-US"/>
              <a:t> = </a:t>
            </a:r>
          </a:p>
        </p:txBody>
      </p:sp>
      <p:sp>
        <p:nvSpPr>
          <p:cNvPr id="26657" name="Textfeld 36"/>
          <p:cNvSpPr txBox="1">
            <a:spLocks noChangeArrowheads="1"/>
          </p:cNvSpPr>
          <p:nvPr/>
        </p:nvSpPr>
        <p:spPr bwMode="auto">
          <a:xfrm>
            <a:off x="5394995" y="3652000"/>
            <a:ext cx="5953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[AL]</a:t>
            </a:r>
          </a:p>
        </p:txBody>
      </p:sp>
      <p:sp>
        <p:nvSpPr>
          <p:cNvPr id="26658" name="Textfeld 37"/>
          <p:cNvSpPr txBox="1">
            <a:spLocks noChangeArrowheads="1"/>
          </p:cNvSpPr>
          <p:nvPr/>
        </p:nvSpPr>
        <p:spPr bwMode="auto">
          <a:xfrm>
            <a:off x="5414045" y="3958388"/>
            <a:ext cx="6383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US" dirty="0" smtClean="0"/>
              <a:t>[A]</a:t>
            </a:r>
            <a:r>
              <a:rPr lang="en-US" baseline="-25000" dirty="0" smtClean="0"/>
              <a:t>tot</a:t>
            </a:r>
            <a:endParaRPr lang="en-US" baseline="-25000" dirty="0"/>
          </a:p>
        </p:txBody>
      </p:sp>
      <p:cxnSp>
        <p:nvCxnSpPr>
          <p:cNvPr id="26659" name="Gerade Verbindung 38"/>
          <p:cNvCxnSpPr>
            <a:cxnSpLocks noChangeShapeType="1"/>
          </p:cNvCxnSpPr>
          <p:nvPr/>
        </p:nvCxnSpPr>
        <p:spPr bwMode="auto">
          <a:xfrm>
            <a:off x="5495008" y="3996488"/>
            <a:ext cx="287337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6660" name="Textfeld 39"/>
          <p:cNvSpPr txBox="1">
            <a:spLocks noChangeArrowheads="1"/>
          </p:cNvSpPr>
          <p:nvPr/>
        </p:nvSpPr>
        <p:spPr bwMode="auto">
          <a:xfrm>
            <a:off x="5834733" y="3798050"/>
            <a:ext cx="3190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=</a:t>
            </a:r>
          </a:p>
        </p:txBody>
      </p:sp>
      <p:sp>
        <p:nvSpPr>
          <p:cNvPr id="26661" name="Textfeld 40"/>
          <p:cNvSpPr txBox="1">
            <a:spLocks noChangeArrowheads="1"/>
          </p:cNvSpPr>
          <p:nvPr/>
        </p:nvSpPr>
        <p:spPr bwMode="auto">
          <a:xfrm>
            <a:off x="1547813" y="5195888"/>
            <a:ext cx="749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d[AB]</a:t>
            </a:r>
          </a:p>
        </p:txBody>
      </p:sp>
      <p:cxnSp>
        <p:nvCxnSpPr>
          <p:cNvPr id="26662" name="Gerade Verbindung 42"/>
          <p:cNvCxnSpPr>
            <a:cxnSpLocks noChangeShapeType="1"/>
          </p:cNvCxnSpPr>
          <p:nvPr/>
        </p:nvCxnSpPr>
        <p:spPr bwMode="auto">
          <a:xfrm>
            <a:off x="1676400" y="5530850"/>
            <a:ext cx="461963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6663" name="Textfeld 44"/>
          <p:cNvSpPr txBox="1">
            <a:spLocks noChangeArrowheads="1"/>
          </p:cNvSpPr>
          <p:nvPr/>
        </p:nvSpPr>
        <p:spPr bwMode="auto">
          <a:xfrm>
            <a:off x="1657350" y="5508625"/>
            <a:ext cx="5064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d[t]</a:t>
            </a:r>
          </a:p>
        </p:txBody>
      </p:sp>
      <p:sp>
        <p:nvSpPr>
          <p:cNvPr id="26664" name="Textfeld 45"/>
          <p:cNvSpPr txBox="1">
            <a:spLocks noChangeArrowheads="1"/>
          </p:cNvSpPr>
          <p:nvPr/>
        </p:nvSpPr>
        <p:spPr bwMode="auto">
          <a:xfrm>
            <a:off x="2230438" y="5348288"/>
            <a:ext cx="3190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=</a:t>
            </a:r>
          </a:p>
        </p:txBody>
      </p:sp>
      <p:sp>
        <p:nvSpPr>
          <p:cNvPr id="26665" name="Textfeld 46"/>
          <p:cNvSpPr txBox="1">
            <a:spLocks noChangeArrowheads="1"/>
          </p:cNvSpPr>
          <p:nvPr/>
        </p:nvSpPr>
        <p:spPr bwMode="auto">
          <a:xfrm>
            <a:off x="2493963" y="5329238"/>
            <a:ext cx="26304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k</a:t>
            </a:r>
            <a:r>
              <a:rPr lang="en-US" baseline="-25000"/>
              <a:t>a</a:t>
            </a:r>
            <a:r>
              <a:rPr lang="en-US"/>
              <a:t>·[A]·[B]  +  k</a:t>
            </a:r>
            <a:r>
              <a:rPr lang="en-US" baseline="-25000"/>
              <a:t>AL</a:t>
            </a:r>
            <a:r>
              <a:rPr lang="en-US"/>
              <a:t>[AL]·[B]</a:t>
            </a:r>
          </a:p>
        </p:txBody>
      </p:sp>
      <p:graphicFrame>
        <p:nvGraphicFramePr>
          <p:cNvPr id="26626" name="Object 6"/>
          <p:cNvGraphicFramePr>
            <a:graphicFrameLocks noChangeAspect="1"/>
          </p:cNvGraphicFramePr>
          <p:nvPr/>
        </p:nvGraphicFramePr>
        <p:xfrm>
          <a:off x="5124450" y="5229225"/>
          <a:ext cx="2259013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40" name="Equation" r:id="rId4" imgW="2552400" imgH="711000" progId="Equation.3">
                  <p:embed/>
                </p:oleObj>
              </mc:Choice>
              <mc:Fallback>
                <p:oleObj name="Equation" r:id="rId4" imgW="2552400" imgH="7110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4450" y="5229225"/>
                        <a:ext cx="2259013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0633A-C137-4CB6-8BF3-663C6AE35D06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81</a:t>
            </a:fld>
            <a:endParaRPr lang="en-GB" dirty="0"/>
          </a:p>
        </p:txBody>
      </p:sp>
      <p:sp>
        <p:nvSpPr>
          <p:cNvPr id="45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46" name="Textfeld 45"/>
          <p:cNvSpPr txBox="1"/>
          <p:nvPr/>
        </p:nvSpPr>
        <p:spPr>
          <a:xfrm>
            <a:off x="3121733" y="882368"/>
            <a:ext cx="287771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3.2 The prior equilibrium</a:t>
            </a:r>
            <a:endParaRPr lang="en-GB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1298533" y="1289762"/>
            <a:ext cx="669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Typical reaction scheme for substation reactions (see also later)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167183" y="4551403"/>
            <a:ext cx="892789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reaction goes </a:t>
            </a:r>
            <a:r>
              <a:rPr lang="en-GB" b="1" dirty="0" smtClean="0"/>
              <a:t>directly with </a:t>
            </a:r>
            <a:r>
              <a:rPr lang="en-GB" b="1" dirty="0" err="1" smtClean="0"/>
              <a:t>k</a:t>
            </a:r>
            <a:r>
              <a:rPr lang="en-GB" b="1" baseline="-25000" dirty="0" err="1" smtClean="0"/>
              <a:t>a</a:t>
            </a:r>
            <a:r>
              <a:rPr lang="en-GB" dirty="0" smtClean="0"/>
              <a:t> or with </a:t>
            </a:r>
            <a:r>
              <a:rPr lang="de-DE" b="1" dirty="0" err="1" smtClean="0"/>
              <a:t>k</a:t>
            </a:r>
            <a:r>
              <a:rPr lang="de-DE" b="1" baseline="-25000" dirty="0" err="1" smtClean="0"/>
              <a:t>AL</a:t>
            </a:r>
            <a:r>
              <a:rPr lang="de-DE" b="1" baseline="-25000" dirty="0" smtClean="0"/>
              <a:t> </a:t>
            </a:r>
            <a:r>
              <a:rPr lang="en-GB" dirty="0" smtClean="0"/>
              <a:t>via a coupled intermediate (solvent complex)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2288336" y="6265342"/>
            <a:ext cx="479515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[A] and [AL] can be expressed with </a:t>
            </a:r>
            <a:r>
              <a:rPr lang="en-US" dirty="0" err="1"/>
              <a:t>f</a:t>
            </a:r>
            <a:r>
              <a:rPr lang="en-US" baseline="-25000" dirty="0" err="1"/>
              <a:t>A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err="1"/>
              <a:t>f</a:t>
            </a:r>
            <a:r>
              <a:rPr lang="en-US" baseline="-25000" dirty="0" err="1"/>
              <a:t>AL</a:t>
            </a:r>
            <a:r>
              <a:rPr lang="en-US" dirty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82</a:t>
            </a:fld>
            <a:endParaRPr lang="en-GB" dirty="0"/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3183330" y="1780338"/>
            <a:ext cx="2747963" cy="17240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145230" y="1856538"/>
            <a:ext cx="2781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sz="2000"/>
              <a:t>A + L                        AL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4326330" y="1704138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endParaRPr lang="en-GB" sz="1600" baseline="-25000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3945330" y="2008938"/>
            <a:ext cx="1371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 flipH="1">
            <a:off x="3945330" y="2161338"/>
            <a:ext cx="1371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3792930" y="2237538"/>
            <a:ext cx="838200" cy="974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 flipH="1">
            <a:off x="4631130" y="2221663"/>
            <a:ext cx="838200" cy="990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4400943" y="3144001"/>
            <a:ext cx="5937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de-DE" sz="2000"/>
              <a:t>AB</a:t>
            </a: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3762768" y="2515351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A</a:t>
            </a:r>
            <a:endParaRPr lang="en-GB" sz="1600" baseline="-25000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124843" y="25105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k</a:t>
            </a:r>
            <a:r>
              <a:rPr lang="de-CH" sz="1600" baseline="-25000"/>
              <a:t>AL</a:t>
            </a:r>
            <a:endParaRPr lang="en-GB" sz="1600" baseline="-25000"/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3965968" y="2313738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B</a:t>
            </a:r>
            <a:endParaRPr lang="en-GB" sz="1600" baseline="-25000"/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4859730" y="2313738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CH" sz="1600"/>
              <a:t>B</a:t>
            </a:r>
            <a:endParaRPr lang="en-GB" sz="1600" baseline="-25000"/>
          </a:p>
        </p:txBody>
      </p:sp>
      <p:sp>
        <p:nvSpPr>
          <p:cNvPr id="17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18" name="Textfeld 17"/>
          <p:cNvSpPr txBox="1"/>
          <p:nvPr/>
        </p:nvSpPr>
        <p:spPr>
          <a:xfrm>
            <a:off x="3121733" y="882368"/>
            <a:ext cx="287771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3.2 The prior equilibrium</a:t>
            </a:r>
            <a:endParaRPr lang="en-GB" b="1" dirty="0"/>
          </a:p>
        </p:txBody>
      </p:sp>
      <p:sp>
        <p:nvSpPr>
          <p:cNvPr id="19" name="Textfeld 18"/>
          <p:cNvSpPr txBox="1"/>
          <p:nvPr/>
        </p:nvSpPr>
        <p:spPr>
          <a:xfrm>
            <a:off x="1298533" y="1289762"/>
            <a:ext cx="669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Typical reaction scheme for substation reactions (see also later)</a:t>
            </a:r>
            <a:endParaRPr lang="en-GB" dirty="0"/>
          </a:p>
        </p:txBody>
      </p:sp>
      <p:sp>
        <p:nvSpPr>
          <p:cNvPr id="20" name="Rechteck 19"/>
          <p:cNvSpPr/>
          <p:nvPr/>
        </p:nvSpPr>
        <p:spPr bwMode="auto">
          <a:xfrm>
            <a:off x="1642872" y="3573016"/>
            <a:ext cx="5976515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feld 40"/>
          <p:cNvSpPr txBox="1">
            <a:spLocks noChangeArrowheads="1"/>
          </p:cNvSpPr>
          <p:nvPr/>
        </p:nvSpPr>
        <p:spPr bwMode="auto">
          <a:xfrm>
            <a:off x="1642872" y="3683720"/>
            <a:ext cx="749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d[AB]</a:t>
            </a:r>
          </a:p>
        </p:txBody>
      </p:sp>
      <p:cxnSp>
        <p:nvCxnSpPr>
          <p:cNvPr id="22" name="Gerade Verbindung 42"/>
          <p:cNvCxnSpPr>
            <a:cxnSpLocks noChangeShapeType="1"/>
          </p:cNvCxnSpPr>
          <p:nvPr/>
        </p:nvCxnSpPr>
        <p:spPr bwMode="auto">
          <a:xfrm>
            <a:off x="1771459" y="4018682"/>
            <a:ext cx="461963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3" name="Textfeld 44"/>
          <p:cNvSpPr txBox="1">
            <a:spLocks noChangeArrowheads="1"/>
          </p:cNvSpPr>
          <p:nvPr/>
        </p:nvSpPr>
        <p:spPr bwMode="auto">
          <a:xfrm>
            <a:off x="1752409" y="3996457"/>
            <a:ext cx="5064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d[t]</a:t>
            </a:r>
          </a:p>
        </p:txBody>
      </p:sp>
      <p:sp>
        <p:nvSpPr>
          <p:cNvPr id="24" name="Textfeld 45"/>
          <p:cNvSpPr txBox="1">
            <a:spLocks noChangeArrowheads="1"/>
          </p:cNvSpPr>
          <p:nvPr/>
        </p:nvSpPr>
        <p:spPr bwMode="auto">
          <a:xfrm>
            <a:off x="2325497" y="3836120"/>
            <a:ext cx="3190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=</a:t>
            </a:r>
          </a:p>
        </p:txBody>
      </p:sp>
      <p:sp>
        <p:nvSpPr>
          <p:cNvPr id="25" name="Textfeld 46"/>
          <p:cNvSpPr txBox="1">
            <a:spLocks noChangeArrowheads="1"/>
          </p:cNvSpPr>
          <p:nvPr/>
        </p:nvSpPr>
        <p:spPr bwMode="auto">
          <a:xfrm>
            <a:off x="2589022" y="3817070"/>
            <a:ext cx="26304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dirty="0" err="1"/>
              <a:t>k</a:t>
            </a:r>
            <a:r>
              <a:rPr lang="en-US" baseline="-25000" dirty="0" err="1"/>
              <a:t>a</a:t>
            </a:r>
            <a:r>
              <a:rPr lang="en-US" dirty="0"/>
              <a:t>·[A]·[B]  +  </a:t>
            </a:r>
            <a:r>
              <a:rPr lang="en-US" dirty="0" err="1"/>
              <a:t>k</a:t>
            </a:r>
            <a:r>
              <a:rPr lang="en-US" baseline="-25000" dirty="0" err="1"/>
              <a:t>AL</a:t>
            </a:r>
            <a:r>
              <a:rPr lang="en-US" dirty="0"/>
              <a:t>[AL]·[B]</a:t>
            </a:r>
          </a:p>
        </p:txBody>
      </p:sp>
      <p:graphicFrame>
        <p:nvGraphicFramePr>
          <p:cNvPr id="2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7093801"/>
              </p:ext>
            </p:extLst>
          </p:nvPr>
        </p:nvGraphicFramePr>
        <p:xfrm>
          <a:off x="5219509" y="3717057"/>
          <a:ext cx="2259013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20" name="Equation" r:id="rId3" imgW="2552400" imgH="711000" progId="Equation.3">
                  <p:embed/>
                </p:oleObj>
              </mc:Choice>
              <mc:Fallback>
                <p:oleObj name="Equation" r:id="rId3" imgW="255240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509" y="3717057"/>
                        <a:ext cx="2259013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18"/>
          <p:cNvSpPr>
            <a:spLocks noChangeArrowheads="1"/>
          </p:cNvSpPr>
          <p:nvPr/>
        </p:nvSpPr>
        <p:spPr bwMode="auto">
          <a:xfrm>
            <a:off x="3449447" y="4725144"/>
            <a:ext cx="28194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30" name="Rectangle 17"/>
          <p:cNvSpPr>
            <a:spLocks noChangeArrowheads="1"/>
          </p:cNvSpPr>
          <p:nvPr/>
        </p:nvSpPr>
        <p:spPr bwMode="auto">
          <a:xfrm>
            <a:off x="6649847" y="4801344"/>
            <a:ext cx="17149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dirty="0"/>
              <a:t>(AL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small</a:t>
            </a:r>
            <a:r>
              <a:rPr lang="de-DE" dirty="0" smtClean="0"/>
              <a:t>)</a:t>
            </a:r>
            <a:endParaRPr lang="en-GB" dirty="0"/>
          </a:p>
        </p:txBody>
      </p:sp>
      <p:sp>
        <p:nvSpPr>
          <p:cNvPr id="31" name="Textfeld 30"/>
          <p:cNvSpPr txBox="1"/>
          <p:nvPr/>
        </p:nvSpPr>
        <p:spPr>
          <a:xfrm>
            <a:off x="3641506" y="4748441"/>
            <a:ext cx="243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</a:t>
            </a:r>
            <a:r>
              <a:rPr lang="en-GB" dirty="0" err="1" smtClean="0"/>
              <a:t>k</a:t>
            </a:r>
            <a:r>
              <a:rPr lang="en-GB" baseline="-25000" dirty="0" err="1" smtClean="0"/>
              <a:t>A</a:t>
            </a:r>
            <a:r>
              <a:rPr lang="en-GB" dirty="0" err="1" smtClean="0"/>
              <a:t>+k</a:t>
            </a:r>
            <a:r>
              <a:rPr lang="en-GB" baseline="-25000" dirty="0" err="1" smtClean="0"/>
              <a:t>AL</a:t>
            </a:r>
            <a:r>
              <a:rPr lang="en-GB" dirty="0" err="1" smtClean="0">
                <a:sym typeface="Symbol" panose="05050102010706020507" pitchFamily="18" charset="2"/>
              </a:rPr>
              <a:t></a:t>
            </a:r>
            <a:r>
              <a:rPr lang="en-GB" dirty="0" err="1" smtClean="0"/>
              <a:t>K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[L])</a:t>
            </a:r>
            <a:r>
              <a:rPr lang="en-GB" dirty="0" smtClean="0">
                <a:sym typeface="Symbol" panose="05050102010706020507" pitchFamily="18" charset="2"/>
              </a:rPr>
              <a:t>[A]</a:t>
            </a:r>
            <a:r>
              <a:rPr lang="en-GB" baseline="-25000" dirty="0" smtClean="0">
                <a:sym typeface="Symbol" panose="05050102010706020507" pitchFamily="18" charset="2"/>
              </a:rPr>
              <a:t>tot</a:t>
            </a:r>
            <a:r>
              <a:rPr lang="en-GB" dirty="0" smtClean="0">
                <a:sym typeface="Symbol" panose="05050102010706020507" pitchFamily="18" charset="2"/>
              </a:rPr>
              <a:t>[B]</a:t>
            </a:r>
            <a:endParaRPr lang="en-GB" dirty="0"/>
          </a:p>
        </p:txBody>
      </p:sp>
      <p:sp>
        <p:nvSpPr>
          <p:cNvPr id="32" name="Textfeld 31"/>
          <p:cNvSpPr txBox="1"/>
          <p:nvPr/>
        </p:nvSpPr>
        <p:spPr>
          <a:xfrm>
            <a:off x="897733" y="4769078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1. case</a:t>
            </a:r>
            <a:r>
              <a:rPr lang="en-GB" dirty="0" smtClean="0"/>
              <a:t>: 1 &gt;&gt; K[L] then</a:t>
            </a:r>
            <a:endParaRPr lang="en-GB" dirty="0"/>
          </a:p>
        </p:txBody>
      </p:sp>
      <p:sp>
        <p:nvSpPr>
          <p:cNvPr id="33" name="Textfeld 32"/>
          <p:cNvSpPr txBox="1"/>
          <p:nvPr/>
        </p:nvSpPr>
        <p:spPr>
          <a:xfrm>
            <a:off x="876669" y="5626458"/>
            <a:ext cx="4331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2</a:t>
            </a:r>
            <a:r>
              <a:rPr lang="en-GB" b="1" dirty="0" smtClean="0"/>
              <a:t>. case</a:t>
            </a:r>
            <a:r>
              <a:rPr lang="en-GB" dirty="0" smtClean="0"/>
              <a:t>: equilibrium but only AL reactive </a:t>
            </a:r>
            <a:endParaRPr lang="en-GB" dirty="0"/>
          </a:p>
        </p:txBody>
      </p:sp>
      <p:sp>
        <p:nvSpPr>
          <p:cNvPr id="34" name="Rectangle 21"/>
          <p:cNvSpPr>
            <a:spLocks noChangeArrowheads="1"/>
          </p:cNvSpPr>
          <p:nvPr/>
        </p:nvSpPr>
        <p:spPr bwMode="auto">
          <a:xfrm>
            <a:off x="5276132" y="5427632"/>
            <a:ext cx="2133600" cy="762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pic>
        <p:nvPicPr>
          <p:cNvPr id="35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14232" y="5473669"/>
            <a:ext cx="20193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feld 35"/>
          <p:cNvSpPr txBox="1"/>
          <p:nvPr/>
        </p:nvSpPr>
        <p:spPr>
          <a:xfrm>
            <a:off x="890444" y="6258138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3. case</a:t>
            </a:r>
            <a:r>
              <a:rPr lang="en-GB" dirty="0" smtClean="0"/>
              <a:t>: ….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600454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auto">
          <a:xfrm>
            <a:off x="3203848" y="4104966"/>
            <a:ext cx="2664296" cy="74511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2627784" y="1627646"/>
            <a:ext cx="3816424" cy="165733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8679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5976" y="4140975"/>
            <a:ext cx="14478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867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5791147"/>
              </p:ext>
            </p:extLst>
          </p:nvPr>
        </p:nvGraphicFramePr>
        <p:xfrm>
          <a:off x="2723356" y="1627646"/>
          <a:ext cx="3697288" cy="161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9" name="CS ChemDraw Drawing" r:id="rId5" imgW="3134557" imgH="1368009" progId="ChemDraw.Document.6.0">
                  <p:embed/>
                </p:oleObj>
              </mc:Choice>
              <mc:Fallback>
                <p:oleObj name="CS ChemDraw Drawing" r:id="rId5" imgW="3134557" imgH="1368009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3356" y="1627646"/>
                        <a:ext cx="3697288" cy="1611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C31BADE-B485-41B2-B476-74C3039D3F02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83</a:t>
            </a:fld>
            <a:endParaRPr lang="en-GB" dirty="0"/>
          </a:p>
        </p:txBody>
      </p:sp>
      <p:sp>
        <p:nvSpPr>
          <p:cNvPr id="14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5" name="Textfeld 4"/>
          <p:cNvSpPr txBox="1"/>
          <p:nvPr/>
        </p:nvSpPr>
        <p:spPr>
          <a:xfrm>
            <a:off x="2070247" y="1032989"/>
            <a:ext cx="523733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Interesting example at the end: </a:t>
            </a:r>
            <a:r>
              <a:rPr lang="en-GB" b="1" dirty="0" smtClean="0"/>
              <a:t>an isomerization</a:t>
            </a:r>
            <a:endParaRPr lang="en-GB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717428" y="3510309"/>
            <a:ext cx="819647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we observe that isomerization becomes slower upon the addition of excess "L"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3203848" y="4292859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rate law:</a:t>
            </a:r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659621" y="5208306"/>
            <a:ext cx="847751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generally, isomerisation's become faster upon addition of one of the components</a:t>
            </a:r>
            <a:endParaRPr lang="en-GB" dirty="0"/>
          </a:p>
        </p:txBody>
      </p:sp>
      <p:sp>
        <p:nvSpPr>
          <p:cNvPr id="11" name="Textfeld 10"/>
          <p:cNvSpPr txBox="1"/>
          <p:nvPr/>
        </p:nvSpPr>
        <p:spPr>
          <a:xfrm>
            <a:off x="2395763" y="5861268"/>
            <a:ext cx="435247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which mechanism explains this rate law?</a:t>
            </a:r>
            <a:endParaRPr lang="en-GB" dirty="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 bwMode="auto">
          <a:xfrm>
            <a:off x="2274738" y="5867400"/>
            <a:ext cx="3881438" cy="6262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2700338" y="3141663"/>
            <a:ext cx="3311525" cy="1511300"/>
          </a:xfrm>
          <a:prstGeom prst="rect">
            <a:avLst/>
          </a:prstGeom>
          <a:solidFill>
            <a:srgbClr val="CCE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900629"/>
            <a:ext cx="7772400" cy="360040"/>
          </a:xfrm>
        </p:spPr>
        <p:txBody>
          <a:bodyPr/>
          <a:lstStyle/>
          <a:p>
            <a:r>
              <a:rPr lang="en-US" sz="2000" b="1" dirty="0" smtClean="0"/>
              <a:t>Practical kinetic example</a:t>
            </a:r>
            <a:r>
              <a:rPr lang="en-US" sz="2000" dirty="0" smtClean="0"/>
              <a:t>: The </a:t>
            </a:r>
            <a:r>
              <a:rPr lang="en-US" sz="2000" dirty="0"/>
              <a:t>Monsanto Acetic Acid </a:t>
            </a:r>
            <a:r>
              <a:rPr lang="en-US" sz="2000" dirty="0" smtClean="0"/>
              <a:t>Process</a:t>
            </a:r>
            <a:endParaRPr lang="de-CH" sz="2000" dirty="0"/>
          </a:p>
        </p:txBody>
      </p:sp>
      <p:sp>
        <p:nvSpPr>
          <p:cNvPr id="96262" name="Text Box 4"/>
          <p:cNvSpPr txBox="1">
            <a:spLocks noChangeArrowheads="1"/>
          </p:cNvSpPr>
          <p:nvPr/>
        </p:nvSpPr>
        <p:spPr bwMode="auto">
          <a:xfrm>
            <a:off x="605358" y="1412776"/>
            <a:ext cx="7639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algn="ctr" eaLnBrk="0" hangingPunct="0"/>
            <a:r>
              <a:rPr lang="en-GB" dirty="0" smtClean="0"/>
              <a:t>The synthesis of acetic acid from methanol is probably the most important</a:t>
            </a:r>
          </a:p>
          <a:p>
            <a:pPr algn="ctr" eaLnBrk="0" hangingPunct="0"/>
            <a:r>
              <a:rPr lang="en-GB" dirty="0" smtClean="0"/>
              <a:t>industrial process in homogenous catalysis</a:t>
            </a:r>
            <a:endParaRPr lang="en-GB" dirty="0"/>
          </a:p>
        </p:txBody>
      </p:sp>
      <p:sp>
        <p:nvSpPr>
          <p:cNvPr id="96263" name="Text Box 5"/>
          <p:cNvSpPr txBox="1">
            <a:spLocks noChangeArrowheads="1"/>
          </p:cNvSpPr>
          <p:nvPr/>
        </p:nvSpPr>
        <p:spPr bwMode="auto">
          <a:xfrm>
            <a:off x="2127250" y="2138362"/>
            <a:ext cx="4725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GB" dirty="0" smtClean="0"/>
              <a:t>worldwide requirements are about 5.5 10</a:t>
            </a:r>
            <a:r>
              <a:rPr lang="en-GB" baseline="30000" dirty="0" smtClean="0"/>
              <a:t>6</a:t>
            </a:r>
            <a:r>
              <a:rPr lang="en-GB" dirty="0" smtClean="0"/>
              <a:t> t/a</a:t>
            </a:r>
            <a:endParaRPr lang="en-GB" dirty="0"/>
          </a:p>
        </p:txBody>
      </p:sp>
      <p:sp>
        <p:nvSpPr>
          <p:cNvPr id="96264" name="Text Box 6"/>
          <p:cNvSpPr txBox="1">
            <a:spLocks noChangeArrowheads="1"/>
          </p:cNvSpPr>
          <p:nvPr/>
        </p:nvSpPr>
        <p:spPr bwMode="auto">
          <a:xfrm>
            <a:off x="2209800" y="2609056"/>
            <a:ext cx="438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GB" dirty="0" smtClean="0"/>
              <a:t>Monsanto process invented 1966, before </a:t>
            </a:r>
            <a:endParaRPr lang="en-GB" dirty="0"/>
          </a:p>
        </p:txBody>
      </p:sp>
      <p:sp>
        <p:nvSpPr>
          <p:cNvPr id="96265" name="Text Box 7"/>
          <p:cNvSpPr txBox="1">
            <a:spLocks noChangeArrowheads="1"/>
          </p:cNvSpPr>
          <p:nvPr/>
        </p:nvSpPr>
        <p:spPr bwMode="auto">
          <a:xfrm>
            <a:off x="2391569" y="3108325"/>
            <a:ext cx="421005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algn="ctr" eaLnBrk="0" hangingPunct="0"/>
            <a:r>
              <a:rPr lang="en-GB" dirty="0" smtClean="0"/>
              <a:t>oxidation of ethanol</a:t>
            </a:r>
          </a:p>
          <a:p>
            <a:pPr algn="ctr" eaLnBrk="0" hangingPunct="0"/>
            <a:endParaRPr lang="en-GB" dirty="0" smtClean="0"/>
          </a:p>
          <a:p>
            <a:pPr algn="ctr" eaLnBrk="0" hangingPunct="0"/>
            <a:r>
              <a:rPr lang="en-GB" dirty="0" smtClean="0"/>
              <a:t>oxidation of acetaldehyde</a:t>
            </a:r>
          </a:p>
          <a:p>
            <a:pPr algn="ctr" eaLnBrk="0" hangingPunct="0"/>
            <a:endParaRPr lang="en-GB" dirty="0" smtClean="0"/>
          </a:p>
          <a:p>
            <a:pPr algn="ctr" eaLnBrk="0" hangingPunct="0"/>
            <a:r>
              <a:rPr lang="en-GB" dirty="0" err="1" smtClean="0"/>
              <a:t>naphta</a:t>
            </a:r>
            <a:r>
              <a:rPr lang="en-GB" dirty="0" smtClean="0"/>
              <a:t> oxidation</a:t>
            </a:r>
          </a:p>
          <a:p>
            <a:pPr algn="ctr" eaLnBrk="0" hangingPunct="0"/>
            <a:endParaRPr lang="en-GB" dirty="0" smtClean="0"/>
          </a:p>
          <a:p>
            <a:pPr algn="ctr" eaLnBrk="0" hangingPunct="0"/>
            <a:r>
              <a:rPr lang="en-GB" dirty="0" err="1" smtClean="0"/>
              <a:t>Carbonylation</a:t>
            </a:r>
            <a:r>
              <a:rPr lang="en-GB" dirty="0" smtClean="0"/>
              <a:t> of methanol (Co-catalyst)</a:t>
            </a:r>
          </a:p>
          <a:p>
            <a:pPr algn="ctr" eaLnBrk="0" hangingPunct="0"/>
            <a:endParaRPr lang="en-GB" dirty="0" smtClean="0"/>
          </a:p>
          <a:p>
            <a:pPr algn="ctr" eaLnBrk="0" hangingPunct="0"/>
            <a:r>
              <a:rPr lang="en-GB" dirty="0" err="1" smtClean="0"/>
              <a:t>Carbonylation</a:t>
            </a:r>
            <a:r>
              <a:rPr lang="en-GB" dirty="0" smtClean="0"/>
              <a:t> of methanol (Rh-catalyst)</a:t>
            </a:r>
            <a:endParaRPr lang="en-GB" dirty="0"/>
          </a:p>
        </p:txBody>
      </p:sp>
      <p:sp>
        <p:nvSpPr>
          <p:cNvPr id="96266" name="AutoShape 8"/>
          <p:cNvSpPr>
            <a:spLocks noChangeArrowheads="1"/>
          </p:cNvSpPr>
          <p:nvPr/>
        </p:nvSpPr>
        <p:spPr bwMode="auto">
          <a:xfrm>
            <a:off x="3160713" y="3235325"/>
            <a:ext cx="228600" cy="1524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96267" name="AutoShape 9"/>
          <p:cNvSpPr>
            <a:spLocks noChangeArrowheads="1"/>
          </p:cNvSpPr>
          <p:nvPr/>
        </p:nvSpPr>
        <p:spPr bwMode="auto">
          <a:xfrm>
            <a:off x="2851150" y="3787775"/>
            <a:ext cx="228600" cy="1524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96268" name="AutoShape 10"/>
          <p:cNvSpPr>
            <a:spLocks noChangeArrowheads="1"/>
          </p:cNvSpPr>
          <p:nvPr/>
        </p:nvSpPr>
        <p:spPr bwMode="auto">
          <a:xfrm>
            <a:off x="3314700" y="4348163"/>
            <a:ext cx="228600" cy="1524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96269" name="AutoShape 11"/>
          <p:cNvSpPr>
            <a:spLocks noChangeArrowheads="1"/>
          </p:cNvSpPr>
          <p:nvPr/>
        </p:nvSpPr>
        <p:spPr bwMode="auto">
          <a:xfrm>
            <a:off x="2127250" y="4873625"/>
            <a:ext cx="228600" cy="1524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96270" name="Text Box 12"/>
          <p:cNvSpPr txBox="1">
            <a:spLocks noChangeArrowheads="1"/>
          </p:cNvSpPr>
          <p:nvPr/>
        </p:nvSpPr>
        <p:spPr bwMode="auto">
          <a:xfrm>
            <a:off x="2209800" y="6019800"/>
            <a:ext cx="4027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b="1" dirty="0"/>
              <a:t>H</a:t>
            </a:r>
            <a:r>
              <a:rPr lang="de-CH" b="1" baseline="-25000" dirty="0"/>
              <a:t>3</a:t>
            </a:r>
            <a:r>
              <a:rPr lang="de-CH" b="1" dirty="0"/>
              <a:t>COH  +</a:t>
            </a:r>
            <a:r>
              <a:rPr lang="de-CH" b="1" dirty="0">
                <a:solidFill>
                  <a:srgbClr val="000066"/>
                </a:solidFill>
              </a:rPr>
              <a:t>  </a:t>
            </a:r>
            <a:r>
              <a:rPr lang="de-CH" b="1" dirty="0">
                <a:solidFill>
                  <a:srgbClr val="FF3300"/>
                </a:solidFill>
              </a:rPr>
              <a:t>CO</a:t>
            </a:r>
            <a:r>
              <a:rPr lang="de-CH" b="1" dirty="0">
                <a:solidFill>
                  <a:srgbClr val="000066"/>
                </a:solidFill>
              </a:rPr>
              <a:t>		</a:t>
            </a:r>
            <a:r>
              <a:rPr lang="de-CH" b="1" dirty="0"/>
              <a:t>H</a:t>
            </a:r>
            <a:r>
              <a:rPr lang="de-CH" b="1" baseline="-25000" dirty="0"/>
              <a:t>3</a:t>
            </a:r>
            <a:r>
              <a:rPr lang="de-CH" b="1" dirty="0"/>
              <a:t>C</a:t>
            </a:r>
            <a:r>
              <a:rPr lang="de-CH" b="1" dirty="0">
                <a:solidFill>
                  <a:srgbClr val="FF3300"/>
                </a:solidFill>
              </a:rPr>
              <a:t>CO</a:t>
            </a:r>
            <a:r>
              <a:rPr lang="de-CH" b="1" dirty="0"/>
              <a:t>OH</a:t>
            </a:r>
            <a:endParaRPr lang="en-GB" b="1" dirty="0"/>
          </a:p>
        </p:txBody>
      </p:sp>
      <p:sp>
        <p:nvSpPr>
          <p:cNvPr id="96271" name="Line 13"/>
          <p:cNvSpPr>
            <a:spLocks noChangeShapeType="1"/>
          </p:cNvSpPr>
          <p:nvPr/>
        </p:nvSpPr>
        <p:spPr bwMode="auto">
          <a:xfrm>
            <a:off x="3902075" y="6191250"/>
            <a:ext cx="1066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96272" name="Text Box 14"/>
          <p:cNvSpPr txBox="1">
            <a:spLocks noChangeArrowheads="1"/>
          </p:cNvSpPr>
          <p:nvPr/>
        </p:nvSpPr>
        <p:spPr bwMode="auto">
          <a:xfrm>
            <a:off x="4121150" y="5867400"/>
            <a:ext cx="5699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1600" dirty="0"/>
              <a:t>[</a:t>
            </a:r>
            <a:r>
              <a:rPr lang="de-CH" sz="1600" dirty="0" err="1"/>
              <a:t>cat</a:t>
            </a:r>
            <a:r>
              <a:rPr lang="de-CH" sz="1600" dirty="0"/>
              <a:t>]</a:t>
            </a:r>
            <a:endParaRPr lang="en-GB" sz="1600" dirty="0"/>
          </a:p>
        </p:txBody>
      </p:sp>
      <p:sp>
        <p:nvSpPr>
          <p:cNvPr id="96273" name="AutoShape 15"/>
          <p:cNvSpPr>
            <a:spLocks noChangeArrowheads="1"/>
          </p:cNvSpPr>
          <p:nvPr/>
        </p:nvSpPr>
        <p:spPr bwMode="auto">
          <a:xfrm>
            <a:off x="2146300" y="5434013"/>
            <a:ext cx="228600" cy="1524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CD95610-6B22-46E8-8D4E-CBAEF68A76D3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84</a:t>
            </a:fld>
            <a:endParaRPr lang="en-GB" dirty="0"/>
          </a:p>
        </p:txBody>
      </p:sp>
      <p:sp>
        <p:nvSpPr>
          <p:cNvPr id="18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3" name="Rectangle 2"/>
          <p:cNvSpPr>
            <a:spLocks noChangeArrowheads="1"/>
          </p:cNvSpPr>
          <p:nvPr/>
        </p:nvSpPr>
        <p:spPr bwMode="auto">
          <a:xfrm>
            <a:off x="1524000" y="1676226"/>
            <a:ext cx="6096000" cy="17526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de-DE"/>
          </a:p>
        </p:txBody>
      </p:sp>
      <p:grpSp>
        <p:nvGrpSpPr>
          <p:cNvPr id="39944" name="Group 3"/>
          <p:cNvGrpSpPr>
            <a:grpSpLocks/>
          </p:cNvGrpSpPr>
          <p:nvPr/>
        </p:nvGrpSpPr>
        <p:grpSpPr bwMode="auto">
          <a:xfrm>
            <a:off x="1497013" y="1676226"/>
            <a:ext cx="6122987" cy="1752600"/>
            <a:chOff x="1440" y="1104"/>
            <a:chExt cx="3857" cy="1104"/>
          </a:xfrm>
        </p:grpSpPr>
        <p:sp>
          <p:nvSpPr>
            <p:cNvPr id="39962" name="Text Box 4"/>
            <p:cNvSpPr txBox="1">
              <a:spLocks noChangeArrowheads="1"/>
            </p:cNvSpPr>
            <p:nvPr/>
          </p:nvSpPr>
          <p:spPr bwMode="auto">
            <a:xfrm>
              <a:off x="1478" y="1127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endParaRPr lang="en-GB"/>
            </a:p>
          </p:txBody>
        </p:sp>
        <p:sp>
          <p:nvSpPr>
            <p:cNvPr id="39963" name="Rectangle 5"/>
            <p:cNvSpPr>
              <a:spLocks noChangeArrowheads="1"/>
            </p:cNvSpPr>
            <p:nvPr/>
          </p:nvSpPr>
          <p:spPr bwMode="auto">
            <a:xfrm>
              <a:off x="1440" y="1296"/>
              <a:ext cx="369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de-CH" sz="1400"/>
                <a:t>Naphta oxidation BP			65-70	185	48</a:t>
              </a:r>
              <a:endParaRPr lang="en-GB" sz="1400"/>
            </a:p>
          </p:txBody>
        </p:sp>
        <p:sp>
          <p:nvSpPr>
            <p:cNvPr id="39964" name="Rectangle 6"/>
            <p:cNvSpPr>
              <a:spLocks noChangeArrowheads="1"/>
            </p:cNvSpPr>
            <p:nvPr/>
          </p:nvSpPr>
          <p:spPr bwMode="auto">
            <a:xfrm>
              <a:off x="1440" y="1536"/>
              <a:ext cx="375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de-CH" sz="1400"/>
                <a:t>MeOH / CO (Co cat)			90	230	600</a:t>
              </a:r>
              <a:endParaRPr lang="en-GB" sz="1400"/>
            </a:p>
          </p:txBody>
        </p:sp>
        <p:sp>
          <p:nvSpPr>
            <p:cNvPr id="39965" name="Rectangle 7"/>
            <p:cNvSpPr>
              <a:spLocks noChangeArrowheads="1"/>
            </p:cNvSpPr>
            <p:nvPr/>
          </p:nvSpPr>
          <p:spPr bwMode="auto">
            <a:xfrm>
              <a:off x="1440" y="1776"/>
              <a:ext cx="385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de-CH" sz="1400"/>
                <a:t>MeOH / CO (Rh cat)			99	150-200	30-60</a:t>
              </a:r>
              <a:endParaRPr lang="en-GB" sz="1400"/>
            </a:p>
          </p:txBody>
        </p:sp>
        <p:sp>
          <p:nvSpPr>
            <p:cNvPr id="39966" name="Rectangle 8"/>
            <p:cNvSpPr>
              <a:spLocks noChangeArrowheads="1"/>
            </p:cNvSpPr>
            <p:nvPr/>
          </p:nvSpPr>
          <p:spPr bwMode="auto">
            <a:xfrm>
              <a:off x="1440" y="2016"/>
              <a:ext cx="385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de-CH" sz="1400"/>
                <a:t>MeOH / MeOAc carbonylation (Rh cat)	high	150-200	30-50</a:t>
              </a:r>
              <a:endParaRPr lang="en-GB" sz="1400"/>
            </a:p>
          </p:txBody>
        </p:sp>
        <p:sp>
          <p:nvSpPr>
            <p:cNvPr id="39967" name="Text Box 9"/>
            <p:cNvSpPr txBox="1">
              <a:spLocks noChangeArrowheads="1"/>
            </p:cNvSpPr>
            <p:nvPr/>
          </p:nvSpPr>
          <p:spPr bwMode="auto">
            <a:xfrm>
              <a:off x="3552" y="1104"/>
              <a:ext cx="17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de-CH" sz="1400"/>
                <a:t>selectivity	      T/°C	     p/atm</a:t>
              </a:r>
              <a:endParaRPr lang="en-GB" sz="1400"/>
            </a:p>
          </p:txBody>
        </p:sp>
        <p:sp>
          <p:nvSpPr>
            <p:cNvPr id="39968" name="Rectangle 10"/>
            <p:cNvSpPr>
              <a:spLocks noChangeArrowheads="1"/>
            </p:cNvSpPr>
            <p:nvPr/>
          </p:nvSpPr>
          <p:spPr bwMode="auto">
            <a:xfrm>
              <a:off x="1440" y="1104"/>
              <a:ext cx="3840" cy="110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de-DE"/>
            </a:p>
          </p:txBody>
        </p:sp>
        <p:sp>
          <p:nvSpPr>
            <p:cNvPr id="39969" name="Line 11"/>
            <p:cNvSpPr>
              <a:spLocks noChangeShapeType="1"/>
            </p:cNvSpPr>
            <p:nvPr/>
          </p:nvSpPr>
          <p:spPr bwMode="auto">
            <a:xfrm>
              <a:off x="1440" y="1296"/>
              <a:ext cx="38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9970" name="Line 12"/>
            <p:cNvSpPr>
              <a:spLocks noChangeShapeType="1"/>
            </p:cNvSpPr>
            <p:nvPr/>
          </p:nvSpPr>
          <p:spPr bwMode="auto">
            <a:xfrm>
              <a:off x="3552" y="1104"/>
              <a:ext cx="0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9971" name="Line 13"/>
            <p:cNvSpPr>
              <a:spLocks noChangeShapeType="1"/>
            </p:cNvSpPr>
            <p:nvPr/>
          </p:nvSpPr>
          <p:spPr bwMode="auto">
            <a:xfrm>
              <a:off x="4224" y="1104"/>
              <a:ext cx="0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9972" name="Line 14"/>
            <p:cNvSpPr>
              <a:spLocks noChangeShapeType="1"/>
            </p:cNvSpPr>
            <p:nvPr/>
          </p:nvSpPr>
          <p:spPr bwMode="auto">
            <a:xfrm>
              <a:off x="4848" y="1104"/>
              <a:ext cx="0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9946" name="Text Box 17"/>
          <p:cNvSpPr txBox="1">
            <a:spLocks noChangeArrowheads="1"/>
          </p:cNvSpPr>
          <p:nvPr/>
        </p:nvSpPr>
        <p:spPr bwMode="auto">
          <a:xfrm>
            <a:off x="2650158" y="1264944"/>
            <a:ext cx="315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CH" dirty="0" err="1"/>
              <a:t>Comparison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processes</a:t>
            </a:r>
            <a:endParaRPr lang="en-GB" dirty="0"/>
          </a:p>
        </p:txBody>
      </p:sp>
      <p:sp>
        <p:nvSpPr>
          <p:cNvPr id="39948" name="Text Box 19"/>
          <p:cNvSpPr txBox="1">
            <a:spLocks noChangeArrowheads="1"/>
          </p:cNvSpPr>
          <p:nvPr/>
        </p:nvSpPr>
        <p:spPr bwMode="auto">
          <a:xfrm>
            <a:off x="1026297" y="6251934"/>
            <a:ext cx="67389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CH" sz="1600"/>
              <a:t>6 (!) reactions are interlinked to form one closed working catalytic system</a:t>
            </a:r>
            <a:endParaRPr lang="en-GB" sz="1600"/>
          </a:p>
        </p:txBody>
      </p:sp>
      <p:graphicFrame>
        <p:nvGraphicFramePr>
          <p:cNvPr id="3993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6581939"/>
              </p:ext>
            </p:extLst>
          </p:nvPr>
        </p:nvGraphicFramePr>
        <p:xfrm>
          <a:off x="3917950" y="3645024"/>
          <a:ext cx="1181100" cy="931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90" name="CS ChemDraw Drawing" r:id="rId3" imgW="1180586" imgH="932549" progId="ChemDraw.Document.6.0">
                  <p:embed/>
                </p:oleObj>
              </mc:Choice>
              <mc:Fallback>
                <p:oleObj name="CS ChemDraw Drawing" r:id="rId3" imgW="1180586" imgH="932549" progId="ChemDraw.Document.6.0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7950" y="3645024"/>
                        <a:ext cx="1181100" cy="931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3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4294912"/>
              </p:ext>
            </p:extLst>
          </p:nvPr>
        </p:nvGraphicFramePr>
        <p:xfrm>
          <a:off x="5748338" y="4243512"/>
          <a:ext cx="1198562" cy="1230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91" name="CS ChemDraw Drawing" r:id="rId5" imgW="1198936" imgH="1230965" progId="ChemDraw.Document.6.0">
                  <p:embed/>
                </p:oleObj>
              </mc:Choice>
              <mc:Fallback>
                <p:oleObj name="CS ChemDraw Drawing" r:id="rId5" imgW="1198936" imgH="1230965" progId="ChemDraw.Document.6.0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8338" y="4243512"/>
                        <a:ext cx="1198562" cy="1230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1659130"/>
              </p:ext>
            </p:extLst>
          </p:nvPr>
        </p:nvGraphicFramePr>
        <p:xfrm>
          <a:off x="3919538" y="5156324"/>
          <a:ext cx="1198562" cy="109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92" name="CS ChemDraw Drawing" r:id="rId7" imgW="1199206" imgH="1090677" progId="ChemDraw.Document.6.0">
                  <p:embed/>
                </p:oleObj>
              </mc:Choice>
              <mc:Fallback>
                <p:oleObj name="CS ChemDraw Drawing" r:id="rId7" imgW="1199206" imgH="1090677" progId="ChemDraw.Document.6.0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9538" y="5156324"/>
                        <a:ext cx="1198562" cy="1090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6562914"/>
              </p:ext>
            </p:extLst>
          </p:nvPr>
        </p:nvGraphicFramePr>
        <p:xfrm>
          <a:off x="1936750" y="4241924"/>
          <a:ext cx="1377950" cy="111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93" name="CS ChemDraw Drawing" r:id="rId9" imgW="1377305" imgH="1118248" progId="ChemDraw.Document.6.0">
                  <p:embed/>
                </p:oleObj>
              </mc:Choice>
              <mc:Fallback>
                <p:oleObj name="CS ChemDraw Drawing" r:id="rId9" imgW="1377305" imgH="1118248" progId="ChemDraw.Document.6.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6750" y="4241924"/>
                        <a:ext cx="1377950" cy="111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9" name="Line 24"/>
          <p:cNvSpPr>
            <a:spLocks noChangeShapeType="1"/>
          </p:cNvSpPr>
          <p:nvPr/>
        </p:nvSpPr>
        <p:spPr bwMode="auto">
          <a:xfrm>
            <a:off x="5226050" y="3962350"/>
            <a:ext cx="914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9950" name="Line 25"/>
          <p:cNvSpPr>
            <a:spLocks noChangeShapeType="1"/>
          </p:cNvSpPr>
          <p:nvPr/>
        </p:nvSpPr>
        <p:spPr bwMode="auto">
          <a:xfrm>
            <a:off x="6140450" y="396235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39951" name="Line 26"/>
          <p:cNvSpPr>
            <a:spLocks noChangeShapeType="1"/>
          </p:cNvSpPr>
          <p:nvPr/>
        </p:nvSpPr>
        <p:spPr bwMode="auto">
          <a:xfrm flipH="1">
            <a:off x="5226050" y="5562550"/>
            <a:ext cx="914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39952" name="Line 27"/>
          <p:cNvSpPr>
            <a:spLocks noChangeShapeType="1"/>
          </p:cNvSpPr>
          <p:nvPr/>
        </p:nvSpPr>
        <p:spPr bwMode="auto">
          <a:xfrm flipV="1">
            <a:off x="6140450" y="525775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9953" name="Line 28"/>
          <p:cNvSpPr>
            <a:spLocks noChangeShapeType="1"/>
          </p:cNvSpPr>
          <p:nvPr/>
        </p:nvSpPr>
        <p:spPr bwMode="auto">
          <a:xfrm>
            <a:off x="2559050" y="396235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39954" name="Line 29"/>
          <p:cNvSpPr>
            <a:spLocks noChangeShapeType="1"/>
          </p:cNvSpPr>
          <p:nvPr/>
        </p:nvSpPr>
        <p:spPr bwMode="auto">
          <a:xfrm>
            <a:off x="2559050" y="396235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9955" name="Line 30"/>
          <p:cNvSpPr>
            <a:spLocks noChangeShapeType="1"/>
          </p:cNvSpPr>
          <p:nvPr/>
        </p:nvSpPr>
        <p:spPr bwMode="auto">
          <a:xfrm flipH="1">
            <a:off x="2482850" y="5638750"/>
            <a:ext cx="1219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9956" name="Line 31"/>
          <p:cNvSpPr>
            <a:spLocks noChangeShapeType="1"/>
          </p:cNvSpPr>
          <p:nvPr/>
        </p:nvSpPr>
        <p:spPr bwMode="auto">
          <a:xfrm flipV="1">
            <a:off x="2482850" y="533395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39957" name="Text Box 32"/>
          <p:cNvSpPr txBox="1">
            <a:spLocks noChangeArrowheads="1"/>
          </p:cNvSpPr>
          <p:nvPr/>
        </p:nvSpPr>
        <p:spPr bwMode="auto">
          <a:xfrm>
            <a:off x="5486400" y="3684538"/>
            <a:ext cx="7745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1400"/>
              <a:t>+ CH</a:t>
            </a:r>
            <a:r>
              <a:rPr lang="de-CH" sz="1400" baseline="-25000"/>
              <a:t>3</a:t>
            </a:r>
            <a:r>
              <a:rPr lang="de-CH" sz="1400"/>
              <a:t>-I</a:t>
            </a:r>
            <a:endParaRPr lang="en-GB" sz="1400"/>
          </a:p>
        </p:txBody>
      </p:sp>
      <p:sp>
        <p:nvSpPr>
          <p:cNvPr id="39958" name="Text Box 33"/>
          <p:cNvSpPr txBox="1">
            <a:spLocks noChangeArrowheads="1"/>
          </p:cNvSpPr>
          <p:nvPr/>
        </p:nvSpPr>
        <p:spPr bwMode="auto">
          <a:xfrm>
            <a:off x="2743200" y="5638750"/>
            <a:ext cx="603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1400"/>
              <a:t>+ CO</a:t>
            </a:r>
            <a:endParaRPr lang="en-GB" sz="1400"/>
          </a:p>
        </p:txBody>
      </p:sp>
      <p:sp>
        <p:nvSpPr>
          <p:cNvPr id="39959" name="Text Box 34"/>
          <p:cNvSpPr txBox="1">
            <a:spLocks noChangeArrowheads="1"/>
          </p:cNvSpPr>
          <p:nvPr/>
        </p:nvSpPr>
        <p:spPr bwMode="auto">
          <a:xfrm>
            <a:off x="2590800" y="3657550"/>
            <a:ext cx="93968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1400"/>
              <a:t>- CH</a:t>
            </a:r>
            <a:r>
              <a:rPr lang="de-CH" sz="1400" baseline="-25000"/>
              <a:t>3</a:t>
            </a:r>
            <a:r>
              <a:rPr lang="de-CH" sz="1400"/>
              <a:t>COI</a:t>
            </a:r>
            <a:endParaRPr lang="en-GB" sz="1400"/>
          </a:p>
        </p:txBody>
      </p:sp>
      <p:sp>
        <p:nvSpPr>
          <p:cNvPr id="39960" name="Text Box 35"/>
          <p:cNvSpPr txBox="1">
            <a:spLocks noChangeArrowheads="1"/>
          </p:cNvSpPr>
          <p:nvPr/>
        </p:nvSpPr>
        <p:spPr bwMode="auto">
          <a:xfrm>
            <a:off x="4038600" y="4648150"/>
            <a:ext cx="5212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1400"/>
              <a:t>H</a:t>
            </a:r>
            <a:r>
              <a:rPr lang="de-CH" sz="1400" baseline="-25000"/>
              <a:t>2</a:t>
            </a:r>
            <a:r>
              <a:rPr lang="de-CH" sz="1400"/>
              <a:t>O</a:t>
            </a:r>
            <a:endParaRPr lang="en-GB" sz="140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8F9F56-21FE-4942-B22C-878828FEFDF7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85</a:t>
            </a:fld>
            <a:endParaRPr lang="en-GB" dirty="0"/>
          </a:p>
        </p:txBody>
      </p:sp>
      <p:sp>
        <p:nvSpPr>
          <p:cNvPr id="39" name="Titel 1"/>
          <p:cNvSpPr>
            <a:spLocks noGrp="1"/>
          </p:cNvSpPr>
          <p:nvPr>
            <p:ph type="title"/>
          </p:nvPr>
        </p:nvSpPr>
        <p:spPr>
          <a:xfrm>
            <a:off x="685800" y="900629"/>
            <a:ext cx="7772400" cy="360040"/>
          </a:xfrm>
        </p:spPr>
        <p:txBody>
          <a:bodyPr/>
          <a:lstStyle/>
          <a:p>
            <a:r>
              <a:rPr lang="en-US" sz="2000" b="1" dirty="0" smtClean="0"/>
              <a:t>Practical kinetic example</a:t>
            </a:r>
            <a:r>
              <a:rPr lang="en-US" sz="2000" dirty="0" smtClean="0"/>
              <a:t>: The </a:t>
            </a:r>
            <a:r>
              <a:rPr lang="en-US" sz="2000" dirty="0"/>
              <a:t>Monsanto Acetic Acid </a:t>
            </a:r>
            <a:r>
              <a:rPr lang="en-US" sz="2000" dirty="0" smtClean="0"/>
              <a:t>Process</a:t>
            </a:r>
            <a:endParaRPr lang="de-CH" sz="2000" dirty="0"/>
          </a:p>
        </p:txBody>
      </p:sp>
      <p:sp>
        <p:nvSpPr>
          <p:cNvPr id="40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5" name="Textfeld 4"/>
          <p:cNvSpPr txBox="1"/>
          <p:nvPr/>
        </p:nvSpPr>
        <p:spPr>
          <a:xfrm>
            <a:off x="70762" y="4683360"/>
            <a:ext cx="167225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de-CH" dirty="0" err="1"/>
              <a:t>catalytic</a:t>
            </a:r>
            <a:r>
              <a:rPr lang="de-CH" dirty="0"/>
              <a:t> </a:t>
            </a:r>
            <a:r>
              <a:rPr lang="de-CH" dirty="0" err="1" smtClean="0"/>
              <a:t>cycle</a:t>
            </a:r>
            <a:r>
              <a:rPr lang="de-CH" dirty="0" smtClean="0"/>
              <a:t>:</a:t>
            </a:r>
            <a:endParaRPr lang="en-GB" dirty="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62" name="Rectangle 2"/>
          <p:cNvSpPr>
            <a:spLocks noChangeArrowheads="1"/>
          </p:cNvSpPr>
          <p:nvPr/>
        </p:nvSpPr>
        <p:spPr bwMode="auto">
          <a:xfrm>
            <a:off x="4114800" y="4478932"/>
            <a:ext cx="4419600" cy="533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962563" name="Rectangle 3"/>
          <p:cNvSpPr>
            <a:spLocks noChangeArrowheads="1"/>
          </p:cNvSpPr>
          <p:nvPr/>
        </p:nvSpPr>
        <p:spPr bwMode="auto">
          <a:xfrm>
            <a:off x="1752600" y="2040532"/>
            <a:ext cx="5638800" cy="533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97286" name="Text Box 6"/>
          <p:cNvSpPr txBox="1">
            <a:spLocks noChangeArrowheads="1"/>
          </p:cNvSpPr>
          <p:nvPr/>
        </p:nvSpPr>
        <p:spPr bwMode="auto">
          <a:xfrm>
            <a:off x="1745064" y="1442773"/>
            <a:ext cx="5619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CH" dirty="0" err="1"/>
              <a:t>Many</a:t>
            </a:r>
            <a:r>
              <a:rPr lang="de-CH" dirty="0"/>
              <a:t> </a:t>
            </a:r>
            <a:r>
              <a:rPr lang="de-CH" dirty="0" err="1"/>
              <a:t>studies</a:t>
            </a:r>
            <a:r>
              <a:rPr lang="de-CH" dirty="0"/>
              <a:t> </a:t>
            </a:r>
            <a:r>
              <a:rPr lang="de-CH" dirty="0" err="1"/>
              <a:t>focused</a:t>
            </a:r>
            <a:r>
              <a:rPr lang="de-CH" dirty="0"/>
              <a:t> on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rds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cycle</a:t>
            </a:r>
            <a:r>
              <a:rPr lang="de-CH" dirty="0"/>
              <a:t>, </a:t>
            </a:r>
            <a:r>
              <a:rPr lang="de-CH" dirty="0" err="1"/>
              <a:t>namely</a:t>
            </a:r>
            <a:r>
              <a:rPr lang="de-CH" dirty="0"/>
              <a:t> </a:t>
            </a:r>
            <a:endParaRPr lang="en-GB" dirty="0"/>
          </a:p>
        </p:txBody>
      </p:sp>
      <p:sp>
        <p:nvSpPr>
          <p:cNvPr id="97287" name="Text Box 7"/>
          <p:cNvSpPr txBox="1">
            <a:spLocks noChangeArrowheads="1"/>
          </p:cNvSpPr>
          <p:nvPr/>
        </p:nvSpPr>
        <p:spPr bwMode="auto">
          <a:xfrm>
            <a:off x="1752600" y="2040532"/>
            <a:ext cx="5630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dirty="0"/>
              <a:t>[RhI</a:t>
            </a:r>
            <a:r>
              <a:rPr lang="de-CH" baseline="-25000" dirty="0"/>
              <a:t>2</a:t>
            </a:r>
            <a:r>
              <a:rPr lang="de-CH" dirty="0"/>
              <a:t>(CO)</a:t>
            </a:r>
            <a:r>
              <a:rPr lang="de-CH" baseline="-25000" dirty="0"/>
              <a:t>2</a:t>
            </a:r>
            <a:r>
              <a:rPr lang="de-CH" dirty="0"/>
              <a:t>]</a:t>
            </a:r>
            <a:r>
              <a:rPr lang="de-CH" baseline="30000" dirty="0"/>
              <a:t>-</a:t>
            </a:r>
            <a:r>
              <a:rPr lang="de-CH" dirty="0"/>
              <a:t>  +  H</a:t>
            </a:r>
            <a:r>
              <a:rPr lang="de-CH" baseline="-25000" dirty="0"/>
              <a:t>3</a:t>
            </a:r>
            <a:r>
              <a:rPr lang="de-CH" dirty="0"/>
              <a:t>C-I		{RhI</a:t>
            </a:r>
            <a:r>
              <a:rPr lang="de-CH" baseline="-25000" dirty="0"/>
              <a:t>3</a:t>
            </a:r>
            <a:r>
              <a:rPr lang="de-CH" dirty="0"/>
              <a:t>(CH</a:t>
            </a:r>
            <a:r>
              <a:rPr lang="de-CH" baseline="-25000" dirty="0"/>
              <a:t>3</a:t>
            </a:r>
            <a:r>
              <a:rPr lang="de-CH" dirty="0"/>
              <a:t>)(CO)</a:t>
            </a:r>
            <a:r>
              <a:rPr lang="de-CH" baseline="-25000" dirty="0"/>
              <a:t>2</a:t>
            </a:r>
            <a:r>
              <a:rPr lang="de-CH" dirty="0"/>
              <a:t>}</a:t>
            </a:r>
            <a:r>
              <a:rPr lang="de-CH" baseline="30000" dirty="0"/>
              <a:t>-</a:t>
            </a:r>
            <a:endParaRPr lang="en-GB" baseline="30000" dirty="0"/>
          </a:p>
        </p:txBody>
      </p:sp>
      <p:sp>
        <p:nvSpPr>
          <p:cNvPr id="97288" name="Line 8"/>
          <p:cNvSpPr>
            <a:spLocks noChangeShapeType="1"/>
          </p:cNvSpPr>
          <p:nvPr/>
        </p:nvSpPr>
        <p:spPr bwMode="auto">
          <a:xfrm>
            <a:off x="4191000" y="2227857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97289" name="Text Box 9"/>
          <p:cNvSpPr txBox="1">
            <a:spLocks noChangeArrowheads="1"/>
          </p:cNvSpPr>
          <p:nvPr/>
        </p:nvSpPr>
        <p:spPr bwMode="auto">
          <a:xfrm>
            <a:off x="1752600" y="2650132"/>
            <a:ext cx="60039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CH"/>
              <a:t>polar solvents and addition of I</a:t>
            </a:r>
            <a:r>
              <a:rPr lang="de-CH" baseline="30000"/>
              <a:t>-</a:t>
            </a:r>
            <a:r>
              <a:rPr lang="de-CH"/>
              <a:t> accelerate the reaction</a:t>
            </a:r>
          </a:p>
          <a:p>
            <a:pPr eaLnBrk="0" hangingPunct="0"/>
            <a:endParaRPr lang="de-CH"/>
          </a:p>
          <a:p>
            <a:pPr eaLnBrk="0" hangingPunct="0"/>
            <a:r>
              <a:rPr lang="de-CH"/>
              <a:t>{RhI</a:t>
            </a:r>
            <a:r>
              <a:rPr lang="de-CH" baseline="-25000"/>
              <a:t>3</a:t>
            </a:r>
            <a:r>
              <a:rPr lang="de-CH"/>
              <a:t>(CH</a:t>
            </a:r>
            <a:r>
              <a:rPr lang="de-CH" baseline="-25000"/>
              <a:t>3</a:t>
            </a:r>
            <a:r>
              <a:rPr lang="de-CH"/>
              <a:t>)(CO)</a:t>
            </a:r>
            <a:r>
              <a:rPr lang="de-CH" baseline="-25000"/>
              <a:t>2</a:t>
            </a:r>
            <a:r>
              <a:rPr lang="de-CH"/>
              <a:t>}</a:t>
            </a:r>
            <a:r>
              <a:rPr lang="de-CH" baseline="30000"/>
              <a:t>- </a:t>
            </a:r>
            <a:r>
              <a:rPr lang="de-CH"/>
              <a:t>(2a) difficult to detect spectroscopically </a:t>
            </a:r>
            <a:endParaRPr lang="en-GB"/>
          </a:p>
        </p:txBody>
      </p:sp>
      <p:sp>
        <p:nvSpPr>
          <p:cNvPr id="97290" name="AutoShape 10"/>
          <p:cNvSpPr>
            <a:spLocks noChangeArrowheads="1"/>
          </p:cNvSpPr>
          <p:nvPr/>
        </p:nvSpPr>
        <p:spPr bwMode="auto">
          <a:xfrm>
            <a:off x="1595438" y="2764432"/>
            <a:ext cx="228600" cy="1524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97291" name="AutoShape 11"/>
          <p:cNvSpPr>
            <a:spLocks noChangeArrowheads="1"/>
          </p:cNvSpPr>
          <p:nvPr/>
        </p:nvSpPr>
        <p:spPr bwMode="auto">
          <a:xfrm>
            <a:off x="1604963" y="3321645"/>
            <a:ext cx="228600" cy="1524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de-DE"/>
          </a:p>
        </p:txBody>
      </p:sp>
      <p:pic>
        <p:nvPicPr>
          <p:cNvPr id="962572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793132"/>
            <a:ext cx="3200400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7293" name="Text Box 13"/>
          <p:cNvSpPr txBox="1">
            <a:spLocks noChangeArrowheads="1"/>
          </p:cNvSpPr>
          <p:nvPr/>
        </p:nvSpPr>
        <p:spPr bwMode="auto">
          <a:xfrm>
            <a:off x="4114800" y="3793132"/>
            <a:ext cx="3689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CH"/>
              <a:t>The next step, CO insertion, is fast</a:t>
            </a:r>
            <a:endParaRPr lang="en-GB"/>
          </a:p>
        </p:txBody>
      </p:sp>
      <p:sp>
        <p:nvSpPr>
          <p:cNvPr id="97294" name="Rectangle 14"/>
          <p:cNvSpPr>
            <a:spLocks noChangeArrowheads="1"/>
          </p:cNvSpPr>
          <p:nvPr/>
        </p:nvSpPr>
        <p:spPr bwMode="auto">
          <a:xfrm>
            <a:off x="4038600" y="4478932"/>
            <a:ext cx="453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CH" dirty="0"/>
              <a:t>{RhI</a:t>
            </a:r>
            <a:r>
              <a:rPr lang="de-CH" baseline="-25000" dirty="0"/>
              <a:t>3</a:t>
            </a:r>
            <a:r>
              <a:rPr lang="de-CH" dirty="0"/>
              <a:t>(CH</a:t>
            </a:r>
            <a:r>
              <a:rPr lang="de-CH" baseline="-25000" dirty="0"/>
              <a:t>3</a:t>
            </a:r>
            <a:r>
              <a:rPr lang="de-CH" dirty="0"/>
              <a:t>)(CO)</a:t>
            </a:r>
            <a:r>
              <a:rPr lang="de-CH" baseline="-25000" dirty="0"/>
              <a:t>2</a:t>
            </a:r>
            <a:r>
              <a:rPr lang="de-CH" dirty="0"/>
              <a:t>}</a:t>
            </a:r>
            <a:r>
              <a:rPr lang="de-CH" baseline="30000" dirty="0"/>
              <a:t>-</a:t>
            </a:r>
            <a:r>
              <a:rPr lang="de-CH" dirty="0"/>
              <a:t>		[RhI</a:t>
            </a:r>
            <a:r>
              <a:rPr lang="de-CH" baseline="-25000" dirty="0"/>
              <a:t>3</a:t>
            </a:r>
            <a:r>
              <a:rPr lang="de-CH" dirty="0"/>
              <a:t>(CO-CH</a:t>
            </a:r>
            <a:r>
              <a:rPr lang="de-CH" baseline="-25000" dirty="0"/>
              <a:t>3</a:t>
            </a:r>
            <a:r>
              <a:rPr lang="de-CH" dirty="0"/>
              <a:t>)]</a:t>
            </a:r>
            <a:r>
              <a:rPr lang="de-CH" baseline="30000" dirty="0"/>
              <a:t>-</a:t>
            </a:r>
            <a:endParaRPr lang="en-GB" baseline="30000" dirty="0"/>
          </a:p>
        </p:txBody>
      </p:sp>
      <p:sp>
        <p:nvSpPr>
          <p:cNvPr id="97295" name="Line 15"/>
          <p:cNvSpPr>
            <a:spLocks noChangeShapeType="1"/>
          </p:cNvSpPr>
          <p:nvPr/>
        </p:nvSpPr>
        <p:spPr bwMode="auto">
          <a:xfrm>
            <a:off x="6061075" y="4677370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97296" name="Text Box 16"/>
          <p:cNvSpPr txBox="1">
            <a:spLocks noChangeArrowheads="1"/>
          </p:cNvSpPr>
          <p:nvPr/>
        </p:nvSpPr>
        <p:spPr bwMode="auto">
          <a:xfrm>
            <a:off x="2362200" y="2345332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1400" b="1">
                <a:solidFill>
                  <a:srgbClr val="008000"/>
                </a:solidFill>
              </a:rPr>
              <a:t>1a</a:t>
            </a:r>
            <a:endParaRPr lang="en-GB" sz="1400" b="1">
              <a:solidFill>
                <a:srgbClr val="008000"/>
              </a:solidFill>
            </a:endParaRPr>
          </a:p>
        </p:txBody>
      </p:sp>
      <p:sp>
        <p:nvSpPr>
          <p:cNvPr id="97297" name="Text Box 17"/>
          <p:cNvSpPr txBox="1">
            <a:spLocks noChangeArrowheads="1"/>
          </p:cNvSpPr>
          <p:nvPr/>
        </p:nvSpPr>
        <p:spPr bwMode="auto">
          <a:xfrm>
            <a:off x="6096000" y="2345332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1400" b="1">
                <a:solidFill>
                  <a:srgbClr val="FF3300"/>
                </a:solidFill>
              </a:rPr>
              <a:t>2a</a:t>
            </a:r>
            <a:endParaRPr lang="en-GB" sz="1400" b="1">
              <a:solidFill>
                <a:srgbClr val="FF3300"/>
              </a:solidFill>
            </a:endParaRPr>
          </a:p>
        </p:txBody>
      </p:sp>
      <p:sp>
        <p:nvSpPr>
          <p:cNvPr id="97298" name="Text Box 18"/>
          <p:cNvSpPr txBox="1">
            <a:spLocks noChangeArrowheads="1"/>
          </p:cNvSpPr>
          <p:nvPr/>
        </p:nvSpPr>
        <p:spPr bwMode="auto">
          <a:xfrm>
            <a:off x="7467600" y="4783732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1400" b="1"/>
              <a:t>3a</a:t>
            </a:r>
            <a:endParaRPr lang="en-GB" sz="1400" b="1"/>
          </a:p>
        </p:txBody>
      </p:sp>
      <p:sp>
        <p:nvSpPr>
          <p:cNvPr id="97299" name="Text Box 19"/>
          <p:cNvSpPr txBox="1">
            <a:spLocks noChangeArrowheads="1"/>
          </p:cNvSpPr>
          <p:nvPr/>
        </p:nvSpPr>
        <p:spPr bwMode="auto">
          <a:xfrm>
            <a:off x="4876800" y="4783732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1400" b="1">
                <a:solidFill>
                  <a:srgbClr val="FF3300"/>
                </a:solidFill>
              </a:rPr>
              <a:t>2a</a:t>
            </a:r>
            <a:endParaRPr lang="en-GB" sz="1400" b="1">
              <a:solidFill>
                <a:srgbClr val="FF3300"/>
              </a:solidFill>
            </a:endParaRPr>
          </a:p>
        </p:txBody>
      </p:sp>
      <p:sp>
        <p:nvSpPr>
          <p:cNvPr id="97300" name="Text Box 20"/>
          <p:cNvSpPr txBox="1">
            <a:spLocks noChangeArrowheads="1"/>
          </p:cNvSpPr>
          <p:nvPr/>
        </p:nvSpPr>
        <p:spPr bwMode="auto">
          <a:xfrm>
            <a:off x="4191000" y="5393332"/>
            <a:ext cx="40830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algn="ctr" eaLnBrk="0" hangingPunct="0"/>
            <a:r>
              <a:rPr lang="de-CH"/>
              <a:t>very careful analysis of the i.r. spectra </a:t>
            </a:r>
          </a:p>
          <a:p>
            <a:pPr algn="ctr" eaLnBrk="0" hangingPunct="0"/>
            <a:endParaRPr lang="de-CH"/>
          </a:p>
          <a:p>
            <a:pPr algn="ctr" eaLnBrk="0" hangingPunct="0"/>
            <a:r>
              <a:rPr lang="de-CH" b="1"/>
              <a:t>2a</a:t>
            </a:r>
            <a:r>
              <a:rPr lang="de-CH"/>
              <a:t> and </a:t>
            </a:r>
            <a:r>
              <a:rPr lang="de-CH" b="1"/>
              <a:t>3a</a:t>
            </a:r>
            <a:r>
              <a:rPr lang="de-CH"/>
              <a:t> become „visible“</a:t>
            </a:r>
            <a:endParaRPr lang="en-GB"/>
          </a:p>
        </p:txBody>
      </p:sp>
      <p:sp>
        <p:nvSpPr>
          <p:cNvPr id="97301" name="AutoShape 21"/>
          <p:cNvSpPr>
            <a:spLocks noChangeArrowheads="1"/>
          </p:cNvSpPr>
          <p:nvPr/>
        </p:nvSpPr>
        <p:spPr bwMode="auto">
          <a:xfrm>
            <a:off x="4560888" y="6050557"/>
            <a:ext cx="228600" cy="1524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7766FCB-E2DD-4E9F-8AA2-B9CE4EF1F8F6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86</a:t>
            </a:fld>
            <a:endParaRPr lang="en-GB" dirty="0"/>
          </a:p>
        </p:txBody>
      </p:sp>
      <p:sp>
        <p:nvSpPr>
          <p:cNvPr id="24" name="Titel 1"/>
          <p:cNvSpPr>
            <a:spLocks noGrp="1"/>
          </p:cNvSpPr>
          <p:nvPr>
            <p:ph type="title"/>
          </p:nvPr>
        </p:nvSpPr>
        <p:spPr>
          <a:xfrm>
            <a:off x="685800" y="900629"/>
            <a:ext cx="7772400" cy="360040"/>
          </a:xfrm>
        </p:spPr>
        <p:txBody>
          <a:bodyPr/>
          <a:lstStyle/>
          <a:p>
            <a:r>
              <a:rPr lang="en-US" sz="2000" b="1" dirty="0" smtClean="0"/>
              <a:t>Practical kinetic example</a:t>
            </a:r>
            <a:r>
              <a:rPr lang="en-US" sz="2000" dirty="0" smtClean="0"/>
              <a:t>: The </a:t>
            </a:r>
            <a:r>
              <a:rPr lang="en-US" sz="2000" dirty="0"/>
              <a:t>Monsanto Acetic Acid </a:t>
            </a:r>
            <a:r>
              <a:rPr lang="en-US" sz="2000" dirty="0" smtClean="0"/>
              <a:t>Process</a:t>
            </a:r>
            <a:endParaRPr lang="de-CH" sz="2000" dirty="0"/>
          </a:p>
        </p:txBody>
      </p:sp>
      <p:sp>
        <p:nvSpPr>
          <p:cNvPr id="26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35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151063"/>
            <a:ext cx="3657600" cy="272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6358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2133600"/>
            <a:ext cx="38290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4096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5576616"/>
              </p:ext>
            </p:extLst>
          </p:nvPr>
        </p:nvGraphicFramePr>
        <p:xfrm>
          <a:off x="1436688" y="890588"/>
          <a:ext cx="1198562" cy="1230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4" name="CS ChemDraw Drawing" r:id="rId5" imgW="1198936" imgH="1230965" progId="ChemDraw.Document.6.0">
                  <p:embed/>
                </p:oleObj>
              </mc:Choice>
              <mc:Fallback>
                <p:oleObj name="CS ChemDraw Drawing" r:id="rId5" imgW="1198936" imgH="1230965" progId="ChemDraw.Document.6.0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6688" y="890588"/>
                        <a:ext cx="1198562" cy="1230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2438400" y="1219200"/>
            <a:ext cx="3638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BZ" dirty="0" smtClean="0"/>
              <a:t>: increases and decreases with </a:t>
            </a:r>
            <a:r>
              <a:rPr lang="en-BZ" b="1" dirty="0" smtClean="0"/>
              <a:t>1a</a:t>
            </a:r>
            <a:endParaRPr lang="en-BZ" b="1" dirty="0"/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457200" y="5029200"/>
            <a:ext cx="764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CH" baseline="30000"/>
              <a:t>1</a:t>
            </a:r>
            <a:r>
              <a:rPr lang="de-CH"/>
              <a:t>H and </a:t>
            </a:r>
            <a:r>
              <a:rPr lang="de-CH" baseline="30000"/>
              <a:t>13</a:t>
            </a:r>
            <a:r>
              <a:rPr lang="de-CH"/>
              <a:t>C NMR in deep cold solution of CH</a:t>
            </a:r>
            <a:r>
              <a:rPr lang="de-CH" baseline="-25000"/>
              <a:t>3</a:t>
            </a:r>
            <a:r>
              <a:rPr lang="de-CH"/>
              <a:t>-I confirm the finding from i.r.</a:t>
            </a:r>
            <a:endParaRPr lang="en-GB"/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533400" y="5486400"/>
            <a:ext cx="5187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CH"/>
              <a:t>i.r. pattern discloses a </a:t>
            </a:r>
            <a:r>
              <a:rPr lang="de-CH" i="1"/>
              <a:t>fac,cis</a:t>
            </a:r>
            <a:r>
              <a:rPr lang="de-CH"/>
              <a:t>-dicarbonyl structure</a:t>
            </a:r>
            <a:endParaRPr lang="en-GB"/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517525" y="5980113"/>
            <a:ext cx="6877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CH"/>
              <a:t>The detection of </a:t>
            </a:r>
            <a:r>
              <a:rPr lang="de-CH" b="1"/>
              <a:t>2a</a:t>
            </a:r>
            <a:r>
              <a:rPr lang="de-CH"/>
              <a:t> allows for determination of the individual steps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400B382-BEA9-4BB7-B0F4-BF3FB5BC942F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87</a:t>
            </a:fld>
            <a:endParaRPr lang="en-GB" dirty="0"/>
          </a:p>
        </p:txBody>
      </p:sp>
      <p:sp>
        <p:nvSpPr>
          <p:cNvPr id="15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610" name="Rectangle 2"/>
          <p:cNvSpPr>
            <a:spLocks noChangeArrowheads="1"/>
          </p:cNvSpPr>
          <p:nvPr/>
        </p:nvSpPr>
        <p:spPr bwMode="auto">
          <a:xfrm>
            <a:off x="914400" y="1426096"/>
            <a:ext cx="7467600" cy="1066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41991" name="Textfeld 4"/>
          <p:cNvSpPr txBox="1">
            <a:spLocks noChangeArrowheads="1"/>
          </p:cNvSpPr>
          <p:nvPr/>
        </p:nvSpPr>
        <p:spPr bwMode="auto">
          <a:xfrm>
            <a:off x="914400" y="1654696"/>
            <a:ext cx="2085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de-CH"/>
              <a:t>[Rh(CO)</a:t>
            </a:r>
            <a:r>
              <a:rPr lang="de-CH" baseline="-25000"/>
              <a:t>2</a:t>
            </a:r>
            <a:r>
              <a:rPr lang="de-CH"/>
              <a:t>I</a:t>
            </a:r>
            <a:r>
              <a:rPr lang="de-CH" baseline="-25000"/>
              <a:t>2</a:t>
            </a:r>
            <a:r>
              <a:rPr lang="de-CH"/>
              <a:t>]</a:t>
            </a:r>
            <a:r>
              <a:rPr lang="de-CH" baseline="30000"/>
              <a:t>-</a:t>
            </a:r>
            <a:r>
              <a:rPr lang="de-CH"/>
              <a:t> + MeI </a:t>
            </a:r>
          </a:p>
        </p:txBody>
      </p:sp>
      <p:sp>
        <p:nvSpPr>
          <p:cNvPr id="41992" name="Textfeld 13"/>
          <p:cNvSpPr txBox="1">
            <a:spLocks noChangeArrowheads="1"/>
          </p:cNvSpPr>
          <p:nvPr/>
        </p:nvSpPr>
        <p:spPr bwMode="auto">
          <a:xfrm>
            <a:off x="3213670" y="1486421"/>
            <a:ext cx="34176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de-CH" sz="1400" i="1"/>
              <a:t>k</a:t>
            </a:r>
            <a:r>
              <a:rPr lang="de-CH" sz="1400" baseline="-25000"/>
              <a:t>1</a:t>
            </a:r>
          </a:p>
        </p:txBody>
      </p:sp>
      <p:sp>
        <p:nvSpPr>
          <p:cNvPr id="41993" name="Textfeld 14"/>
          <p:cNvSpPr txBox="1">
            <a:spLocks noChangeArrowheads="1"/>
          </p:cNvSpPr>
          <p:nvPr/>
        </p:nvSpPr>
        <p:spPr bwMode="auto">
          <a:xfrm>
            <a:off x="3190457" y="1867421"/>
            <a:ext cx="3818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de-CH" sz="1400" i="1"/>
              <a:t>k</a:t>
            </a:r>
            <a:r>
              <a:rPr lang="de-CH" sz="1400" baseline="-25000"/>
              <a:t>-1</a:t>
            </a:r>
          </a:p>
        </p:txBody>
      </p:sp>
      <p:sp>
        <p:nvSpPr>
          <p:cNvPr id="41994" name="Textfeld 16"/>
          <p:cNvSpPr txBox="1">
            <a:spLocks noChangeArrowheads="1"/>
          </p:cNvSpPr>
          <p:nvPr/>
        </p:nvSpPr>
        <p:spPr bwMode="auto">
          <a:xfrm>
            <a:off x="3832225" y="1664221"/>
            <a:ext cx="1647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de-CH"/>
              <a:t>[MeRh(CO)</a:t>
            </a:r>
            <a:r>
              <a:rPr lang="de-CH" baseline="-25000"/>
              <a:t>2</a:t>
            </a:r>
            <a:r>
              <a:rPr lang="de-CH"/>
              <a:t>I</a:t>
            </a:r>
            <a:r>
              <a:rPr lang="de-CH" baseline="-25000"/>
              <a:t>3</a:t>
            </a:r>
            <a:r>
              <a:rPr lang="de-CH"/>
              <a:t>]</a:t>
            </a:r>
          </a:p>
        </p:txBody>
      </p:sp>
      <p:sp>
        <p:nvSpPr>
          <p:cNvPr id="41995" name="Textfeld 18"/>
          <p:cNvSpPr txBox="1">
            <a:spLocks noChangeArrowheads="1"/>
          </p:cNvSpPr>
          <p:nvPr/>
        </p:nvSpPr>
        <p:spPr bwMode="auto">
          <a:xfrm>
            <a:off x="5667945" y="1511821"/>
            <a:ext cx="34176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de-CH" sz="1400" i="1"/>
              <a:t>k</a:t>
            </a:r>
            <a:r>
              <a:rPr lang="de-CH" sz="1400" baseline="-25000"/>
              <a:t>2</a:t>
            </a:r>
          </a:p>
        </p:txBody>
      </p:sp>
      <p:sp>
        <p:nvSpPr>
          <p:cNvPr id="41996" name="Textfeld 19"/>
          <p:cNvSpPr txBox="1">
            <a:spLocks noChangeArrowheads="1"/>
          </p:cNvSpPr>
          <p:nvPr/>
        </p:nvSpPr>
        <p:spPr bwMode="auto">
          <a:xfrm>
            <a:off x="5644732" y="1878534"/>
            <a:ext cx="3818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de-CH" sz="1400" i="1"/>
              <a:t>k</a:t>
            </a:r>
            <a:r>
              <a:rPr lang="de-CH" sz="1400" baseline="-25000"/>
              <a:t>-2</a:t>
            </a:r>
          </a:p>
        </p:txBody>
      </p:sp>
      <p:sp>
        <p:nvSpPr>
          <p:cNvPr id="41997" name="Textfeld 20"/>
          <p:cNvSpPr txBox="1">
            <a:spLocks noChangeArrowheads="1"/>
          </p:cNvSpPr>
          <p:nvPr/>
        </p:nvSpPr>
        <p:spPr bwMode="auto">
          <a:xfrm>
            <a:off x="6369050" y="1675334"/>
            <a:ext cx="1995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de-CH"/>
              <a:t>[(MeCO)Rh(CO)I</a:t>
            </a:r>
            <a:r>
              <a:rPr lang="de-CH" baseline="-25000"/>
              <a:t>3</a:t>
            </a:r>
          </a:p>
        </p:txBody>
      </p:sp>
      <p:sp>
        <p:nvSpPr>
          <p:cNvPr id="41998" name="Line 12"/>
          <p:cNvSpPr>
            <a:spLocks noChangeShapeType="1"/>
          </p:cNvSpPr>
          <p:nvPr/>
        </p:nvSpPr>
        <p:spPr bwMode="auto">
          <a:xfrm>
            <a:off x="2963863" y="1810271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1999" name="Line 13"/>
          <p:cNvSpPr>
            <a:spLocks noChangeShapeType="1"/>
          </p:cNvSpPr>
          <p:nvPr/>
        </p:nvSpPr>
        <p:spPr bwMode="auto">
          <a:xfrm flipH="1">
            <a:off x="2963863" y="1886471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2000" name="Line 14"/>
          <p:cNvSpPr>
            <a:spLocks noChangeShapeType="1"/>
          </p:cNvSpPr>
          <p:nvPr/>
        </p:nvSpPr>
        <p:spPr bwMode="auto">
          <a:xfrm>
            <a:off x="5507038" y="1816621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2001" name="Line 15"/>
          <p:cNvSpPr>
            <a:spLocks noChangeShapeType="1"/>
          </p:cNvSpPr>
          <p:nvPr/>
        </p:nvSpPr>
        <p:spPr bwMode="auto">
          <a:xfrm flipH="1">
            <a:off x="5507038" y="1892821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2002" name="Text Box 16"/>
          <p:cNvSpPr txBox="1">
            <a:spLocks noChangeArrowheads="1"/>
          </p:cNvSpPr>
          <p:nvPr/>
        </p:nvSpPr>
        <p:spPr bwMode="auto">
          <a:xfrm>
            <a:off x="1371600" y="2111896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b="1"/>
              <a:t>1a</a:t>
            </a:r>
            <a:endParaRPr lang="en-GB" b="1"/>
          </a:p>
        </p:txBody>
      </p:sp>
      <p:sp>
        <p:nvSpPr>
          <p:cNvPr id="42003" name="Text Box 17"/>
          <p:cNvSpPr txBox="1">
            <a:spLocks noChangeArrowheads="1"/>
          </p:cNvSpPr>
          <p:nvPr/>
        </p:nvSpPr>
        <p:spPr bwMode="auto">
          <a:xfrm>
            <a:off x="4495800" y="2111896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b="1"/>
              <a:t>2a</a:t>
            </a:r>
            <a:endParaRPr lang="en-GB" b="1"/>
          </a:p>
        </p:txBody>
      </p:sp>
      <p:sp>
        <p:nvSpPr>
          <p:cNvPr id="42004" name="Text Box 18"/>
          <p:cNvSpPr txBox="1">
            <a:spLocks noChangeArrowheads="1"/>
          </p:cNvSpPr>
          <p:nvPr/>
        </p:nvSpPr>
        <p:spPr bwMode="auto">
          <a:xfrm>
            <a:off x="7010400" y="2111896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b="1"/>
              <a:t>3a</a:t>
            </a:r>
            <a:endParaRPr lang="en-GB" b="1"/>
          </a:p>
        </p:txBody>
      </p:sp>
      <p:sp>
        <p:nvSpPr>
          <p:cNvPr id="42006" name="Text Box 20"/>
          <p:cNvSpPr txBox="1">
            <a:spLocks noChangeArrowheads="1"/>
          </p:cNvSpPr>
          <p:nvPr/>
        </p:nvSpPr>
        <p:spPr bwMode="auto">
          <a:xfrm>
            <a:off x="2406232" y="2822722"/>
            <a:ext cx="16850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CH" b="1" dirty="0"/>
              <a:t>rate </a:t>
            </a:r>
            <a:r>
              <a:rPr lang="de-CH" b="1" dirty="0" err="1"/>
              <a:t>constan</a:t>
            </a:r>
            <a:r>
              <a:rPr lang="de-CH" dirty="0" err="1"/>
              <a:t>t</a:t>
            </a:r>
            <a:r>
              <a:rPr lang="de-CH" dirty="0"/>
              <a:t>:</a:t>
            </a:r>
            <a:endParaRPr lang="en-GB" dirty="0"/>
          </a:p>
        </p:txBody>
      </p:sp>
      <p:sp>
        <p:nvSpPr>
          <p:cNvPr id="42007" name="Text Box 21"/>
          <p:cNvSpPr txBox="1">
            <a:spLocks noChangeArrowheads="1"/>
          </p:cNvSpPr>
          <p:nvPr/>
        </p:nvSpPr>
        <p:spPr bwMode="auto">
          <a:xfrm>
            <a:off x="1127125" y="3846513"/>
            <a:ext cx="25699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BZ" b="1" dirty="0" smtClean="0"/>
              <a:t>ratio</a:t>
            </a:r>
            <a:r>
              <a:rPr lang="en-BZ" dirty="0" smtClean="0"/>
              <a:t> of concentrations:</a:t>
            </a:r>
            <a:endParaRPr lang="en-BZ" dirty="0"/>
          </a:p>
        </p:txBody>
      </p:sp>
      <p:sp>
        <p:nvSpPr>
          <p:cNvPr id="42010" name="AutoShape 24"/>
          <p:cNvSpPr>
            <a:spLocks noChangeArrowheads="1"/>
          </p:cNvSpPr>
          <p:nvPr/>
        </p:nvSpPr>
        <p:spPr bwMode="auto">
          <a:xfrm>
            <a:off x="5715070" y="3956772"/>
            <a:ext cx="228600" cy="1524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42011" name="Text Box 25"/>
          <p:cNvSpPr txBox="1">
            <a:spLocks noChangeArrowheads="1"/>
          </p:cNvSpPr>
          <p:nvPr/>
        </p:nvSpPr>
        <p:spPr bwMode="auto">
          <a:xfrm>
            <a:off x="246063" y="4483100"/>
            <a:ext cx="565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CH"/>
              <a:t>[1a]</a:t>
            </a:r>
            <a:endParaRPr lang="en-GB"/>
          </a:p>
        </p:txBody>
      </p:sp>
      <p:sp>
        <p:nvSpPr>
          <p:cNvPr id="42012" name="Line 26"/>
          <p:cNvSpPr>
            <a:spLocks noChangeShapeType="1"/>
          </p:cNvSpPr>
          <p:nvPr/>
        </p:nvSpPr>
        <p:spPr bwMode="auto">
          <a:xfrm>
            <a:off x="284163" y="4835525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42013" name="Text Box 27"/>
          <p:cNvSpPr txBox="1">
            <a:spLocks noChangeArrowheads="1"/>
          </p:cNvSpPr>
          <p:nvPr/>
        </p:nvSpPr>
        <p:spPr bwMode="auto">
          <a:xfrm>
            <a:off x="234950" y="4808538"/>
            <a:ext cx="565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CH"/>
              <a:t>[2a]</a:t>
            </a:r>
            <a:endParaRPr lang="en-GB"/>
          </a:p>
        </p:txBody>
      </p:sp>
      <p:sp>
        <p:nvSpPr>
          <p:cNvPr id="42014" name="Text Box 28"/>
          <p:cNvSpPr txBox="1">
            <a:spLocks noChangeArrowheads="1"/>
          </p:cNvSpPr>
          <p:nvPr/>
        </p:nvSpPr>
        <p:spPr bwMode="auto">
          <a:xfrm>
            <a:off x="762000" y="4648200"/>
            <a:ext cx="3841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CH"/>
              <a:t>can be estimated from i.r. intensities</a:t>
            </a:r>
            <a:endParaRPr lang="en-GB"/>
          </a:p>
        </p:txBody>
      </p:sp>
      <p:sp>
        <p:nvSpPr>
          <p:cNvPr id="42015" name="Text Box 29"/>
          <p:cNvSpPr txBox="1">
            <a:spLocks noChangeArrowheads="1"/>
          </p:cNvSpPr>
          <p:nvPr/>
        </p:nvSpPr>
        <p:spPr bwMode="auto">
          <a:xfrm>
            <a:off x="4808538" y="4638675"/>
            <a:ext cx="43476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BZ" dirty="0" smtClean="0"/>
              <a:t>which allows for the </a:t>
            </a:r>
            <a:r>
              <a:rPr lang="en-BZ" b="1" dirty="0" smtClean="0"/>
              <a:t>determination of k</a:t>
            </a:r>
            <a:r>
              <a:rPr lang="en-BZ" b="1" baseline="-25000" dirty="0" smtClean="0"/>
              <a:t>2</a:t>
            </a:r>
            <a:endParaRPr lang="en-BZ" b="1" baseline="-25000" dirty="0"/>
          </a:p>
        </p:txBody>
      </p:sp>
      <p:sp>
        <p:nvSpPr>
          <p:cNvPr id="42016" name="AutoShape 30"/>
          <p:cNvSpPr>
            <a:spLocks noChangeArrowheads="1"/>
          </p:cNvSpPr>
          <p:nvPr/>
        </p:nvSpPr>
        <p:spPr bwMode="auto">
          <a:xfrm>
            <a:off x="4616450" y="4759325"/>
            <a:ext cx="228600" cy="1524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pPr eaLnBrk="0" hangingPunct="0"/>
            <a:endParaRPr lang="de-DE"/>
          </a:p>
        </p:txBody>
      </p:sp>
      <p:graphicFrame>
        <p:nvGraphicFramePr>
          <p:cNvPr id="4198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5187234"/>
              </p:ext>
            </p:extLst>
          </p:nvPr>
        </p:nvGraphicFramePr>
        <p:xfrm>
          <a:off x="293688" y="5308600"/>
          <a:ext cx="1198562" cy="109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12" name="CS ChemDraw Drawing" r:id="rId4" imgW="1199206" imgH="1090677" progId="ChemDraw.Document.6.0">
                  <p:embed/>
                </p:oleObj>
              </mc:Choice>
              <mc:Fallback>
                <p:oleObj name="CS ChemDraw Drawing" r:id="rId4" imgW="1199206" imgH="1090677" progId="ChemDraw.Document.6.0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688" y="5308600"/>
                        <a:ext cx="1198562" cy="1090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017" name="Text Box 32"/>
          <p:cNvSpPr txBox="1">
            <a:spLocks noChangeArrowheads="1"/>
          </p:cNvSpPr>
          <p:nvPr/>
        </p:nvSpPr>
        <p:spPr bwMode="auto">
          <a:xfrm>
            <a:off x="1371600" y="5638800"/>
            <a:ext cx="1720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CH"/>
              <a:t>can be isolated</a:t>
            </a:r>
            <a:endParaRPr lang="en-GB"/>
          </a:p>
        </p:txBody>
      </p:sp>
      <p:graphicFrame>
        <p:nvGraphicFramePr>
          <p:cNvPr id="41987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1686219"/>
              </p:ext>
            </p:extLst>
          </p:nvPr>
        </p:nvGraphicFramePr>
        <p:xfrm>
          <a:off x="3276600" y="5334000"/>
          <a:ext cx="1174750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13" name="CS ChemDraw Drawing" r:id="rId6" imgW="1175040" imgH="1038240" progId="ChemDraw.Document.6.0">
                  <p:embed/>
                </p:oleObj>
              </mc:Choice>
              <mc:Fallback>
                <p:oleObj name="CS ChemDraw Drawing" r:id="rId6" imgW="1175040" imgH="1038240" progId="ChemDraw.Document.6.0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5334000"/>
                        <a:ext cx="1174750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018" name="Text Box 34"/>
          <p:cNvSpPr txBox="1">
            <a:spLocks noChangeArrowheads="1"/>
          </p:cNvSpPr>
          <p:nvPr/>
        </p:nvSpPr>
        <p:spPr bwMode="auto">
          <a:xfrm>
            <a:off x="4710113" y="5257800"/>
            <a:ext cx="44338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BZ" dirty="0" smtClean="0"/>
              <a:t>heating in the presence of exc. H</a:t>
            </a:r>
            <a:r>
              <a:rPr lang="en-BZ" baseline="-25000" dirty="0" smtClean="0"/>
              <a:t>3</a:t>
            </a:r>
            <a:r>
              <a:rPr lang="en-BZ" dirty="0" smtClean="0"/>
              <a:t>C-I</a:t>
            </a:r>
          </a:p>
          <a:p>
            <a:pPr eaLnBrk="0" hangingPunct="0"/>
            <a:r>
              <a:rPr lang="en-BZ" dirty="0" smtClean="0"/>
              <a:t>allows for the determination of k</a:t>
            </a:r>
            <a:r>
              <a:rPr lang="en-BZ" baseline="-25000" dirty="0" smtClean="0"/>
              <a:t>-2</a:t>
            </a:r>
            <a:endParaRPr lang="en-BZ" dirty="0" smtClean="0"/>
          </a:p>
          <a:p>
            <a:pPr eaLnBrk="0" hangingPunct="0"/>
            <a:endParaRPr lang="en-BZ" dirty="0" smtClean="0"/>
          </a:p>
          <a:p>
            <a:pPr eaLnBrk="0" hangingPunct="0"/>
            <a:r>
              <a:rPr lang="en-BZ" dirty="0" smtClean="0"/>
              <a:t>label exchanges between COCH</a:t>
            </a:r>
            <a:r>
              <a:rPr lang="en-BZ" baseline="-25000" dirty="0" smtClean="0"/>
              <a:t>3</a:t>
            </a:r>
            <a:r>
              <a:rPr lang="en-BZ" dirty="0" smtClean="0"/>
              <a:t> and CO</a:t>
            </a:r>
            <a:endParaRPr lang="en-BZ" baseline="-250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50DF0C9-990B-4FF9-9F82-DFC17798A8BC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88</a:t>
            </a:fld>
            <a:endParaRPr lang="en-GB" dirty="0"/>
          </a:p>
        </p:txBody>
      </p:sp>
      <p:sp>
        <p:nvSpPr>
          <p:cNvPr id="38" name="Titel 1"/>
          <p:cNvSpPr>
            <a:spLocks noGrp="1"/>
          </p:cNvSpPr>
          <p:nvPr>
            <p:ph type="title"/>
          </p:nvPr>
        </p:nvSpPr>
        <p:spPr>
          <a:xfrm>
            <a:off x="685800" y="900629"/>
            <a:ext cx="7772400" cy="360040"/>
          </a:xfrm>
        </p:spPr>
        <p:txBody>
          <a:bodyPr/>
          <a:lstStyle/>
          <a:p>
            <a:r>
              <a:rPr lang="en-US" sz="2000" b="1" dirty="0" smtClean="0"/>
              <a:t>Practical kinetic example</a:t>
            </a:r>
            <a:r>
              <a:rPr lang="en-US" sz="2000" dirty="0" smtClean="0"/>
              <a:t>: The </a:t>
            </a:r>
            <a:r>
              <a:rPr lang="en-US" sz="2000" dirty="0"/>
              <a:t>Monsanto Acetic Acid </a:t>
            </a:r>
            <a:r>
              <a:rPr lang="en-US" sz="2000" dirty="0" smtClean="0"/>
              <a:t>Process</a:t>
            </a:r>
            <a:endParaRPr lang="de-CH" sz="2000" dirty="0"/>
          </a:p>
        </p:txBody>
      </p:sp>
      <p:sp>
        <p:nvSpPr>
          <p:cNvPr id="39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5" name="Textfeld 4"/>
          <p:cNvSpPr txBox="1"/>
          <p:nvPr/>
        </p:nvSpPr>
        <p:spPr>
          <a:xfrm>
            <a:off x="4049208" y="2703257"/>
            <a:ext cx="121379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</a:t>
            </a:r>
            <a:r>
              <a:rPr lang="en-GB" dirty="0" err="1" smtClean="0"/>
              <a:t>MeI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40" name="Textfeld 39"/>
          <p:cNvSpPr txBox="1"/>
          <p:nvPr/>
        </p:nvSpPr>
        <p:spPr>
          <a:xfrm>
            <a:off x="4211655" y="3002777"/>
            <a:ext cx="78418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r>
              <a:rPr lang="en-GB" dirty="0" smtClean="0">
                <a:sym typeface="Symbol" panose="05050102010706020507" pitchFamily="18" charset="2"/>
              </a:rPr>
              <a:t>+ </a:t>
            </a:r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endParaRPr lang="en-GB" dirty="0"/>
          </a:p>
        </p:txBody>
      </p:sp>
      <p:cxnSp>
        <p:nvCxnSpPr>
          <p:cNvPr id="7" name="Gerader Verbinder 6"/>
          <p:cNvCxnSpPr/>
          <p:nvPr/>
        </p:nvCxnSpPr>
        <p:spPr bwMode="auto">
          <a:xfrm>
            <a:off x="4055150" y="3042444"/>
            <a:ext cx="1155303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8" name="Textfeld 7"/>
          <p:cNvSpPr txBox="1"/>
          <p:nvPr/>
        </p:nvSpPr>
        <p:spPr>
          <a:xfrm>
            <a:off x="3600520" y="3713847"/>
            <a:ext cx="569387" cy="64633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u="sng" dirty="0" smtClean="0"/>
              <a:t>[2a]</a:t>
            </a:r>
          </a:p>
          <a:p>
            <a:pPr algn="ctr"/>
            <a:r>
              <a:rPr lang="en-GB" dirty="0" smtClean="0"/>
              <a:t>[1a]</a:t>
            </a:r>
            <a:endParaRPr lang="en-GB" dirty="0"/>
          </a:p>
        </p:txBody>
      </p:sp>
      <p:sp>
        <p:nvSpPr>
          <p:cNvPr id="44" name="Textfeld 43"/>
          <p:cNvSpPr txBox="1"/>
          <p:nvPr/>
        </p:nvSpPr>
        <p:spPr>
          <a:xfrm>
            <a:off x="4326196" y="3677165"/>
            <a:ext cx="95571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</a:t>
            </a:r>
            <a:r>
              <a:rPr lang="en-GB" dirty="0" err="1" smtClean="0"/>
              <a:t>MeI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45" name="Textfeld 44"/>
          <p:cNvSpPr txBox="1"/>
          <p:nvPr/>
        </p:nvSpPr>
        <p:spPr>
          <a:xfrm>
            <a:off x="4375148" y="3976685"/>
            <a:ext cx="78418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r>
              <a:rPr lang="en-GB" dirty="0" smtClean="0">
                <a:sym typeface="Symbol" panose="05050102010706020507" pitchFamily="18" charset="2"/>
              </a:rPr>
              <a:t>+ </a:t>
            </a:r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endParaRPr lang="en-GB" dirty="0"/>
          </a:p>
        </p:txBody>
      </p:sp>
      <p:cxnSp>
        <p:nvCxnSpPr>
          <p:cNvPr id="46" name="Gerader Verbinder 45"/>
          <p:cNvCxnSpPr/>
          <p:nvPr/>
        </p:nvCxnSpPr>
        <p:spPr bwMode="auto">
          <a:xfrm>
            <a:off x="4362659" y="4016352"/>
            <a:ext cx="847240" cy="130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10" name="Textfeld 9"/>
          <p:cNvSpPr txBox="1"/>
          <p:nvPr/>
        </p:nvSpPr>
        <p:spPr>
          <a:xfrm>
            <a:off x="4082592" y="3838426"/>
            <a:ext cx="31931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=</a:t>
            </a:r>
            <a:endParaRPr lang="en-GB" dirty="0"/>
          </a:p>
        </p:txBody>
      </p:sp>
      <p:sp>
        <p:nvSpPr>
          <p:cNvPr id="11" name="Textfeld 10"/>
          <p:cNvSpPr txBox="1"/>
          <p:nvPr/>
        </p:nvSpPr>
        <p:spPr>
          <a:xfrm>
            <a:off x="6109341" y="3838426"/>
            <a:ext cx="106792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r>
              <a:rPr lang="en-GB" dirty="0" smtClean="0"/>
              <a:t> = </a:t>
            </a:r>
            <a:r>
              <a:rPr lang="en-GB" dirty="0" err="1" smtClean="0"/>
              <a:t>k</a:t>
            </a:r>
            <a:r>
              <a:rPr lang="en-GB" baseline="-25000" dirty="0" err="1" smtClean="0"/>
              <a:t>obs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endParaRPr lang="en-GB" dirty="0"/>
          </a:p>
        </p:txBody>
      </p:sp>
      <p:sp>
        <p:nvSpPr>
          <p:cNvPr id="50" name="Textfeld 49"/>
          <p:cNvSpPr txBox="1"/>
          <p:nvPr/>
        </p:nvSpPr>
        <p:spPr>
          <a:xfrm>
            <a:off x="7014324" y="3726019"/>
            <a:ext cx="569387" cy="64633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u="sng" dirty="0" smtClean="0"/>
              <a:t>[1a]</a:t>
            </a:r>
          </a:p>
          <a:p>
            <a:pPr algn="ctr"/>
            <a:r>
              <a:rPr lang="en-GB" dirty="0" smtClean="0"/>
              <a:t>[2a]</a:t>
            </a:r>
            <a:endParaRPr lang="en-GB" dirty="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971600" y="6129302"/>
            <a:ext cx="70326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BZ" dirty="0" smtClean="0"/>
              <a:t>from these experiments, a </a:t>
            </a:r>
            <a:r>
              <a:rPr lang="en-BZ" b="1" dirty="0" smtClean="0"/>
              <a:t>complete set of data</a:t>
            </a:r>
            <a:r>
              <a:rPr lang="en-BZ" dirty="0" smtClean="0"/>
              <a:t> could be deduced</a:t>
            </a:r>
            <a:endParaRPr lang="en-BZ" dirty="0"/>
          </a:p>
        </p:txBody>
      </p:sp>
      <p:pic>
        <p:nvPicPr>
          <p:cNvPr id="96563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600200"/>
            <a:ext cx="642937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5F4D274-CC32-4A29-8960-E00EF5D3C232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89</a:t>
            </a:fld>
            <a:endParaRPr lang="en-GB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685800" y="900629"/>
            <a:ext cx="7772400" cy="360040"/>
          </a:xfrm>
        </p:spPr>
        <p:txBody>
          <a:bodyPr/>
          <a:lstStyle/>
          <a:p>
            <a:r>
              <a:rPr lang="en-US" sz="2000" b="1" dirty="0" smtClean="0"/>
              <a:t>Practical kinetic example</a:t>
            </a:r>
            <a:r>
              <a:rPr lang="en-US" sz="2000" dirty="0" smtClean="0"/>
              <a:t>: The </a:t>
            </a:r>
            <a:r>
              <a:rPr lang="en-US" sz="2000" dirty="0"/>
              <a:t>Monsanto Acetic Acid </a:t>
            </a:r>
            <a:r>
              <a:rPr lang="en-US" sz="2000" dirty="0" smtClean="0"/>
              <a:t>Process</a:t>
            </a:r>
            <a:endParaRPr lang="de-CH" sz="2000" dirty="0"/>
          </a:p>
        </p:txBody>
      </p:sp>
      <p:sp>
        <p:nvSpPr>
          <p:cNvPr id="10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/>
        </p:nvSpPr>
        <p:spPr bwMode="auto">
          <a:xfrm>
            <a:off x="1799711" y="2420888"/>
            <a:ext cx="5796625" cy="57606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D88774-0DD9-4AFC-A652-24AA468BB4C9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685800" y="269526"/>
            <a:ext cx="7772400" cy="360040"/>
          </a:xfrm>
        </p:spPr>
        <p:txBody>
          <a:bodyPr/>
          <a:lstStyle/>
          <a:p>
            <a:r>
              <a:rPr lang="de-CH" dirty="0" smtClean="0"/>
              <a:t>1.1 </a:t>
            </a:r>
            <a:r>
              <a:rPr lang="de-CH" dirty="0" err="1" smtClean="0"/>
              <a:t>Some</a:t>
            </a:r>
            <a:r>
              <a:rPr lang="de-CH" dirty="0" smtClean="0"/>
              <a:t> Basic </a:t>
            </a:r>
            <a:r>
              <a:rPr lang="de-CH" dirty="0" err="1" smtClean="0"/>
              <a:t>Concepts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395245" y="954589"/>
            <a:ext cx="7443128" cy="133882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 smtClean="0"/>
              <a:t>Reaction Mechanism</a:t>
            </a:r>
            <a:r>
              <a:rPr lang="en-GB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A reaction is composed of several reaction steps (elementary reaction) 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the entity of which is called the reaction mechanism 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381982" y="3780531"/>
            <a:ext cx="8494698" cy="1754326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 smtClean="0"/>
              <a:t>Elementary steps or reaction</a:t>
            </a:r>
            <a:r>
              <a:rPr lang="en-GB" b="1" dirty="0" smtClean="0">
                <a:solidFill>
                  <a:srgbClr val="FF0000"/>
                </a:solidFill>
              </a:rPr>
              <a:t>*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An elementary step in a reaction mechanism leads from A </a:t>
            </a:r>
            <a:r>
              <a:rPr lang="en-GB" dirty="0" smtClean="0">
                <a:sym typeface="Symbol" panose="05050102010706020507" pitchFamily="18" charset="2"/>
              </a:rPr>
              <a:t></a:t>
            </a:r>
            <a:r>
              <a:rPr lang="en-GB" dirty="0" smtClean="0"/>
              <a:t> B </a:t>
            </a:r>
            <a:r>
              <a:rPr lang="en-GB" dirty="0"/>
              <a:t>over one single </a:t>
            </a: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dirty="0" smtClean="0"/>
              <a:t>transition state with A, B being intermediates, educt or product.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A reaction mechanism is composed of one to many elementary steps or reactions </a:t>
            </a:r>
            <a:endParaRPr lang="en-GB" dirty="0"/>
          </a:p>
        </p:txBody>
      </p:sp>
      <p:sp>
        <p:nvSpPr>
          <p:cNvPr id="11" name="Textfeld 10"/>
          <p:cNvSpPr txBox="1"/>
          <p:nvPr/>
        </p:nvSpPr>
        <p:spPr>
          <a:xfrm>
            <a:off x="1799711" y="2482242"/>
            <a:ext cx="214834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[Fe(CO)</a:t>
            </a:r>
            <a:r>
              <a:rPr lang="en-GB" baseline="-25000" dirty="0" smtClean="0"/>
              <a:t>5</a:t>
            </a:r>
            <a:r>
              <a:rPr lang="en-GB" dirty="0" smtClean="0"/>
              <a:t>] + 2 [</a:t>
            </a:r>
            <a:r>
              <a:rPr lang="en-GB" baseline="30000" dirty="0" smtClean="0"/>
              <a:t>-</a:t>
            </a:r>
            <a:r>
              <a:rPr lang="en-GB" dirty="0" smtClean="0"/>
              <a:t>OH]</a:t>
            </a:r>
            <a:endParaRPr lang="en-GB" dirty="0"/>
          </a:p>
        </p:txBody>
      </p:sp>
      <p:sp>
        <p:nvSpPr>
          <p:cNvPr id="12" name="Textfeld 11"/>
          <p:cNvSpPr txBox="1"/>
          <p:nvPr/>
        </p:nvSpPr>
        <p:spPr>
          <a:xfrm>
            <a:off x="5184087" y="2481630"/>
            <a:ext cx="25202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</a:t>
            </a:r>
            <a:r>
              <a:rPr lang="en-GB" dirty="0" err="1" smtClean="0"/>
              <a:t>FeH</a:t>
            </a:r>
            <a:r>
              <a:rPr lang="en-GB" dirty="0" smtClean="0"/>
              <a:t>(CO)</a:t>
            </a:r>
            <a:r>
              <a:rPr lang="en-GB" baseline="-25000" dirty="0" smtClean="0"/>
              <a:t>4</a:t>
            </a:r>
            <a:r>
              <a:rPr lang="en-GB" dirty="0" smtClean="0"/>
              <a:t>]</a:t>
            </a:r>
            <a:r>
              <a:rPr lang="en-GB" baseline="30000" dirty="0" smtClean="0"/>
              <a:t>-</a:t>
            </a:r>
            <a:r>
              <a:rPr lang="en-GB" dirty="0" smtClean="0"/>
              <a:t> + [HCO</a:t>
            </a:r>
            <a:r>
              <a:rPr lang="en-GB" baseline="-25000" dirty="0" smtClean="0"/>
              <a:t>3</a:t>
            </a:r>
            <a:r>
              <a:rPr lang="en-GB" dirty="0" smtClean="0"/>
              <a:t>]</a:t>
            </a:r>
            <a:r>
              <a:rPr lang="en-GB" baseline="30000" dirty="0" smtClean="0"/>
              <a:t>-</a:t>
            </a:r>
            <a:endParaRPr lang="en-GB" baseline="30000" dirty="0"/>
          </a:p>
        </p:txBody>
      </p:sp>
      <p:cxnSp>
        <p:nvCxnSpPr>
          <p:cNvPr id="14" name="Gerade Verbindung mit Pfeil 13"/>
          <p:cNvCxnSpPr>
            <a:endCxn id="12" idx="1"/>
          </p:cNvCxnSpPr>
          <p:nvPr/>
        </p:nvCxnSpPr>
        <p:spPr bwMode="auto">
          <a:xfrm>
            <a:off x="4103967" y="2666296"/>
            <a:ext cx="108012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16" name="Textfeld 15"/>
          <p:cNvSpPr txBox="1"/>
          <p:nvPr/>
        </p:nvSpPr>
        <p:spPr>
          <a:xfrm>
            <a:off x="426997" y="3218563"/>
            <a:ext cx="744306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Stoichiometric equation, certainly not a single step reaction mechanism!</a:t>
            </a:r>
            <a:endParaRPr lang="en-GB" dirty="0"/>
          </a:p>
        </p:txBody>
      </p:sp>
      <p:sp>
        <p:nvSpPr>
          <p:cNvPr id="20" name="Textfeld 19"/>
          <p:cNvSpPr txBox="1"/>
          <p:nvPr/>
        </p:nvSpPr>
        <p:spPr>
          <a:xfrm>
            <a:off x="381982" y="5727493"/>
            <a:ext cx="195598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[Fe(CO)</a:t>
            </a:r>
            <a:r>
              <a:rPr lang="en-GB" baseline="-25000" dirty="0" smtClean="0"/>
              <a:t>5</a:t>
            </a:r>
            <a:r>
              <a:rPr lang="en-GB" dirty="0" smtClean="0"/>
              <a:t>] + [</a:t>
            </a:r>
            <a:r>
              <a:rPr lang="en-GB" baseline="30000" dirty="0" smtClean="0"/>
              <a:t>-</a:t>
            </a:r>
            <a:r>
              <a:rPr lang="en-GB" dirty="0" smtClean="0"/>
              <a:t>OH]</a:t>
            </a:r>
            <a:endParaRPr lang="en-GB" dirty="0"/>
          </a:p>
        </p:txBody>
      </p:sp>
      <p:cxnSp>
        <p:nvCxnSpPr>
          <p:cNvPr id="21" name="Gerade Verbindung mit Pfeil 20"/>
          <p:cNvCxnSpPr/>
          <p:nvPr/>
        </p:nvCxnSpPr>
        <p:spPr bwMode="auto">
          <a:xfrm>
            <a:off x="2333823" y="5912159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cxnSp>
        <p:nvCxnSpPr>
          <p:cNvPr id="23" name="Gerade Verbindung mit Pfeil 22"/>
          <p:cNvCxnSpPr/>
          <p:nvPr/>
        </p:nvCxnSpPr>
        <p:spPr bwMode="auto">
          <a:xfrm flipH="1">
            <a:off x="2395788" y="5984172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24" name="Textfeld 23"/>
          <p:cNvSpPr txBox="1"/>
          <p:nvPr/>
        </p:nvSpPr>
        <p:spPr>
          <a:xfrm>
            <a:off x="3251626" y="5726669"/>
            <a:ext cx="212910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[Fe(CO)</a:t>
            </a:r>
            <a:r>
              <a:rPr lang="en-GB" baseline="-25000" dirty="0" smtClean="0"/>
              <a:t>4</a:t>
            </a:r>
            <a:r>
              <a:rPr lang="en-GB" dirty="0" smtClean="0"/>
              <a:t>(COOH)]</a:t>
            </a:r>
            <a:r>
              <a:rPr lang="en-GB" baseline="30000" dirty="0" smtClean="0"/>
              <a:t>-</a:t>
            </a:r>
            <a:endParaRPr lang="en-GB" dirty="0"/>
          </a:p>
        </p:txBody>
      </p:sp>
      <p:cxnSp>
        <p:nvCxnSpPr>
          <p:cNvPr id="25" name="Gerade Verbindung mit Pfeil 24"/>
          <p:cNvCxnSpPr/>
          <p:nvPr/>
        </p:nvCxnSpPr>
        <p:spPr bwMode="auto">
          <a:xfrm>
            <a:off x="5318770" y="5889091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cxnSp>
        <p:nvCxnSpPr>
          <p:cNvPr id="26" name="Gerade Verbindung mit Pfeil 25"/>
          <p:cNvCxnSpPr/>
          <p:nvPr/>
        </p:nvCxnSpPr>
        <p:spPr bwMode="auto">
          <a:xfrm flipH="1">
            <a:off x="5380735" y="5961104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27" name="Textfeld 26"/>
          <p:cNvSpPr txBox="1"/>
          <p:nvPr/>
        </p:nvSpPr>
        <p:spPr>
          <a:xfrm>
            <a:off x="6173712" y="5704425"/>
            <a:ext cx="212269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</a:t>
            </a:r>
            <a:r>
              <a:rPr lang="en-GB" dirty="0" err="1" smtClean="0"/>
              <a:t>FeH</a:t>
            </a:r>
            <a:r>
              <a:rPr lang="en-GB" dirty="0" smtClean="0"/>
              <a:t>(CO)</a:t>
            </a:r>
            <a:r>
              <a:rPr lang="en-GB" baseline="-25000" dirty="0" smtClean="0"/>
              <a:t>4</a:t>
            </a:r>
            <a:r>
              <a:rPr lang="en-GB" dirty="0" smtClean="0"/>
              <a:t>]</a:t>
            </a:r>
            <a:r>
              <a:rPr lang="en-GB" baseline="30000" dirty="0" smtClean="0"/>
              <a:t>-</a:t>
            </a:r>
            <a:r>
              <a:rPr lang="en-GB" dirty="0" smtClean="0"/>
              <a:t> + CO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sp>
        <p:nvSpPr>
          <p:cNvPr id="19" name="Textfeld 18"/>
          <p:cNvSpPr txBox="1"/>
          <p:nvPr/>
        </p:nvSpPr>
        <p:spPr>
          <a:xfrm>
            <a:off x="5292080" y="6243325"/>
            <a:ext cx="1430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</a:t>
            </a:r>
            <a:r>
              <a:rPr lang="en-GB" baseline="-25000" dirty="0" smtClean="0"/>
              <a:t>2</a:t>
            </a:r>
            <a:r>
              <a:rPr lang="en-GB" dirty="0" smtClean="0"/>
              <a:t> + [</a:t>
            </a:r>
            <a:r>
              <a:rPr lang="en-GB" baseline="30000" dirty="0" smtClean="0"/>
              <a:t>-</a:t>
            </a:r>
            <a:r>
              <a:rPr lang="en-GB" dirty="0" smtClean="0"/>
              <a:t>OH]</a:t>
            </a:r>
            <a:endParaRPr lang="en-GB" baseline="-25000" dirty="0"/>
          </a:p>
        </p:txBody>
      </p:sp>
      <p:cxnSp>
        <p:nvCxnSpPr>
          <p:cNvPr id="29" name="Gerade Verbindung mit Pfeil 28"/>
          <p:cNvCxnSpPr/>
          <p:nvPr/>
        </p:nvCxnSpPr>
        <p:spPr bwMode="auto">
          <a:xfrm>
            <a:off x="6736354" y="6418641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cxnSp>
        <p:nvCxnSpPr>
          <p:cNvPr id="30" name="Gerade Verbindung mit Pfeil 29"/>
          <p:cNvCxnSpPr/>
          <p:nvPr/>
        </p:nvCxnSpPr>
        <p:spPr bwMode="auto">
          <a:xfrm flipH="1">
            <a:off x="6798319" y="6490654"/>
            <a:ext cx="7980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</p:cxnSp>
      <p:sp>
        <p:nvSpPr>
          <p:cNvPr id="22" name="Textfeld 21"/>
          <p:cNvSpPr txBox="1"/>
          <p:nvPr/>
        </p:nvSpPr>
        <p:spPr>
          <a:xfrm>
            <a:off x="7524328" y="6228020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[HCO</a:t>
            </a:r>
            <a:r>
              <a:rPr lang="en-GB" baseline="-25000" dirty="0" smtClean="0"/>
              <a:t>3</a:t>
            </a:r>
            <a:r>
              <a:rPr lang="en-GB" dirty="0" smtClean="0"/>
              <a:t>]</a:t>
            </a:r>
            <a:r>
              <a:rPr lang="en-GB" baseline="30000" dirty="0" smtClean="0"/>
              <a:t>-</a:t>
            </a:r>
            <a:endParaRPr lang="en-GB" baseline="30000" dirty="0"/>
          </a:p>
        </p:txBody>
      </p:sp>
      <p:sp>
        <p:nvSpPr>
          <p:cNvPr id="28" name="Textfeld 27"/>
          <p:cNvSpPr txBox="1"/>
          <p:nvPr/>
        </p:nvSpPr>
        <p:spPr>
          <a:xfrm>
            <a:off x="2605508" y="5644909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*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5611544" y="562154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*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6972302" y="6147917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*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 bwMode="auto">
          <a:xfrm>
            <a:off x="1403648" y="1878335"/>
            <a:ext cx="6113958" cy="109346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66658" name="Rectangle 2"/>
          <p:cNvSpPr>
            <a:spLocks noChangeArrowheads="1"/>
          </p:cNvSpPr>
          <p:nvPr/>
        </p:nvSpPr>
        <p:spPr bwMode="auto">
          <a:xfrm>
            <a:off x="2057400" y="4267200"/>
            <a:ext cx="4953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graphicFrame>
        <p:nvGraphicFramePr>
          <p:cNvPr id="4301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1558469"/>
              </p:ext>
            </p:extLst>
          </p:nvPr>
        </p:nvGraphicFramePr>
        <p:xfrm>
          <a:off x="6311900" y="1941513"/>
          <a:ext cx="1181100" cy="93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06" name="CS ChemDraw Drawing" r:id="rId3" imgW="1180586" imgH="932549" progId="ChemDraw.Document.6.0">
                  <p:embed/>
                </p:oleObj>
              </mc:Choice>
              <mc:Fallback>
                <p:oleObj name="CS ChemDraw Drawing" r:id="rId3" imgW="1180586" imgH="932549" progId="ChemDraw.Document.6.0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1900" y="1941513"/>
                        <a:ext cx="1181100" cy="931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1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5654463"/>
              </p:ext>
            </p:extLst>
          </p:nvPr>
        </p:nvGraphicFramePr>
        <p:xfrm>
          <a:off x="1589088" y="1916832"/>
          <a:ext cx="1198562" cy="1090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07" name="CS ChemDraw Drawing" r:id="rId5" imgW="1199206" imgH="1090677" progId="ChemDraw.Document.6.0">
                  <p:embed/>
                </p:oleObj>
              </mc:Choice>
              <mc:Fallback>
                <p:oleObj name="CS ChemDraw Drawing" r:id="rId5" imgW="1199206" imgH="1090677" progId="ChemDraw.Document.6.0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088" y="1916832"/>
                        <a:ext cx="1198562" cy="1090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0785288"/>
              </p:ext>
            </p:extLst>
          </p:nvPr>
        </p:nvGraphicFramePr>
        <p:xfrm>
          <a:off x="3981450" y="1878335"/>
          <a:ext cx="1352550" cy="107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08" name="CS ChemDraw Drawing" r:id="rId7" imgW="1352520" imgH="1077840" progId="ChemDraw.Document.6.0">
                  <p:embed/>
                </p:oleObj>
              </mc:Choice>
              <mc:Fallback>
                <p:oleObj name="CS ChemDraw Drawing" r:id="rId7" imgW="1352520" imgH="1077840" progId="ChemDraw.Document.6.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1450" y="1878335"/>
                        <a:ext cx="1352550" cy="1077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21" name="Text Box 8"/>
          <p:cNvSpPr txBox="1">
            <a:spLocks noChangeArrowheads="1"/>
          </p:cNvSpPr>
          <p:nvPr/>
        </p:nvSpPr>
        <p:spPr bwMode="auto">
          <a:xfrm>
            <a:off x="1536700" y="1332271"/>
            <a:ext cx="6242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BZ" dirty="0" smtClean="0"/>
              <a:t>what about the remaining processes leading to acetic acid ?</a:t>
            </a:r>
            <a:endParaRPr lang="en-BZ" dirty="0"/>
          </a:p>
        </p:txBody>
      </p:sp>
      <p:sp>
        <p:nvSpPr>
          <p:cNvPr id="43022" name="Line 9"/>
          <p:cNvSpPr>
            <a:spLocks noChangeShapeType="1"/>
          </p:cNvSpPr>
          <p:nvPr/>
        </p:nvSpPr>
        <p:spPr bwMode="auto">
          <a:xfrm>
            <a:off x="2971800" y="241173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3023" name="Line 10"/>
          <p:cNvSpPr>
            <a:spLocks noChangeShapeType="1"/>
          </p:cNvSpPr>
          <p:nvPr/>
        </p:nvSpPr>
        <p:spPr bwMode="auto">
          <a:xfrm flipH="1">
            <a:off x="2971800" y="248793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3024" name="Line 11"/>
          <p:cNvSpPr>
            <a:spLocks noChangeShapeType="1"/>
          </p:cNvSpPr>
          <p:nvPr/>
        </p:nvSpPr>
        <p:spPr bwMode="auto">
          <a:xfrm>
            <a:off x="5334000" y="233553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3025" name="Line 12"/>
          <p:cNvSpPr>
            <a:spLocks noChangeShapeType="1"/>
          </p:cNvSpPr>
          <p:nvPr/>
        </p:nvSpPr>
        <p:spPr bwMode="auto">
          <a:xfrm flipH="1">
            <a:off x="5334000" y="241173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3026" name="Text Box 13"/>
          <p:cNvSpPr txBox="1">
            <a:spLocks noChangeArrowheads="1"/>
          </p:cNvSpPr>
          <p:nvPr/>
        </p:nvSpPr>
        <p:spPr bwMode="auto">
          <a:xfrm>
            <a:off x="3048000" y="2030735"/>
            <a:ext cx="6651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1600"/>
              <a:t>+ CO</a:t>
            </a:r>
            <a:endParaRPr lang="en-GB" sz="1600"/>
          </a:p>
        </p:txBody>
      </p:sp>
      <p:sp>
        <p:nvSpPr>
          <p:cNvPr id="43027" name="Text Box 14"/>
          <p:cNvSpPr txBox="1">
            <a:spLocks noChangeArrowheads="1"/>
          </p:cNvSpPr>
          <p:nvPr/>
        </p:nvSpPr>
        <p:spPr bwMode="auto">
          <a:xfrm>
            <a:off x="5257800" y="1998241"/>
            <a:ext cx="1020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1600" dirty="0"/>
              <a:t>red. </a:t>
            </a:r>
            <a:r>
              <a:rPr lang="de-CH" sz="1600" dirty="0" err="1"/>
              <a:t>elim</a:t>
            </a:r>
            <a:r>
              <a:rPr lang="de-CH" sz="1600" dirty="0"/>
              <a:t>.</a:t>
            </a:r>
            <a:endParaRPr lang="en-GB" sz="1600" dirty="0"/>
          </a:p>
        </p:txBody>
      </p:sp>
      <p:sp>
        <p:nvSpPr>
          <p:cNvPr id="43028" name="Text Box 15"/>
          <p:cNvSpPr txBox="1">
            <a:spLocks noChangeArrowheads="1"/>
          </p:cNvSpPr>
          <p:nvPr/>
        </p:nvSpPr>
        <p:spPr bwMode="auto">
          <a:xfrm>
            <a:off x="5181600" y="2487935"/>
            <a:ext cx="11096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1600" dirty="0"/>
              <a:t>- H</a:t>
            </a:r>
            <a:r>
              <a:rPr lang="de-CH" sz="1600" baseline="-25000" dirty="0"/>
              <a:t>3</a:t>
            </a:r>
            <a:r>
              <a:rPr lang="de-CH" sz="1600" dirty="0"/>
              <a:t>C-COI</a:t>
            </a:r>
            <a:endParaRPr lang="en-GB" sz="1600" dirty="0"/>
          </a:p>
        </p:txBody>
      </p:sp>
      <p:sp>
        <p:nvSpPr>
          <p:cNvPr id="43029" name="Text Box 16"/>
          <p:cNvSpPr txBox="1">
            <a:spLocks noChangeArrowheads="1"/>
          </p:cNvSpPr>
          <p:nvPr/>
        </p:nvSpPr>
        <p:spPr bwMode="auto">
          <a:xfrm>
            <a:off x="1981200" y="2971800"/>
            <a:ext cx="56038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algn="ctr" eaLnBrk="0" hangingPunct="0"/>
            <a:r>
              <a:rPr lang="en-BZ" dirty="0" smtClean="0"/>
              <a:t>3a is </a:t>
            </a:r>
            <a:r>
              <a:rPr lang="en-BZ" dirty="0" err="1" smtClean="0"/>
              <a:t>immediatly</a:t>
            </a:r>
            <a:r>
              <a:rPr lang="en-BZ" dirty="0" smtClean="0"/>
              <a:t> trapped by CO</a:t>
            </a:r>
          </a:p>
          <a:p>
            <a:pPr algn="ctr" eaLnBrk="0" hangingPunct="0"/>
            <a:endParaRPr lang="en-BZ" dirty="0" smtClean="0"/>
          </a:p>
          <a:p>
            <a:pPr algn="ctr" eaLnBrk="0" hangingPunct="0"/>
            <a:r>
              <a:rPr lang="en-BZ" dirty="0" smtClean="0"/>
              <a:t>4a eliminates H</a:t>
            </a:r>
            <a:r>
              <a:rPr lang="en-BZ" baseline="-25000" dirty="0" smtClean="0"/>
              <a:t>3</a:t>
            </a:r>
            <a:r>
              <a:rPr lang="en-BZ" dirty="0" smtClean="0"/>
              <a:t>C-COI rather slowly (t</a:t>
            </a:r>
            <a:r>
              <a:rPr lang="en-BZ" baseline="-25000" dirty="0" smtClean="0"/>
              <a:t>1/2</a:t>
            </a:r>
            <a:r>
              <a:rPr lang="en-BZ" dirty="0" smtClean="0"/>
              <a:t> = 12h at r.t.</a:t>
            </a:r>
            <a:endParaRPr lang="en-BZ" dirty="0"/>
          </a:p>
        </p:txBody>
      </p:sp>
      <p:sp>
        <p:nvSpPr>
          <p:cNvPr id="43030" name="AutoShape 17"/>
          <p:cNvSpPr>
            <a:spLocks noChangeArrowheads="1"/>
          </p:cNvSpPr>
          <p:nvPr/>
        </p:nvSpPr>
        <p:spPr bwMode="auto">
          <a:xfrm>
            <a:off x="2986088" y="3079750"/>
            <a:ext cx="152400" cy="1524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43031" name="AutoShape 18"/>
          <p:cNvSpPr>
            <a:spLocks noChangeArrowheads="1"/>
          </p:cNvSpPr>
          <p:nvPr/>
        </p:nvSpPr>
        <p:spPr bwMode="auto">
          <a:xfrm>
            <a:off x="1878013" y="3622675"/>
            <a:ext cx="152400" cy="1524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43032" name="Text Box 19"/>
          <p:cNvSpPr txBox="1">
            <a:spLocks noChangeArrowheads="1"/>
          </p:cNvSpPr>
          <p:nvPr/>
        </p:nvSpPr>
        <p:spPr bwMode="auto">
          <a:xfrm>
            <a:off x="1524000" y="3886200"/>
            <a:ext cx="6394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BZ" dirty="0" smtClean="0"/>
              <a:t>difficulty to measure accurate kinetics (due to traces of water)</a:t>
            </a:r>
            <a:endParaRPr lang="en-BZ" dirty="0"/>
          </a:p>
        </p:txBody>
      </p:sp>
      <p:sp>
        <p:nvSpPr>
          <p:cNvPr id="43033" name="Textfeld 4"/>
          <p:cNvSpPr txBox="1">
            <a:spLocks noChangeArrowheads="1"/>
          </p:cNvSpPr>
          <p:nvPr/>
        </p:nvSpPr>
        <p:spPr bwMode="auto">
          <a:xfrm>
            <a:off x="2133600" y="4343400"/>
            <a:ext cx="2060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de-CH"/>
              <a:t>[Rh(CO)</a:t>
            </a:r>
            <a:r>
              <a:rPr lang="de-CH" baseline="-25000"/>
              <a:t>2</a:t>
            </a:r>
            <a:r>
              <a:rPr lang="de-CH"/>
              <a:t>I</a:t>
            </a:r>
            <a:r>
              <a:rPr lang="de-CH" baseline="-25000"/>
              <a:t>2</a:t>
            </a:r>
            <a:r>
              <a:rPr lang="de-CH"/>
              <a:t>]</a:t>
            </a:r>
            <a:r>
              <a:rPr lang="de-CH" baseline="30000"/>
              <a:t>-</a:t>
            </a:r>
            <a:r>
              <a:rPr lang="de-CH"/>
              <a:t> + 2HI </a:t>
            </a:r>
          </a:p>
        </p:txBody>
      </p:sp>
      <p:sp>
        <p:nvSpPr>
          <p:cNvPr id="43034" name="Textfeld 16"/>
          <p:cNvSpPr txBox="1">
            <a:spLocks noChangeArrowheads="1"/>
          </p:cNvSpPr>
          <p:nvPr/>
        </p:nvSpPr>
        <p:spPr bwMode="auto">
          <a:xfrm>
            <a:off x="5105400" y="4343400"/>
            <a:ext cx="1381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de-CH"/>
              <a:t>[Rh(CO)</a:t>
            </a:r>
            <a:r>
              <a:rPr lang="de-CH" baseline="-25000"/>
              <a:t>2</a:t>
            </a:r>
            <a:r>
              <a:rPr lang="de-CH"/>
              <a:t>I</a:t>
            </a:r>
            <a:r>
              <a:rPr lang="de-CH" baseline="-25000"/>
              <a:t>4</a:t>
            </a:r>
            <a:r>
              <a:rPr lang="de-CH"/>
              <a:t>]</a:t>
            </a:r>
            <a:r>
              <a:rPr lang="de-CH" baseline="30000"/>
              <a:t>-</a:t>
            </a:r>
          </a:p>
        </p:txBody>
      </p:sp>
      <p:sp>
        <p:nvSpPr>
          <p:cNvPr id="43035" name="Textfeld 20"/>
          <p:cNvSpPr txBox="1">
            <a:spLocks noChangeArrowheads="1"/>
          </p:cNvSpPr>
          <p:nvPr/>
        </p:nvSpPr>
        <p:spPr bwMode="auto">
          <a:xfrm>
            <a:off x="6400800" y="4343400"/>
            <a:ext cx="630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algn="ctr" eaLnBrk="0" hangingPunct="0"/>
            <a:r>
              <a:rPr lang="de-CH"/>
              <a:t>+ H</a:t>
            </a:r>
            <a:r>
              <a:rPr lang="de-CH" baseline="-25000"/>
              <a:t>2</a:t>
            </a:r>
          </a:p>
        </p:txBody>
      </p:sp>
      <p:sp>
        <p:nvSpPr>
          <p:cNvPr id="43036" name="Line 23"/>
          <p:cNvSpPr>
            <a:spLocks noChangeShapeType="1"/>
          </p:cNvSpPr>
          <p:nvPr/>
        </p:nvSpPr>
        <p:spPr bwMode="auto">
          <a:xfrm>
            <a:off x="4267200" y="4495800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43037" name="Line 24"/>
          <p:cNvSpPr>
            <a:spLocks noChangeShapeType="1"/>
          </p:cNvSpPr>
          <p:nvPr/>
        </p:nvSpPr>
        <p:spPr bwMode="auto">
          <a:xfrm flipH="1">
            <a:off x="4267200" y="4572000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graphicFrame>
        <p:nvGraphicFramePr>
          <p:cNvPr id="4301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3435755"/>
              </p:ext>
            </p:extLst>
          </p:nvPr>
        </p:nvGraphicFramePr>
        <p:xfrm>
          <a:off x="1143000" y="5257800"/>
          <a:ext cx="1352550" cy="119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09" name="CS ChemDraw Drawing" r:id="rId9" imgW="1352520" imgH="1190520" progId="ChemDraw.Document.6.0">
                  <p:embed/>
                </p:oleObj>
              </mc:Choice>
              <mc:Fallback>
                <p:oleObj name="CS ChemDraw Drawing" r:id="rId9" imgW="1352520" imgH="1190520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5257800"/>
                        <a:ext cx="1352550" cy="1190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38" name="Line 26"/>
          <p:cNvSpPr>
            <a:spLocks noChangeShapeType="1"/>
          </p:cNvSpPr>
          <p:nvPr/>
        </p:nvSpPr>
        <p:spPr bwMode="auto">
          <a:xfrm>
            <a:off x="2819400" y="5181600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3039" name="Line 27"/>
          <p:cNvSpPr>
            <a:spLocks noChangeShapeType="1"/>
          </p:cNvSpPr>
          <p:nvPr/>
        </p:nvSpPr>
        <p:spPr bwMode="auto">
          <a:xfrm>
            <a:off x="2819400" y="6096000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graphicFrame>
        <p:nvGraphicFramePr>
          <p:cNvPr id="43015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7919855"/>
              </p:ext>
            </p:extLst>
          </p:nvPr>
        </p:nvGraphicFramePr>
        <p:xfrm>
          <a:off x="6858000" y="4953000"/>
          <a:ext cx="1319213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10" name="CS ChemDraw Drawing" r:id="rId11" imgW="1319040" imgH="714240" progId="ChemDraw.Document.6.0">
                  <p:embed/>
                </p:oleObj>
              </mc:Choice>
              <mc:Fallback>
                <p:oleObj name="CS ChemDraw Drawing" r:id="rId11" imgW="1319040" imgH="714240" progId="ChemDraw.Document.6.0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4953000"/>
                        <a:ext cx="1319213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40" name="Text Box 31"/>
          <p:cNvSpPr txBox="1">
            <a:spLocks noChangeArrowheads="1"/>
          </p:cNvSpPr>
          <p:nvPr/>
        </p:nvSpPr>
        <p:spPr bwMode="auto">
          <a:xfrm>
            <a:off x="5089525" y="613251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/>
              <a:t>+</a:t>
            </a:r>
            <a:endParaRPr lang="en-GB"/>
          </a:p>
        </p:txBody>
      </p:sp>
      <p:graphicFrame>
        <p:nvGraphicFramePr>
          <p:cNvPr id="43017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6775542"/>
              </p:ext>
            </p:extLst>
          </p:nvPr>
        </p:nvGraphicFramePr>
        <p:xfrm>
          <a:off x="5562600" y="5943600"/>
          <a:ext cx="881063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11" name="CS ChemDraw Drawing" r:id="rId13" imgW="881280" imgH="714600" progId="ChemDraw.Document.6.0">
                  <p:embed/>
                </p:oleObj>
              </mc:Choice>
              <mc:Fallback>
                <p:oleObj name="CS ChemDraw Drawing" r:id="rId13" imgW="881280" imgH="714600" progId="ChemDraw.Document.6.0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5943600"/>
                        <a:ext cx="881063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41" name="Line 33"/>
          <p:cNvSpPr>
            <a:spLocks noChangeShapeType="1"/>
          </p:cNvSpPr>
          <p:nvPr/>
        </p:nvSpPr>
        <p:spPr bwMode="auto">
          <a:xfrm>
            <a:off x="6705600" y="62484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3042" name="Line 34"/>
          <p:cNvSpPr>
            <a:spLocks noChangeShapeType="1"/>
          </p:cNvSpPr>
          <p:nvPr/>
        </p:nvSpPr>
        <p:spPr bwMode="auto">
          <a:xfrm flipV="1">
            <a:off x="7467600" y="57912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3043" name="Text Box 35"/>
          <p:cNvSpPr txBox="1">
            <a:spLocks noChangeArrowheads="1"/>
          </p:cNvSpPr>
          <p:nvPr/>
        </p:nvSpPr>
        <p:spPr bwMode="auto">
          <a:xfrm>
            <a:off x="5699125" y="506571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/>
              <a:t>+</a:t>
            </a:r>
            <a:endParaRPr lang="en-GB"/>
          </a:p>
        </p:txBody>
      </p:sp>
      <p:sp>
        <p:nvSpPr>
          <p:cNvPr id="43044" name="Text Box 36"/>
          <p:cNvSpPr txBox="1">
            <a:spLocks noChangeArrowheads="1"/>
          </p:cNvSpPr>
          <p:nvPr/>
        </p:nvSpPr>
        <p:spPr bwMode="auto">
          <a:xfrm>
            <a:off x="2590800" y="5181600"/>
            <a:ext cx="12811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1600"/>
              <a:t>direct attack</a:t>
            </a:r>
            <a:endParaRPr lang="en-GB" sz="1600"/>
          </a:p>
        </p:txBody>
      </p:sp>
      <p:sp>
        <p:nvSpPr>
          <p:cNvPr id="43045" name="Text Box 37"/>
          <p:cNvSpPr txBox="1">
            <a:spLocks noChangeArrowheads="1"/>
          </p:cNvSpPr>
          <p:nvPr/>
        </p:nvSpPr>
        <p:spPr bwMode="auto">
          <a:xfrm>
            <a:off x="2590800" y="6096000"/>
            <a:ext cx="1020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1600"/>
              <a:t>red. elim.</a:t>
            </a:r>
            <a:endParaRPr lang="en-GB" sz="1600"/>
          </a:p>
        </p:txBody>
      </p:sp>
      <p:sp>
        <p:nvSpPr>
          <p:cNvPr id="43046" name="Text Box 38"/>
          <p:cNvSpPr txBox="1">
            <a:spLocks noChangeArrowheads="1"/>
          </p:cNvSpPr>
          <p:nvPr/>
        </p:nvSpPr>
        <p:spPr bwMode="auto">
          <a:xfrm>
            <a:off x="6689725" y="6308725"/>
            <a:ext cx="1336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1600"/>
              <a:t>amine attack</a:t>
            </a:r>
            <a:endParaRPr lang="en-GB" sz="160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195A5FA-8DCC-425D-B464-E40FD38344DE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90</a:t>
            </a:fld>
            <a:endParaRPr lang="en-GB" dirty="0"/>
          </a:p>
        </p:txBody>
      </p:sp>
      <p:sp>
        <p:nvSpPr>
          <p:cNvPr id="42" name="Titel 1"/>
          <p:cNvSpPr>
            <a:spLocks noGrp="1"/>
          </p:cNvSpPr>
          <p:nvPr>
            <p:ph type="title"/>
          </p:nvPr>
        </p:nvSpPr>
        <p:spPr>
          <a:xfrm>
            <a:off x="685800" y="900629"/>
            <a:ext cx="7772400" cy="360040"/>
          </a:xfrm>
        </p:spPr>
        <p:txBody>
          <a:bodyPr/>
          <a:lstStyle/>
          <a:p>
            <a:r>
              <a:rPr lang="en-US" sz="2000" b="1" dirty="0" smtClean="0"/>
              <a:t>Practical kinetic example</a:t>
            </a:r>
            <a:r>
              <a:rPr lang="en-US" sz="2000" dirty="0" smtClean="0"/>
              <a:t>: The </a:t>
            </a:r>
            <a:r>
              <a:rPr lang="en-US" sz="2000" dirty="0"/>
              <a:t>Monsanto Acetic Acid </a:t>
            </a:r>
            <a:r>
              <a:rPr lang="en-US" sz="2000" dirty="0" smtClean="0"/>
              <a:t>Process</a:t>
            </a:r>
            <a:endParaRPr lang="de-CH" sz="2000" dirty="0"/>
          </a:p>
        </p:txBody>
      </p:sp>
      <p:sp>
        <p:nvSpPr>
          <p:cNvPr id="43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graphicFrame>
        <p:nvGraphicFramePr>
          <p:cNvPr id="4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5275810"/>
              </p:ext>
            </p:extLst>
          </p:nvPr>
        </p:nvGraphicFramePr>
        <p:xfrm>
          <a:off x="3962400" y="4844256"/>
          <a:ext cx="1181100" cy="93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12" name="CS ChemDraw Drawing" r:id="rId15" imgW="1180586" imgH="932549" progId="ChemDraw.Document.6.0">
                  <p:embed/>
                </p:oleObj>
              </mc:Choice>
              <mc:Fallback>
                <p:oleObj name="CS ChemDraw Drawing" r:id="rId15" imgW="1180586" imgH="932549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4844256"/>
                        <a:ext cx="1181100" cy="931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5057817"/>
              </p:ext>
            </p:extLst>
          </p:nvPr>
        </p:nvGraphicFramePr>
        <p:xfrm>
          <a:off x="3881002" y="5744325"/>
          <a:ext cx="1181100" cy="93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13" name="CS ChemDraw Drawing" r:id="rId16" imgW="1180586" imgH="932549" progId="ChemDraw.Document.6.0">
                  <p:embed/>
                </p:oleObj>
              </mc:Choice>
              <mc:Fallback>
                <p:oleObj name="CS ChemDraw Drawing" r:id="rId16" imgW="1180586" imgH="932549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1002" y="5744325"/>
                        <a:ext cx="1181100" cy="931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hteck 40"/>
          <p:cNvSpPr/>
          <p:nvPr/>
        </p:nvSpPr>
        <p:spPr bwMode="auto">
          <a:xfrm>
            <a:off x="107504" y="1889909"/>
            <a:ext cx="8857109" cy="362732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graphicFrame>
        <p:nvGraphicFramePr>
          <p:cNvPr id="4403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8917957"/>
              </p:ext>
            </p:extLst>
          </p:nvPr>
        </p:nvGraphicFramePr>
        <p:xfrm>
          <a:off x="176213" y="2268369"/>
          <a:ext cx="1423987" cy="143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42" name="CS ChemDraw Drawing" r:id="rId3" imgW="1423800" imgH="1434600" progId="ChemDraw.Document.6.0">
                  <p:embed/>
                </p:oleObj>
              </mc:Choice>
              <mc:Fallback>
                <p:oleObj name="CS ChemDraw Drawing" r:id="rId3" imgW="1423800" imgH="1434600" progId="ChemDraw.Document.6.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213" y="2268369"/>
                        <a:ext cx="1423987" cy="1435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5207420"/>
              </p:ext>
            </p:extLst>
          </p:nvPr>
        </p:nvGraphicFramePr>
        <p:xfrm>
          <a:off x="1828800" y="2408069"/>
          <a:ext cx="1096963" cy="1423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43" name="CS ChemDraw Drawing" r:id="rId5" imgW="1097280" imgH="1424160" progId="ChemDraw.Document.6.0">
                  <p:embed/>
                </p:oleObj>
              </mc:Choice>
              <mc:Fallback>
                <p:oleObj name="CS ChemDraw Drawing" r:id="rId5" imgW="1097280" imgH="1424160" progId="ChemDraw.Document.6.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408069"/>
                        <a:ext cx="1096963" cy="1423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2595764"/>
              </p:ext>
            </p:extLst>
          </p:nvPr>
        </p:nvGraphicFramePr>
        <p:xfrm>
          <a:off x="3505200" y="2789069"/>
          <a:ext cx="1227138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44" name="CS ChemDraw Drawing" r:id="rId7" imgW="1227600" imgH="1063080" progId="ChemDraw.Document.6.0">
                  <p:embed/>
                </p:oleObj>
              </mc:Choice>
              <mc:Fallback>
                <p:oleObj name="CS ChemDraw Drawing" r:id="rId7" imgW="1227600" imgH="1063080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2789069"/>
                        <a:ext cx="1227138" cy="1063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1398736"/>
              </p:ext>
            </p:extLst>
          </p:nvPr>
        </p:nvGraphicFramePr>
        <p:xfrm>
          <a:off x="5434013" y="2789069"/>
          <a:ext cx="1093787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45" name="CS ChemDraw Drawing" r:id="rId9" imgW="1094040" imgH="1050840" progId="ChemDraw.Document.6.0">
                  <p:embed/>
                </p:oleObj>
              </mc:Choice>
              <mc:Fallback>
                <p:oleObj name="CS ChemDraw Drawing" r:id="rId9" imgW="1094040" imgH="1050840" progId="ChemDraw.Document.6.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4013" y="2789069"/>
                        <a:ext cx="1093787" cy="105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1521827"/>
              </p:ext>
            </p:extLst>
          </p:nvPr>
        </p:nvGraphicFramePr>
        <p:xfrm>
          <a:off x="7239000" y="2408069"/>
          <a:ext cx="1423988" cy="1236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46" name="CS ChemDraw Drawing" r:id="rId11" imgW="1423800" imgH="1235880" progId="ChemDraw.Document.6.0">
                  <p:embed/>
                </p:oleObj>
              </mc:Choice>
              <mc:Fallback>
                <p:oleObj name="CS ChemDraw Drawing" r:id="rId11" imgW="1423800" imgH="1235880" progId="ChemDraw.Document.6.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2408069"/>
                        <a:ext cx="1423988" cy="1236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8171260"/>
              </p:ext>
            </p:extLst>
          </p:nvPr>
        </p:nvGraphicFramePr>
        <p:xfrm>
          <a:off x="3505200" y="4313069"/>
          <a:ext cx="1227138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47" name="CS ChemDraw Drawing" r:id="rId13" imgW="1227600" imgH="1063080" progId="ChemDraw.Document.6.0">
                  <p:embed/>
                </p:oleObj>
              </mc:Choice>
              <mc:Fallback>
                <p:oleObj name="CS ChemDraw Drawing" r:id="rId13" imgW="1227600" imgH="1063080" progId="ChemDraw.Document.6.0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4313069"/>
                        <a:ext cx="1227138" cy="1063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8961466"/>
              </p:ext>
            </p:extLst>
          </p:nvPr>
        </p:nvGraphicFramePr>
        <p:xfrm>
          <a:off x="5181600" y="4313069"/>
          <a:ext cx="1093788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48" name="CS ChemDraw Drawing" r:id="rId15" imgW="1094040" imgH="1050840" progId="ChemDraw.Document.6.0">
                  <p:embed/>
                </p:oleObj>
              </mc:Choice>
              <mc:Fallback>
                <p:oleObj name="CS ChemDraw Drawing" r:id="rId15" imgW="1094040" imgH="1050840" progId="ChemDraw.Document.6.0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4313069"/>
                        <a:ext cx="1093788" cy="105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1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5865468"/>
              </p:ext>
            </p:extLst>
          </p:nvPr>
        </p:nvGraphicFramePr>
        <p:xfrm>
          <a:off x="6858000" y="3932069"/>
          <a:ext cx="1096963" cy="1236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49" name="CS ChemDraw Drawing" r:id="rId17" imgW="1097280" imgH="1235880" progId="ChemDraw.Document.6.0">
                  <p:embed/>
                </p:oleObj>
              </mc:Choice>
              <mc:Fallback>
                <p:oleObj name="CS ChemDraw Drawing" r:id="rId17" imgW="1097280" imgH="1235880" progId="ChemDraw.Document.6.0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3932069"/>
                        <a:ext cx="1096963" cy="1236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47" name="Line 13"/>
          <p:cNvSpPr>
            <a:spLocks noChangeShapeType="1"/>
          </p:cNvSpPr>
          <p:nvPr/>
        </p:nvSpPr>
        <p:spPr bwMode="auto">
          <a:xfrm>
            <a:off x="3886200" y="3932069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4048" name="Line 14"/>
          <p:cNvSpPr>
            <a:spLocks noChangeShapeType="1"/>
          </p:cNvSpPr>
          <p:nvPr/>
        </p:nvSpPr>
        <p:spPr bwMode="auto">
          <a:xfrm flipV="1">
            <a:off x="3962400" y="3932069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4049" name="Line 15"/>
          <p:cNvSpPr>
            <a:spLocks noChangeShapeType="1"/>
          </p:cNvSpPr>
          <p:nvPr/>
        </p:nvSpPr>
        <p:spPr bwMode="auto">
          <a:xfrm flipH="1">
            <a:off x="2895600" y="3322469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4050" name="Line 16"/>
          <p:cNvSpPr>
            <a:spLocks noChangeShapeType="1"/>
          </p:cNvSpPr>
          <p:nvPr/>
        </p:nvSpPr>
        <p:spPr bwMode="auto">
          <a:xfrm>
            <a:off x="2895600" y="3398669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4051" name="Line 17"/>
          <p:cNvSpPr>
            <a:spLocks noChangeShapeType="1"/>
          </p:cNvSpPr>
          <p:nvPr/>
        </p:nvSpPr>
        <p:spPr bwMode="auto">
          <a:xfrm flipH="1">
            <a:off x="4572000" y="3322469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4052" name="Line 18"/>
          <p:cNvSpPr>
            <a:spLocks noChangeShapeType="1"/>
          </p:cNvSpPr>
          <p:nvPr/>
        </p:nvSpPr>
        <p:spPr bwMode="auto">
          <a:xfrm>
            <a:off x="4572000" y="3398669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4053" name="Line 19"/>
          <p:cNvSpPr>
            <a:spLocks noChangeShapeType="1"/>
          </p:cNvSpPr>
          <p:nvPr/>
        </p:nvSpPr>
        <p:spPr bwMode="auto">
          <a:xfrm flipH="1">
            <a:off x="6553200" y="3322469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4054" name="Line 20"/>
          <p:cNvSpPr>
            <a:spLocks noChangeShapeType="1"/>
          </p:cNvSpPr>
          <p:nvPr/>
        </p:nvSpPr>
        <p:spPr bwMode="auto">
          <a:xfrm>
            <a:off x="6553200" y="3398669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4055" name="Line 21"/>
          <p:cNvSpPr>
            <a:spLocks noChangeShapeType="1"/>
          </p:cNvSpPr>
          <p:nvPr/>
        </p:nvSpPr>
        <p:spPr bwMode="auto">
          <a:xfrm flipH="1">
            <a:off x="1295400" y="3322469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4056" name="Line 22"/>
          <p:cNvSpPr>
            <a:spLocks noChangeShapeType="1"/>
          </p:cNvSpPr>
          <p:nvPr/>
        </p:nvSpPr>
        <p:spPr bwMode="auto">
          <a:xfrm>
            <a:off x="1295400" y="3398669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4057" name="Line 23"/>
          <p:cNvSpPr>
            <a:spLocks noChangeShapeType="1"/>
          </p:cNvSpPr>
          <p:nvPr/>
        </p:nvSpPr>
        <p:spPr bwMode="auto">
          <a:xfrm flipH="1">
            <a:off x="4572000" y="4846469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4058" name="Line 24"/>
          <p:cNvSpPr>
            <a:spLocks noChangeShapeType="1"/>
          </p:cNvSpPr>
          <p:nvPr/>
        </p:nvSpPr>
        <p:spPr bwMode="auto">
          <a:xfrm>
            <a:off x="4572000" y="4922669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4059" name="Line 25"/>
          <p:cNvSpPr>
            <a:spLocks noChangeShapeType="1"/>
          </p:cNvSpPr>
          <p:nvPr/>
        </p:nvSpPr>
        <p:spPr bwMode="auto">
          <a:xfrm flipH="1">
            <a:off x="6172200" y="4846469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4060" name="Line 26"/>
          <p:cNvSpPr>
            <a:spLocks noChangeShapeType="1"/>
          </p:cNvSpPr>
          <p:nvPr/>
        </p:nvSpPr>
        <p:spPr bwMode="auto">
          <a:xfrm>
            <a:off x="6172200" y="4922669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4061" name="AutoShape 27"/>
          <p:cNvSpPr>
            <a:spLocks noChangeArrowheads="1"/>
          </p:cNvSpPr>
          <p:nvPr/>
        </p:nvSpPr>
        <p:spPr bwMode="auto">
          <a:xfrm>
            <a:off x="7772400" y="4770269"/>
            <a:ext cx="228600" cy="1524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44062" name="AutoShape 28"/>
          <p:cNvSpPr>
            <a:spLocks noChangeArrowheads="1"/>
          </p:cNvSpPr>
          <p:nvPr/>
        </p:nvSpPr>
        <p:spPr bwMode="auto">
          <a:xfrm rot="16200000">
            <a:off x="7810500" y="2217569"/>
            <a:ext cx="228600" cy="1524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44063" name="AutoShape 29"/>
          <p:cNvSpPr>
            <a:spLocks noChangeArrowheads="1"/>
          </p:cNvSpPr>
          <p:nvPr/>
        </p:nvSpPr>
        <p:spPr bwMode="auto">
          <a:xfrm rot="16200000">
            <a:off x="800100" y="2293769"/>
            <a:ext cx="228600" cy="1524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44064" name="Text Box 30"/>
          <p:cNvSpPr txBox="1">
            <a:spLocks noChangeArrowheads="1"/>
          </p:cNvSpPr>
          <p:nvPr/>
        </p:nvSpPr>
        <p:spPr bwMode="auto">
          <a:xfrm>
            <a:off x="609600" y="1874669"/>
            <a:ext cx="555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1600"/>
              <a:t>acid</a:t>
            </a:r>
            <a:endParaRPr lang="en-GB" sz="1600"/>
          </a:p>
        </p:txBody>
      </p:sp>
      <p:sp>
        <p:nvSpPr>
          <p:cNvPr id="44065" name="Text Box 31"/>
          <p:cNvSpPr txBox="1">
            <a:spLocks noChangeArrowheads="1"/>
          </p:cNvSpPr>
          <p:nvPr/>
        </p:nvSpPr>
        <p:spPr bwMode="auto">
          <a:xfrm>
            <a:off x="7620000" y="1874669"/>
            <a:ext cx="555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1600"/>
              <a:t>acid</a:t>
            </a:r>
            <a:endParaRPr lang="en-GB" sz="1600"/>
          </a:p>
        </p:txBody>
      </p:sp>
      <p:sp>
        <p:nvSpPr>
          <p:cNvPr id="44066" name="Text Box 32"/>
          <p:cNvSpPr txBox="1">
            <a:spLocks noChangeArrowheads="1"/>
          </p:cNvSpPr>
          <p:nvPr/>
        </p:nvSpPr>
        <p:spPr bwMode="auto">
          <a:xfrm>
            <a:off x="8077200" y="4694069"/>
            <a:ext cx="555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1600"/>
              <a:t>acid</a:t>
            </a:r>
            <a:endParaRPr lang="en-GB" sz="1600"/>
          </a:p>
        </p:txBody>
      </p:sp>
      <p:sp>
        <p:nvSpPr>
          <p:cNvPr id="44067" name="Text Box 33"/>
          <p:cNvSpPr txBox="1">
            <a:spLocks noChangeArrowheads="1"/>
          </p:cNvSpPr>
          <p:nvPr/>
        </p:nvSpPr>
        <p:spPr bwMode="auto">
          <a:xfrm>
            <a:off x="1933659" y="5634224"/>
            <a:ext cx="519885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algn="ctr" eaLnBrk="0" hangingPunct="0"/>
            <a:r>
              <a:rPr lang="en-BZ" dirty="0" smtClean="0"/>
              <a:t>other alkenes can be used by substituting </a:t>
            </a:r>
            <a:r>
              <a:rPr lang="en-BZ" dirty="0" err="1" smtClean="0"/>
              <a:t>ethene</a:t>
            </a:r>
            <a:endParaRPr lang="en-BZ" dirty="0" smtClean="0"/>
          </a:p>
          <a:p>
            <a:pPr algn="ctr" eaLnBrk="0" hangingPunct="0"/>
            <a:endParaRPr lang="en-BZ" dirty="0" smtClean="0"/>
          </a:p>
          <a:p>
            <a:pPr algn="ctr" eaLnBrk="0" hangingPunct="0"/>
            <a:r>
              <a:rPr lang="en-BZ" b="1" dirty="0" smtClean="0"/>
              <a:t>isomerization</a:t>
            </a:r>
            <a:r>
              <a:rPr lang="en-BZ" dirty="0" smtClean="0"/>
              <a:t> of alkenes or conversion to acids</a:t>
            </a:r>
            <a:endParaRPr lang="en-BZ" dirty="0"/>
          </a:p>
        </p:txBody>
      </p:sp>
      <p:sp>
        <p:nvSpPr>
          <p:cNvPr id="44068" name="Text Box 34"/>
          <p:cNvSpPr txBox="1">
            <a:spLocks noChangeArrowheads="1"/>
          </p:cNvSpPr>
          <p:nvPr/>
        </p:nvSpPr>
        <p:spPr bwMode="auto">
          <a:xfrm>
            <a:off x="1894553" y="1332852"/>
            <a:ext cx="6199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en-BZ" dirty="0" smtClean="0"/>
              <a:t>further reactions: conversion of other alkyl-iodides to acids </a:t>
            </a:r>
            <a:endParaRPr lang="en-BZ" dirty="0"/>
          </a:p>
        </p:txBody>
      </p:sp>
      <p:graphicFrame>
        <p:nvGraphicFramePr>
          <p:cNvPr id="44042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9932061"/>
              </p:ext>
            </p:extLst>
          </p:nvPr>
        </p:nvGraphicFramePr>
        <p:xfrm>
          <a:off x="304800" y="4541669"/>
          <a:ext cx="115570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50" name="CS ChemDraw Drawing" r:id="rId19" imgW="1155600" imgH="904680" progId="ChemDraw.Document.6.0">
                  <p:embed/>
                </p:oleObj>
              </mc:Choice>
              <mc:Fallback>
                <p:oleObj name="CS ChemDraw Drawing" r:id="rId19" imgW="1155600" imgH="904680" progId="ChemDraw.Document.6.0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4541669"/>
                        <a:ext cx="1155700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69" name="Line 36"/>
          <p:cNvSpPr>
            <a:spLocks noChangeShapeType="1"/>
          </p:cNvSpPr>
          <p:nvPr/>
        </p:nvSpPr>
        <p:spPr bwMode="auto">
          <a:xfrm>
            <a:off x="1676400" y="4922669"/>
            <a:ext cx="1447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4070" name="Text Box 37"/>
          <p:cNvSpPr txBox="1">
            <a:spLocks noChangeArrowheads="1"/>
          </p:cNvSpPr>
          <p:nvPr/>
        </p:nvSpPr>
        <p:spPr bwMode="auto">
          <a:xfrm>
            <a:off x="1828800" y="4617869"/>
            <a:ext cx="1006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CH" sz="1600"/>
              <a:t>HI / C</a:t>
            </a:r>
            <a:r>
              <a:rPr lang="de-CH" sz="1600" baseline="-25000"/>
              <a:t>2</a:t>
            </a:r>
            <a:r>
              <a:rPr lang="de-CH" sz="1600"/>
              <a:t>H</a:t>
            </a:r>
            <a:r>
              <a:rPr lang="de-CH" sz="1600" baseline="-25000"/>
              <a:t>4</a:t>
            </a:r>
            <a:endParaRPr lang="en-GB" sz="1600" baseline="-2500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0EB6B74-4322-4F9C-886B-104B4CF3428B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91</a:t>
            </a:fld>
            <a:endParaRPr lang="en-GB" dirty="0"/>
          </a:p>
        </p:txBody>
      </p:sp>
      <p:sp>
        <p:nvSpPr>
          <p:cNvPr id="43" name="Titel 1"/>
          <p:cNvSpPr>
            <a:spLocks noGrp="1"/>
          </p:cNvSpPr>
          <p:nvPr>
            <p:ph type="title"/>
          </p:nvPr>
        </p:nvSpPr>
        <p:spPr>
          <a:xfrm>
            <a:off x="685800" y="900629"/>
            <a:ext cx="7772400" cy="360040"/>
          </a:xfrm>
        </p:spPr>
        <p:txBody>
          <a:bodyPr/>
          <a:lstStyle/>
          <a:p>
            <a:r>
              <a:rPr lang="en-US" sz="2000" b="1" dirty="0" smtClean="0"/>
              <a:t>Practical kinetic example</a:t>
            </a:r>
            <a:r>
              <a:rPr lang="en-US" sz="2000" dirty="0" smtClean="0"/>
              <a:t>: The </a:t>
            </a:r>
            <a:r>
              <a:rPr lang="en-US" sz="2000" dirty="0"/>
              <a:t>Monsanto Acetic Acid </a:t>
            </a:r>
            <a:r>
              <a:rPr lang="en-US" sz="2000" dirty="0" smtClean="0"/>
              <a:t>Process</a:t>
            </a:r>
            <a:endParaRPr lang="de-CH" sz="2000" dirty="0"/>
          </a:p>
        </p:txBody>
      </p:sp>
      <p:sp>
        <p:nvSpPr>
          <p:cNvPr id="44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9" name="AutoShape 11"/>
          <p:cNvSpPr>
            <a:spLocks noChangeArrowheads="1"/>
          </p:cNvSpPr>
          <p:nvPr/>
        </p:nvSpPr>
        <p:spPr bwMode="auto">
          <a:xfrm>
            <a:off x="1453875" y="2329681"/>
            <a:ext cx="296862" cy="171450"/>
          </a:xfrm>
          <a:prstGeom prst="rightArrow">
            <a:avLst>
              <a:gd name="adj1" fmla="val 50000"/>
              <a:gd name="adj2" fmla="val 75199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76812" name="AutoShape 11"/>
          <p:cNvSpPr>
            <a:spLocks noChangeArrowheads="1"/>
          </p:cNvSpPr>
          <p:nvPr/>
        </p:nvSpPr>
        <p:spPr bwMode="auto">
          <a:xfrm>
            <a:off x="1941984" y="3050124"/>
            <a:ext cx="296863" cy="171450"/>
          </a:xfrm>
          <a:prstGeom prst="rightArrow">
            <a:avLst>
              <a:gd name="adj1" fmla="val 50000"/>
              <a:gd name="adj2" fmla="val 75199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76813" name="AutoShape 11"/>
          <p:cNvSpPr>
            <a:spLocks noChangeArrowheads="1"/>
          </p:cNvSpPr>
          <p:nvPr/>
        </p:nvSpPr>
        <p:spPr bwMode="auto">
          <a:xfrm>
            <a:off x="1259632" y="4482779"/>
            <a:ext cx="295275" cy="171450"/>
          </a:xfrm>
          <a:prstGeom prst="rightArrow">
            <a:avLst>
              <a:gd name="adj1" fmla="val 50000"/>
              <a:gd name="adj2" fmla="val 7479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6E3B5F5-63C9-4586-BB97-DB7714E61ECD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92</a:t>
            </a:fld>
            <a:endParaRPr lang="en-GB" dirty="0"/>
          </a:p>
        </p:txBody>
      </p:sp>
      <p:sp>
        <p:nvSpPr>
          <p:cNvPr id="15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16" name="Textfeld 15"/>
          <p:cNvSpPr txBox="1"/>
          <p:nvPr/>
        </p:nvSpPr>
        <p:spPr>
          <a:xfrm>
            <a:off x="2051720" y="882368"/>
            <a:ext cx="516038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3.3 Enzyme catalysed reactions and catalysis</a:t>
            </a:r>
            <a:endParaRPr lang="en-GB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2559050" y="1556554"/>
            <a:ext cx="439896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a catalyst does not necessarily reduce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a</a:t>
            </a:r>
            <a:endParaRPr lang="en-GB" baseline="-25000" dirty="0"/>
          </a:p>
        </p:txBody>
      </p:sp>
      <p:sp>
        <p:nvSpPr>
          <p:cNvPr id="7" name="Textfeld 6"/>
          <p:cNvSpPr txBox="1"/>
          <p:nvPr/>
        </p:nvSpPr>
        <p:spPr>
          <a:xfrm>
            <a:off x="1740139" y="2230740"/>
            <a:ext cx="6036781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but a catalyst induces a different reaction pathway, profile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2160602" y="2852874"/>
            <a:ext cx="4822794" cy="133882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dirty="0" smtClean="0"/>
              <a:t>a catalyst exists at least in two different forms</a:t>
            </a:r>
          </a:p>
          <a:p>
            <a:pPr algn="ctr">
              <a:lnSpc>
                <a:spcPct val="150000"/>
              </a:lnSpc>
            </a:pPr>
            <a:r>
              <a:rPr lang="en-GB" b="1" dirty="0" smtClean="0"/>
              <a:t>as free catalyst</a:t>
            </a:r>
            <a:r>
              <a:rPr lang="en-GB" dirty="0" smtClean="0"/>
              <a:t> and ..</a:t>
            </a:r>
          </a:p>
          <a:p>
            <a:pPr algn="ctr">
              <a:lnSpc>
                <a:spcPct val="150000"/>
              </a:lnSpc>
            </a:pPr>
            <a:r>
              <a:rPr lang="en-GB" dirty="0" smtClean="0"/>
              <a:t>.. in interaction with </a:t>
            </a:r>
            <a:r>
              <a:rPr lang="en-GB" b="1" dirty="0" smtClean="0"/>
              <a:t>substrate(s)</a:t>
            </a:r>
            <a:endParaRPr lang="en-GB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1554907" y="4368678"/>
            <a:ext cx="562205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a catalyst circulates between inactive and active form</a:t>
            </a:r>
            <a:endParaRPr lang="en-GB" dirty="0"/>
          </a:p>
        </p:txBody>
      </p:sp>
      <p:sp>
        <p:nvSpPr>
          <p:cNvPr id="11" name="Textfeld 10"/>
          <p:cNvSpPr txBox="1"/>
          <p:nvPr/>
        </p:nvSpPr>
        <p:spPr>
          <a:xfrm>
            <a:off x="1485256" y="4940111"/>
            <a:ext cx="6173485" cy="9233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dirty="0" smtClean="0"/>
              <a:t>a </a:t>
            </a:r>
            <a:r>
              <a:rPr lang="en-GB" b="1" dirty="0" smtClean="0"/>
              <a:t>good catalyst</a:t>
            </a:r>
            <a:r>
              <a:rPr lang="en-GB" dirty="0" smtClean="0"/>
              <a:t> is present in very low concentration and ..</a:t>
            </a:r>
          </a:p>
          <a:p>
            <a:pPr algn="ctr">
              <a:lnSpc>
                <a:spcPct val="150000"/>
              </a:lnSpc>
            </a:pPr>
            <a:r>
              <a:rPr lang="en-GB" dirty="0" smtClean="0"/>
              <a:t>.. intermediates are not observable</a:t>
            </a:r>
            <a:endParaRPr lang="en-GB" dirty="0"/>
          </a:p>
        </p:txBody>
      </p:sp>
      <p:sp>
        <p:nvSpPr>
          <p:cNvPr id="12" name="Textfeld 11"/>
          <p:cNvSpPr txBox="1"/>
          <p:nvPr/>
        </p:nvSpPr>
        <p:spPr>
          <a:xfrm>
            <a:off x="395536" y="6088111"/>
            <a:ext cx="848020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if [S] &gt;&gt;&gt; [cat], the </a:t>
            </a:r>
            <a:r>
              <a:rPr lang="en-GB" b="1" dirty="0" smtClean="0"/>
              <a:t>reaction is 0</a:t>
            </a:r>
            <a:r>
              <a:rPr lang="en-GB" b="1" baseline="30000" dirty="0" smtClean="0"/>
              <a:t>th</a:t>
            </a:r>
            <a:r>
              <a:rPr lang="en-GB" b="1" dirty="0" smtClean="0"/>
              <a:t> order in [cat]</a:t>
            </a:r>
            <a:r>
              <a:rPr lang="en-GB" dirty="0" smtClean="0"/>
              <a:t> since it is fully active (saturation)</a:t>
            </a:r>
            <a:endParaRPr lang="en-GB" dirty="0"/>
          </a:p>
        </p:txBody>
      </p:sp>
      <p:sp>
        <p:nvSpPr>
          <p:cNvPr id="24" name="AutoShape 11"/>
          <p:cNvSpPr>
            <a:spLocks noChangeArrowheads="1"/>
          </p:cNvSpPr>
          <p:nvPr/>
        </p:nvSpPr>
        <p:spPr bwMode="auto">
          <a:xfrm>
            <a:off x="1256953" y="5143088"/>
            <a:ext cx="296862" cy="171450"/>
          </a:xfrm>
          <a:prstGeom prst="rightArrow">
            <a:avLst>
              <a:gd name="adj1" fmla="val 50000"/>
              <a:gd name="adj2" fmla="val 75199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25" name="AutoShape 11"/>
          <p:cNvSpPr>
            <a:spLocks noChangeArrowheads="1"/>
          </p:cNvSpPr>
          <p:nvPr/>
        </p:nvSpPr>
        <p:spPr bwMode="auto">
          <a:xfrm>
            <a:off x="157619" y="6211600"/>
            <a:ext cx="296862" cy="171450"/>
          </a:xfrm>
          <a:prstGeom prst="rightArrow">
            <a:avLst>
              <a:gd name="adj1" fmla="val 50000"/>
              <a:gd name="adj2" fmla="val 75199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2843808" y="4485991"/>
            <a:ext cx="3810000" cy="838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pic>
        <p:nvPicPr>
          <p:cNvPr id="17414" name="Picture 4" descr="A:\Fig. 4-7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1339806"/>
            <a:ext cx="3752850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741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1562913"/>
              </p:ext>
            </p:extLst>
          </p:nvPr>
        </p:nvGraphicFramePr>
        <p:xfrm>
          <a:off x="2920008" y="4562191"/>
          <a:ext cx="13335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4" name="Equation" r:id="rId5" imgW="1333440" imgH="685800" progId="Equation.3">
                  <p:embed/>
                </p:oleObj>
              </mc:Choice>
              <mc:Fallback>
                <p:oleObj name="Equation" r:id="rId5" imgW="1333440" imgH="6858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0008" y="4562191"/>
                        <a:ext cx="13335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6" name="Text Box 7"/>
          <p:cNvSpPr txBox="1">
            <a:spLocks noChangeArrowheads="1"/>
          </p:cNvSpPr>
          <p:nvPr/>
        </p:nvSpPr>
        <p:spPr bwMode="auto">
          <a:xfrm>
            <a:off x="4748808" y="4714591"/>
            <a:ext cx="198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de-DE" sz="2000"/>
              <a:t>M-M Gleichung</a:t>
            </a:r>
            <a:endParaRPr lang="de-DE" sz="2000" baseline="-25000"/>
          </a:p>
        </p:txBody>
      </p:sp>
      <p:sp>
        <p:nvSpPr>
          <p:cNvPr id="17417" name="Text Box 8"/>
          <p:cNvSpPr txBox="1">
            <a:spLocks noChangeArrowheads="1"/>
          </p:cNvSpPr>
          <p:nvPr/>
        </p:nvSpPr>
        <p:spPr bwMode="auto">
          <a:xfrm>
            <a:off x="299380" y="5545843"/>
            <a:ext cx="88988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en-AU" b="1" dirty="0" smtClean="0"/>
              <a:t>K</a:t>
            </a:r>
            <a:r>
              <a:rPr lang="en-AU" b="1" baseline="-25000" dirty="0" smtClean="0"/>
              <a:t>m</a:t>
            </a:r>
            <a:r>
              <a:rPr lang="en-AU" dirty="0" smtClean="0"/>
              <a:t>: [S] at which</a:t>
            </a:r>
            <a:r>
              <a:rPr lang="en-AU" b="1" dirty="0" smtClean="0"/>
              <a:t> v =</a:t>
            </a:r>
            <a:r>
              <a:rPr lang="en-AU" b="1" dirty="0" err="1" smtClean="0"/>
              <a:t>v</a:t>
            </a:r>
            <a:r>
              <a:rPr lang="en-AU" b="1" baseline="-25000" dirty="0" err="1" smtClean="0"/>
              <a:t>max</a:t>
            </a:r>
            <a:r>
              <a:rPr lang="en-AU" b="1" dirty="0" smtClean="0"/>
              <a:t>/2</a:t>
            </a:r>
            <a:r>
              <a:rPr lang="en-AU" dirty="0" smtClean="0"/>
              <a:t>, i.e. the smaller K</a:t>
            </a:r>
            <a:r>
              <a:rPr lang="en-AU" baseline="-25000" dirty="0" smtClean="0"/>
              <a:t>m</a:t>
            </a:r>
            <a:r>
              <a:rPr lang="en-AU" dirty="0" smtClean="0"/>
              <a:t> the more efficient the catalyst (enzyme)</a:t>
            </a:r>
            <a:endParaRPr lang="en-AU" baseline="-25000" dirty="0"/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3203848" y="6063449"/>
            <a:ext cx="37176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de-DE" dirty="0"/>
              <a:t>K</a:t>
            </a:r>
            <a:r>
              <a:rPr lang="de-DE" baseline="-25000" dirty="0"/>
              <a:t>m</a:t>
            </a:r>
            <a:r>
              <a:rPr lang="de-DE" dirty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called</a:t>
            </a:r>
            <a:r>
              <a:rPr lang="de-DE" dirty="0" smtClean="0"/>
              <a:t> </a:t>
            </a:r>
            <a:r>
              <a:rPr lang="de-DE" dirty="0"/>
              <a:t>M-M </a:t>
            </a:r>
            <a:r>
              <a:rPr lang="de-DE" dirty="0" err="1" smtClean="0"/>
              <a:t>constant</a:t>
            </a:r>
            <a:r>
              <a:rPr lang="de-DE" dirty="0" smtClean="0"/>
              <a:t> </a:t>
            </a:r>
            <a:r>
              <a:rPr lang="de-DE" dirty="0"/>
              <a:t>[</a:t>
            </a:r>
            <a:r>
              <a:rPr lang="de-DE" dirty="0" err="1"/>
              <a:t>dim</a:t>
            </a:r>
            <a:r>
              <a:rPr lang="de-DE" dirty="0"/>
              <a:t>=M]</a:t>
            </a:r>
            <a:endParaRPr lang="en-GB" dirty="0"/>
          </a:p>
        </p:txBody>
      </p:sp>
      <p:sp>
        <p:nvSpPr>
          <p:cNvPr id="17421" name="Textfeld 15"/>
          <p:cNvSpPr txBox="1">
            <a:spLocks noChangeArrowheads="1"/>
          </p:cNvSpPr>
          <p:nvPr/>
        </p:nvSpPr>
        <p:spPr bwMode="auto">
          <a:xfrm>
            <a:off x="34925" y="6535738"/>
            <a:ext cx="3798888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see K.A. Johnson et al. </a:t>
            </a:r>
            <a:r>
              <a:rPr lang="en-US" sz="1200" i="1"/>
              <a:t>Biochemistry</a:t>
            </a:r>
            <a:r>
              <a:rPr lang="en-US" sz="1200"/>
              <a:t>, </a:t>
            </a:r>
            <a:r>
              <a:rPr lang="en-US" sz="1200" b="1"/>
              <a:t>2011</a:t>
            </a:r>
            <a:r>
              <a:rPr lang="en-US" sz="1200"/>
              <a:t>, </a:t>
            </a:r>
            <a:r>
              <a:rPr lang="en-US" sz="1200" i="1"/>
              <a:t>50</a:t>
            </a:r>
            <a:r>
              <a:rPr lang="en-US" sz="1200"/>
              <a:t>, 8264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51E47EF-E07A-4267-BF10-93361D1AADB4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93</a:t>
            </a:fld>
            <a:endParaRPr lang="en-GB" dirty="0"/>
          </a:p>
        </p:txBody>
      </p:sp>
      <p:sp>
        <p:nvSpPr>
          <p:cNvPr id="18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19" name="Textfeld 18"/>
          <p:cNvSpPr txBox="1"/>
          <p:nvPr/>
        </p:nvSpPr>
        <p:spPr>
          <a:xfrm>
            <a:off x="2051720" y="882368"/>
            <a:ext cx="516038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3.3 Enzyme catalysed reactions and catalysis</a:t>
            </a:r>
            <a:endParaRPr lang="en-GB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2153720" y="3355975"/>
            <a:ext cx="489108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enzymes: concentration vs. rate of an enzyme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1504950" y="3862741"/>
            <a:ext cx="681949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at low [S], reaction is 1</a:t>
            </a:r>
            <a:r>
              <a:rPr lang="en-GB" baseline="30000" dirty="0" smtClean="0"/>
              <a:t>st</a:t>
            </a:r>
            <a:r>
              <a:rPr lang="en-GB" dirty="0" smtClean="0"/>
              <a:t> order in [S]: </a:t>
            </a:r>
            <a:r>
              <a:rPr lang="en-GB" b="1" dirty="0" err="1" smtClean="0"/>
              <a:t>Michaelis</a:t>
            </a:r>
            <a:r>
              <a:rPr lang="en-GB" b="1" dirty="0" smtClean="0"/>
              <a:t> </a:t>
            </a:r>
            <a:r>
              <a:rPr lang="en-GB" b="1" dirty="0" err="1" smtClean="0"/>
              <a:t>Menten</a:t>
            </a:r>
            <a:r>
              <a:rPr lang="en-GB" b="1" dirty="0" smtClean="0"/>
              <a:t> Kinetics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hteck 48"/>
          <p:cNvSpPr/>
          <p:nvPr/>
        </p:nvSpPr>
        <p:spPr bwMode="auto">
          <a:xfrm>
            <a:off x="3099107" y="3808589"/>
            <a:ext cx="3194144" cy="79302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3610333" y="1423293"/>
            <a:ext cx="2185803" cy="85357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F6D38C0-D5E7-426E-A7A3-91ABB2E032B1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94</a:t>
            </a:fld>
            <a:endParaRPr lang="en-GB" dirty="0"/>
          </a:p>
        </p:txBody>
      </p:sp>
      <p:sp>
        <p:nvSpPr>
          <p:cNvPr id="14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15" name="Textfeld 14"/>
          <p:cNvSpPr txBox="1"/>
          <p:nvPr/>
        </p:nvSpPr>
        <p:spPr>
          <a:xfrm>
            <a:off x="2051720" y="882368"/>
            <a:ext cx="516038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3.3 Enzyme catalysed reactions and catalysis</a:t>
            </a:r>
            <a:endParaRPr lang="en-GB" b="1" dirty="0"/>
          </a:p>
        </p:txBody>
      </p:sp>
      <p:grpSp>
        <p:nvGrpSpPr>
          <p:cNvPr id="19" name="Gruppieren 18"/>
          <p:cNvGrpSpPr/>
          <p:nvPr/>
        </p:nvGrpSpPr>
        <p:grpSpPr>
          <a:xfrm>
            <a:off x="3633033" y="1423293"/>
            <a:ext cx="1997759" cy="737529"/>
            <a:chOff x="4571218" y="2921038"/>
            <a:chExt cx="1997759" cy="737529"/>
          </a:xfrm>
        </p:grpSpPr>
        <p:sp>
          <p:nvSpPr>
            <p:cNvPr id="8" name="Textfeld 7"/>
            <p:cNvSpPr txBox="1"/>
            <p:nvPr/>
          </p:nvSpPr>
          <p:spPr>
            <a:xfrm>
              <a:off x="4571218" y="3012236"/>
              <a:ext cx="3337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u="sng" dirty="0" smtClean="0"/>
                <a:t>1</a:t>
              </a:r>
            </a:p>
            <a:p>
              <a:r>
                <a:rPr lang="en-GB" dirty="0" smtClean="0"/>
                <a:t>v</a:t>
              </a:r>
              <a:r>
                <a:rPr lang="en-GB" baseline="-25000" dirty="0" smtClean="0"/>
                <a:t>i</a:t>
              </a:r>
              <a:endParaRPr lang="en-GB" baseline="-25000" dirty="0"/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4766615" y="3136739"/>
              <a:ext cx="3834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= </a:t>
              </a:r>
              <a:endParaRPr lang="en-GB" dirty="0"/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4989886" y="3009926"/>
              <a:ext cx="59022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u="sng" dirty="0" smtClean="0"/>
                <a:t>1</a:t>
              </a:r>
            </a:p>
            <a:p>
              <a:r>
                <a:rPr lang="en-GB" dirty="0" err="1" smtClean="0"/>
                <a:t>v</a:t>
              </a:r>
              <a:r>
                <a:rPr lang="en-GB" baseline="-25000" dirty="0" err="1" smtClean="0"/>
                <a:t>max</a:t>
              </a:r>
              <a:endParaRPr lang="en-GB" baseline="-25000" dirty="0"/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5850388" y="2921038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K</a:t>
              </a:r>
              <a:r>
                <a:rPr lang="en-GB" baseline="-25000" dirty="0" smtClean="0"/>
                <a:t>m</a:t>
              </a:r>
              <a:endParaRPr lang="en-GB" baseline="-25000" dirty="0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5611664" y="3248278"/>
              <a:ext cx="9573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err="1" smtClean="0"/>
                <a:t>v</a:t>
              </a:r>
              <a:r>
                <a:rPr lang="en-GB" baseline="-25000" dirty="0" err="1" smtClean="0"/>
                <a:t>max</a:t>
              </a:r>
              <a:r>
                <a:rPr lang="en-GB" dirty="0" smtClean="0"/>
                <a:t>[S</a:t>
              </a:r>
              <a:r>
                <a:rPr lang="en-GB" baseline="-25000" dirty="0" smtClean="0"/>
                <a:t>0</a:t>
              </a:r>
              <a:r>
                <a:rPr lang="en-GB" dirty="0" smtClean="0"/>
                <a:t>]</a:t>
              </a:r>
              <a:endParaRPr lang="en-GB" baseline="-25000" dirty="0"/>
            </a:p>
          </p:txBody>
        </p:sp>
        <p:cxnSp>
          <p:nvCxnSpPr>
            <p:cNvPr id="16" name="Gerader Verbinder 15"/>
            <p:cNvCxnSpPr/>
            <p:nvPr/>
          </p:nvCxnSpPr>
          <p:spPr bwMode="auto">
            <a:xfrm>
              <a:off x="5634364" y="3304790"/>
              <a:ext cx="91191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" name="Textfeld 17"/>
            <p:cNvSpPr txBox="1"/>
            <p:nvPr/>
          </p:nvSpPr>
          <p:spPr>
            <a:xfrm>
              <a:off x="5292346" y="3111201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+</a:t>
              </a:r>
              <a:endParaRPr lang="en-GB" dirty="0"/>
            </a:p>
          </p:txBody>
        </p:sp>
      </p:grpSp>
      <p:sp>
        <p:nvSpPr>
          <p:cNvPr id="20" name="Textfeld 19"/>
          <p:cNvSpPr txBox="1"/>
          <p:nvPr/>
        </p:nvSpPr>
        <p:spPr>
          <a:xfrm>
            <a:off x="2029217" y="1652305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linearization:</a:t>
            </a:r>
            <a:endParaRPr lang="en-GB" dirty="0"/>
          </a:p>
        </p:txBody>
      </p:sp>
      <p:sp>
        <p:nvSpPr>
          <p:cNvPr id="22" name="Textfeld 21"/>
          <p:cNvSpPr txBox="1"/>
          <p:nvPr/>
        </p:nvSpPr>
        <p:spPr>
          <a:xfrm>
            <a:off x="812206" y="2605917"/>
            <a:ext cx="3704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</a:t>
            </a:r>
            <a:r>
              <a:rPr lang="en-GB" baseline="-25000" dirty="0" smtClean="0"/>
              <a:t>i</a:t>
            </a:r>
            <a:r>
              <a:rPr lang="en-GB" dirty="0" smtClean="0"/>
              <a:t> = initial rate as a function of [S</a:t>
            </a:r>
            <a:r>
              <a:rPr lang="en-GB" baseline="-25000" dirty="0" smtClean="0"/>
              <a:t>0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23" name="Textfeld 22"/>
          <p:cNvSpPr txBox="1"/>
          <p:nvPr/>
        </p:nvSpPr>
        <p:spPr>
          <a:xfrm>
            <a:off x="5004048" y="2609329"/>
            <a:ext cx="398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allows now calculation of </a:t>
            </a:r>
            <a:r>
              <a:rPr lang="en-GB" dirty="0" err="1" smtClean="0"/>
              <a:t>v</a:t>
            </a:r>
            <a:r>
              <a:rPr lang="en-GB" baseline="-25000" dirty="0" err="1" smtClean="0"/>
              <a:t>max</a:t>
            </a:r>
            <a:r>
              <a:rPr lang="en-GB" dirty="0" smtClean="0"/>
              <a:t> and K</a:t>
            </a:r>
            <a:r>
              <a:rPr lang="en-GB" baseline="-25000" dirty="0" smtClean="0"/>
              <a:t>m</a:t>
            </a:r>
            <a:endParaRPr lang="en-GB" baseline="-25000" dirty="0"/>
          </a:p>
        </p:txBody>
      </p:sp>
      <p:sp>
        <p:nvSpPr>
          <p:cNvPr id="25" name="Pfeil nach rechts 24"/>
          <p:cNvSpPr/>
          <p:nvPr/>
        </p:nvSpPr>
        <p:spPr bwMode="auto">
          <a:xfrm>
            <a:off x="4804191" y="2740868"/>
            <a:ext cx="216024" cy="144016"/>
          </a:xfrm>
          <a:prstGeom prst="rightArrow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1268607" y="3254579"/>
            <a:ext cx="7071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how to get rate constants from these numbers, mechanism behind?</a:t>
            </a:r>
            <a:endParaRPr lang="en-GB" dirty="0"/>
          </a:p>
        </p:txBody>
      </p:sp>
      <p:sp>
        <p:nvSpPr>
          <p:cNvPr id="27" name="Textfeld 26"/>
          <p:cNvSpPr txBox="1"/>
          <p:nvPr/>
        </p:nvSpPr>
        <p:spPr>
          <a:xfrm>
            <a:off x="3099107" y="3978701"/>
            <a:ext cx="3194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 + S           {ES}           P + E</a:t>
            </a:r>
            <a:endParaRPr lang="en-GB" dirty="0"/>
          </a:p>
        </p:txBody>
      </p:sp>
      <p:cxnSp>
        <p:nvCxnSpPr>
          <p:cNvPr id="29" name="Gerade Verbindung mit Pfeil 28"/>
          <p:cNvCxnSpPr/>
          <p:nvPr/>
        </p:nvCxnSpPr>
        <p:spPr bwMode="auto">
          <a:xfrm>
            <a:off x="3812705" y="4154779"/>
            <a:ext cx="576064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4" name="Gerade Verbindung mit Pfeil 43"/>
          <p:cNvCxnSpPr/>
          <p:nvPr/>
        </p:nvCxnSpPr>
        <p:spPr bwMode="auto">
          <a:xfrm>
            <a:off x="5004751" y="4163367"/>
            <a:ext cx="576064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Gerade Verbindung mit Pfeil 44"/>
          <p:cNvCxnSpPr/>
          <p:nvPr/>
        </p:nvCxnSpPr>
        <p:spPr bwMode="auto">
          <a:xfrm flipH="1">
            <a:off x="3804331" y="4226792"/>
            <a:ext cx="576064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0" name="Textfeld 29"/>
          <p:cNvSpPr txBox="1"/>
          <p:nvPr/>
        </p:nvSpPr>
        <p:spPr>
          <a:xfrm>
            <a:off x="3913607" y="4235379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-1</a:t>
            </a:r>
            <a:endParaRPr lang="en-GB" baseline="-25000" dirty="0"/>
          </a:p>
        </p:txBody>
      </p:sp>
      <p:sp>
        <p:nvSpPr>
          <p:cNvPr id="47" name="Textfeld 46"/>
          <p:cNvSpPr txBox="1"/>
          <p:nvPr/>
        </p:nvSpPr>
        <p:spPr>
          <a:xfrm>
            <a:off x="3913607" y="3794035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sp>
        <p:nvSpPr>
          <p:cNvPr id="48" name="Textfeld 47"/>
          <p:cNvSpPr txBox="1"/>
          <p:nvPr/>
        </p:nvSpPr>
        <p:spPr>
          <a:xfrm>
            <a:off x="5069682" y="3765594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/>
              <a:t>2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2676261" y="4748981"/>
            <a:ext cx="417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known scheme but this one is catalytic!</a:t>
            </a:r>
            <a:endParaRPr lang="en-GB" dirty="0"/>
          </a:p>
        </p:txBody>
      </p:sp>
      <p:sp>
        <p:nvSpPr>
          <p:cNvPr id="43" name="Ellipse 42"/>
          <p:cNvSpPr/>
          <p:nvPr/>
        </p:nvSpPr>
        <p:spPr bwMode="auto">
          <a:xfrm>
            <a:off x="2995141" y="3950260"/>
            <a:ext cx="432048" cy="438251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Ellipse 52"/>
          <p:cNvSpPr/>
          <p:nvPr/>
        </p:nvSpPr>
        <p:spPr bwMode="auto">
          <a:xfrm>
            <a:off x="5955008" y="3944241"/>
            <a:ext cx="432048" cy="438251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3265151" y="5385277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initial rat v</a:t>
            </a:r>
            <a:r>
              <a:rPr lang="en-GB" baseline="-25000" dirty="0" smtClean="0"/>
              <a:t>i</a:t>
            </a:r>
            <a:r>
              <a:rPr lang="en-GB" dirty="0" smtClean="0"/>
              <a:t>=</a:t>
            </a:r>
            <a:endParaRPr lang="en-GB" dirty="0"/>
          </a:p>
        </p:txBody>
      </p:sp>
      <p:sp>
        <p:nvSpPr>
          <p:cNvPr id="50" name="Textfeld 49"/>
          <p:cNvSpPr txBox="1"/>
          <p:nvPr/>
        </p:nvSpPr>
        <p:spPr>
          <a:xfrm>
            <a:off x="4513820" y="5357356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{ES}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/>
        </p:nvSpPr>
        <p:spPr bwMode="auto">
          <a:xfrm>
            <a:off x="5371301" y="5111615"/>
            <a:ext cx="2625692" cy="105624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7837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11550" y="2497707"/>
            <a:ext cx="44069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pic>
      <p:sp>
        <p:nvSpPr>
          <p:cNvPr id="77840" name="Text Box 16"/>
          <p:cNvSpPr txBox="1">
            <a:spLocks noChangeArrowheads="1"/>
          </p:cNvSpPr>
          <p:nvPr/>
        </p:nvSpPr>
        <p:spPr bwMode="auto">
          <a:xfrm>
            <a:off x="2021181" y="4394803"/>
            <a:ext cx="5538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en-AU" b="1" dirty="0" smtClean="0"/>
              <a:t>catalytic condition</a:t>
            </a:r>
            <a:r>
              <a:rPr lang="en-AU" dirty="0" smtClean="0"/>
              <a:t>: </a:t>
            </a:r>
            <a:r>
              <a:rPr lang="en-AU" dirty="0" err="1" smtClean="0"/>
              <a:t>mit</a:t>
            </a:r>
            <a:r>
              <a:rPr lang="en-AU" dirty="0" smtClean="0"/>
              <a:t> [E] = [E]</a:t>
            </a:r>
            <a:r>
              <a:rPr lang="en-AU" baseline="-25000" dirty="0" smtClean="0"/>
              <a:t>0</a:t>
            </a:r>
            <a:r>
              <a:rPr lang="en-AU" dirty="0" smtClean="0"/>
              <a:t> – [ES] = constant</a:t>
            </a:r>
            <a:endParaRPr lang="en-AU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985CA41-8DC6-4751-8499-E57A420A6706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95</a:t>
            </a:fld>
            <a:endParaRPr lang="en-GB" dirty="0"/>
          </a:p>
        </p:txBody>
      </p:sp>
      <p:sp>
        <p:nvSpPr>
          <p:cNvPr id="27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28" name="Textfeld 27"/>
          <p:cNvSpPr txBox="1"/>
          <p:nvPr/>
        </p:nvSpPr>
        <p:spPr>
          <a:xfrm>
            <a:off x="2051720" y="882368"/>
            <a:ext cx="516038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3.3 Enzyme catalysed reactions and catalysis</a:t>
            </a:r>
            <a:endParaRPr lang="en-GB" b="1" dirty="0"/>
          </a:p>
        </p:txBody>
      </p:sp>
      <p:sp>
        <p:nvSpPr>
          <p:cNvPr id="29" name="Rechteck 28"/>
          <p:cNvSpPr/>
          <p:nvPr/>
        </p:nvSpPr>
        <p:spPr bwMode="auto">
          <a:xfrm>
            <a:off x="2987824" y="1364304"/>
            <a:ext cx="3194144" cy="79302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2987824" y="1534416"/>
            <a:ext cx="3194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 + S           {ES}           P + E</a:t>
            </a:r>
            <a:endParaRPr lang="en-GB" dirty="0"/>
          </a:p>
        </p:txBody>
      </p:sp>
      <p:cxnSp>
        <p:nvCxnSpPr>
          <p:cNvPr id="31" name="Gerade Verbindung mit Pfeil 30"/>
          <p:cNvCxnSpPr/>
          <p:nvPr/>
        </p:nvCxnSpPr>
        <p:spPr bwMode="auto">
          <a:xfrm>
            <a:off x="3701422" y="1710494"/>
            <a:ext cx="576064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Gerade Verbindung mit Pfeil 31"/>
          <p:cNvCxnSpPr/>
          <p:nvPr/>
        </p:nvCxnSpPr>
        <p:spPr bwMode="auto">
          <a:xfrm>
            <a:off x="4893468" y="1719082"/>
            <a:ext cx="576064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Gerade Verbindung mit Pfeil 32"/>
          <p:cNvCxnSpPr/>
          <p:nvPr/>
        </p:nvCxnSpPr>
        <p:spPr bwMode="auto">
          <a:xfrm flipH="1">
            <a:off x="3693048" y="1782507"/>
            <a:ext cx="576064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Textfeld 33"/>
          <p:cNvSpPr txBox="1"/>
          <p:nvPr/>
        </p:nvSpPr>
        <p:spPr>
          <a:xfrm>
            <a:off x="3802324" y="1791094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-1</a:t>
            </a:r>
            <a:endParaRPr lang="en-GB" baseline="-25000" dirty="0"/>
          </a:p>
        </p:txBody>
      </p:sp>
      <p:sp>
        <p:nvSpPr>
          <p:cNvPr id="35" name="Textfeld 34"/>
          <p:cNvSpPr txBox="1"/>
          <p:nvPr/>
        </p:nvSpPr>
        <p:spPr>
          <a:xfrm>
            <a:off x="3802324" y="1349750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sp>
        <p:nvSpPr>
          <p:cNvPr id="36" name="Textfeld 35"/>
          <p:cNvSpPr txBox="1"/>
          <p:nvPr/>
        </p:nvSpPr>
        <p:spPr>
          <a:xfrm>
            <a:off x="4958399" y="1321309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/>
              <a:t>2</a:t>
            </a:r>
          </a:p>
        </p:txBody>
      </p:sp>
      <p:sp>
        <p:nvSpPr>
          <p:cNvPr id="37" name="Ellipse 36"/>
          <p:cNvSpPr/>
          <p:nvPr/>
        </p:nvSpPr>
        <p:spPr bwMode="auto">
          <a:xfrm>
            <a:off x="2883858" y="1505975"/>
            <a:ext cx="432048" cy="438251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Ellipse 37"/>
          <p:cNvSpPr/>
          <p:nvPr/>
        </p:nvSpPr>
        <p:spPr bwMode="auto">
          <a:xfrm>
            <a:off x="5843725" y="1499956"/>
            <a:ext cx="432048" cy="438251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23528" y="2627915"/>
            <a:ext cx="323678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steady state approximation</a:t>
            </a:r>
            <a:r>
              <a:rPr lang="en-GB" dirty="0" smtClean="0"/>
              <a:t>:</a:t>
            </a:r>
            <a:endParaRPr lang="en-GB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3530453" y="3336607"/>
            <a:ext cx="2108886" cy="685800"/>
            <a:chOff x="3357197" y="3403340"/>
            <a:chExt cx="2108886" cy="685800"/>
          </a:xfrm>
          <a:solidFill>
            <a:schemeClr val="bg1">
              <a:lumMod val="95000"/>
            </a:schemeClr>
          </a:solidFill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grpSpPr>
        <p:pic>
          <p:nvPicPr>
            <p:cNvPr id="77838" name="Picture 1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21383" y="3403340"/>
              <a:ext cx="2044700" cy="685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Pfeil nach rechts 7"/>
            <p:cNvSpPr/>
            <p:nvPr/>
          </p:nvSpPr>
          <p:spPr bwMode="auto">
            <a:xfrm>
              <a:off x="3357197" y="3623039"/>
              <a:ext cx="335851" cy="199684"/>
            </a:xfrm>
            <a:prstGeom prst="rightArrow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1" name="Textfeld 10"/>
          <p:cNvSpPr txBox="1"/>
          <p:nvPr/>
        </p:nvSpPr>
        <p:spPr>
          <a:xfrm>
            <a:off x="796864" y="5322238"/>
            <a:ext cx="97334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[ES]</a:t>
            </a:r>
            <a:r>
              <a:rPr lang="en-GB" baseline="-25000" dirty="0" err="1" smtClean="0"/>
              <a:t>ss</a:t>
            </a:r>
            <a:r>
              <a:rPr lang="en-GB" dirty="0" smtClean="0"/>
              <a:t> =</a:t>
            </a:r>
            <a:endParaRPr lang="en-GB" dirty="0"/>
          </a:p>
        </p:txBody>
      </p:sp>
      <p:sp>
        <p:nvSpPr>
          <p:cNvPr id="12" name="Textfeld 11"/>
          <p:cNvSpPr txBox="1"/>
          <p:nvPr/>
        </p:nvSpPr>
        <p:spPr>
          <a:xfrm>
            <a:off x="1840451" y="5133332"/>
            <a:ext cx="97654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[E</a:t>
            </a:r>
            <a:r>
              <a:rPr lang="en-GB" baseline="-25000" dirty="0" smtClean="0"/>
              <a:t>0</a:t>
            </a:r>
            <a:r>
              <a:rPr lang="en-GB" dirty="0" smtClean="0"/>
              <a:t>]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[S</a:t>
            </a:r>
            <a:r>
              <a:rPr lang="en-GB" baseline="-25000" dirty="0" smtClean="0"/>
              <a:t>0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13" name="Textfeld 12"/>
          <p:cNvSpPr txBox="1"/>
          <p:nvPr/>
        </p:nvSpPr>
        <p:spPr>
          <a:xfrm>
            <a:off x="1648321" y="5487886"/>
            <a:ext cx="83548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-1</a:t>
            </a:r>
            <a:r>
              <a:rPr lang="en-GB" dirty="0" smtClean="0"/>
              <a:t>+ k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sp>
        <p:nvSpPr>
          <p:cNvPr id="14" name="Textfeld 13"/>
          <p:cNvSpPr txBox="1"/>
          <p:nvPr/>
        </p:nvSpPr>
        <p:spPr>
          <a:xfrm>
            <a:off x="1854022" y="5798530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cxnSp>
        <p:nvCxnSpPr>
          <p:cNvPr id="16" name="Gerader Verbinder 15"/>
          <p:cNvCxnSpPr>
            <a:stCxn id="11" idx="3"/>
          </p:cNvCxnSpPr>
          <p:nvPr/>
        </p:nvCxnSpPr>
        <p:spPr bwMode="auto">
          <a:xfrm flipV="1">
            <a:off x="1770207" y="5502664"/>
            <a:ext cx="1215890" cy="424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cxnSp>
        <p:nvCxnSpPr>
          <p:cNvPr id="48" name="Gerader Verbinder 47"/>
          <p:cNvCxnSpPr/>
          <p:nvPr/>
        </p:nvCxnSpPr>
        <p:spPr bwMode="auto">
          <a:xfrm>
            <a:off x="1733643" y="5841351"/>
            <a:ext cx="65230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18" name="Textfeld 17"/>
          <p:cNvSpPr txBox="1"/>
          <p:nvPr/>
        </p:nvSpPr>
        <p:spPr>
          <a:xfrm>
            <a:off x="2375753" y="5653711"/>
            <a:ext cx="75052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+ [S</a:t>
            </a:r>
            <a:r>
              <a:rPr lang="en-GB" baseline="-25000" dirty="0" smtClean="0"/>
              <a:t>0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19" name="Textfeld 18"/>
          <p:cNvSpPr txBox="1"/>
          <p:nvPr/>
        </p:nvSpPr>
        <p:spPr>
          <a:xfrm>
            <a:off x="3131840" y="5301208"/>
            <a:ext cx="209544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gives an initial rate</a:t>
            </a:r>
            <a:endParaRPr lang="en-GB" dirty="0"/>
          </a:p>
        </p:txBody>
      </p:sp>
      <p:sp>
        <p:nvSpPr>
          <p:cNvPr id="52" name="Textfeld 51"/>
          <p:cNvSpPr txBox="1"/>
          <p:nvPr/>
        </p:nvSpPr>
        <p:spPr>
          <a:xfrm>
            <a:off x="5983733" y="5111615"/>
            <a:ext cx="123463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[E</a:t>
            </a:r>
            <a:r>
              <a:rPr lang="en-GB" baseline="-25000" dirty="0" smtClean="0"/>
              <a:t>0</a:t>
            </a:r>
            <a:r>
              <a:rPr lang="en-GB" dirty="0" smtClean="0"/>
              <a:t>]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[S</a:t>
            </a:r>
            <a:r>
              <a:rPr lang="en-GB" baseline="-25000" dirty="0" smtClean="0"/>
              <a:t>0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53" name="Textfeld 52"/>
          <p:cNvSpPr txBox="1"/>
          <p:nvPr/>
        </p:nvSpPr>
        <p:spPr>
          <a:xfrm>
            <a:off x="5791603" y="5466169"/>
            <a:ext cx="83548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-1</a:t>
            </a:r>
            <a:r>
              <a:rPr lang="en-GB" dirty="0" smtClean="0"/>
              <a:t>+ k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sp>
        <p:nvSpPr>
          <p:cNvPr id="54" name="Textfeld 53"/>
          <p:cNvSpPr txBox="1"/>
          <p:nvPr/>
        </p:nvSpPr>
        <p:spPr>
          <a:xfrm>
            <a:off x="5997304" y="5776813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cxnSp>
        <p:nvCxnSpPr>
          <p:cNvPr id="55" name="Gerader Verbinder 54"/>
          <p:cNvCxnSpPr/>
          <p:nvPr/>
        </p:nvCxnSpPr>
        <p:spPr bwMode="auto">
          <a:xfrm flipV="1">
            <a:off x="5913489" y="5480947"/>
            <a:ext cx="1215890" cy="424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cxnSp>
        <p:nvCxnSpPr>
          <p:cNvPr id="56" name="Gerader Verbinder 55"/>
          <p:cNvCxnSpPr/>
          <p:nvPr/>
        </p:nvCxnSpPr>
        <p:spPr bwMode="auto">
          <a:xfrm>
            <a:off x="5876925" y="5819634"/>
            <a:ext cx="65230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57" name="Textfeld 56"/>
          <p:cNvSpPr txBox="1"/>
          <p:nvPr/>
        </p:nvSpPr>
        <p:spPr>
          <a:xfrm>
            <a:off x="6519035" y="5631994"/>
            <a:ext cx="75052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+ [S</a:t>
            </a:r>
            <a:r>
              <a:rPr lang="en-GB" baseline="-25000" dirty="0" smtClean="0"/>
              <a:t>0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20" name="Textfeld 19"/>
          <p:cNvSpPr txBox="1"/>
          <p:nvPr/>
        </p:nvSpPr>
        <p:spPr>
          <a:xfrm>
            <a:off x="7530199" y="5157781"/>
            <a:ext cx="466794" cy="64633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u="sng" dirty="0" err="1" smtClean="0"/>
              <a:t>dP</a:t>
            </a:r>
            <a:endParaRPr lang="en-GB" u="sng" dirty="0" smtClean="0"/>
          </a:p>
          <a:p>
            <a:pPr algn="ctr"/>
            <a:r>
              <a:rPr lang="en-GB" dirty="0" err="1" smtClean="0"/>
              <a:t>dt</a:t>
            </a:r>
            <a:endParaRPr lang="en-GB" dirty="0"/>
          </a:p>
        </p:txBody>
      </p:sp>
      <p:sp>
        <p:nvSpPr>
          <p:cNvPr id="21" name="Textfeld 20"/>
          <p:cNvSpPr txBox="1"/>
          <p:nvPr/>
        </p:nvSpPr>
        <p:spPr>
          <a:xfrm>
            <a:off x="7202212" y="5296507"/>
            <a:ext cx="31931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=</a:t>
            </a:r>
            <a:endParaRPr lang="en-GB" dirty="0"/>
          </a:p>
        </p:txBody>
      </p:sp>
      <p:sp>
        <p:nvSpPr>
          <p:cNvPr id="22" name="Rechteck 21"/>
          <p:cNvSpPr/>
          <p:nvPr/>
        </p:nvSpPr>
        <p:spPr>
          <a:xfrm>
            <a:off x="5359878" y="5297203"/>
            <a:ext cx="575799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/>
              <a:t>v</a:t>
            </a:r>
            <a:r>
              <a:rPr lang="en-GB" baseline="-25000" dirty="0"/>
              <a:t>i </a:t>
            </a:r>
            <a:r>
              <a:rPr lang="en-GB" dirty="0"/>
              <a:t>=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auto">
          <a:xfrm>
            <a:off x="3707904" y="1410637"/>
            <a:ext cx="1872208" cy="102494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141" name="Rectangle 13"/>
          <p:cNvSpPr>
            <a:spLocks noChangeArrowheads="1"/>
          </p:cNvSpPr>
          <p:nvPr/>
        </p:nvSpPr>
        <p:spPr bwMode="auto">
          <a:xfrm>
            <a:off x="3154110" y="3224377"/>
            <a:ext cx="2786042" cy="1447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19461" name="Text Box 3"/>
          <p:cNvSpPr txBox="1">
            <a:spLocks noChangeArrowheads="1"/>
          </p:cNvSpPr>
          <p:nvPr/>
        </p:nvSpPr>
        <p:spPr bwMode="auto">
          <a:xfrm>
            <a:off x="4226390" y="3281162"/>
            <a:ext cx="1641754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de-DE" sz="2000" dirty="0" err="1"/>
              <a:t>v</a:t>
            </a:r>
            <a:r>
              <a:rPr lang="de-DE" sz="2000" baseline="-25000" dirty="0" err="1" smtClean="0"/>
              <a:t>max</a:t>
            </a:r>
            <a:r>
              <a:rPr lang="de-DE" sz="2000" dirty="0" smtClean="0"/>
              <a:t> </a:t>
            </a:r>
            <a:r>
              <a:rPr lang="de-DE" sz="2000" dirty="0"/>
              <a:t>= k</a:t>
            </a:r>
            <a:r>
              <a:rPr lang="de-DE" sz="2000" baseline="-25000" dirty="0"/>
              <a:t>2</a:t>
            </a:r>
            <a:r>
              <a:rPr lang="de-DE" sz="2000" dirty="0"/>
              <a:t>[E]</a:t>
            </a:r>
            <a:r>
              <a:rPr lang="de-DE" sz="2000" baseline="-25000" dirty="0"/>
              <a:t>0</a:t>
            </a:r>
            <a:endParaRPr lang="de-DE" sz="2000" dirty="0"/>
          </a:p>
        </p:txBody>
      </p:sp>
      <p:sp>
        <p:nvSpPr>
          <p:cNvPr id="19463" name="Text Box 5"/>
          <p:cNvSpPr txBox="1">
            <a:spLocks noChangeArrowheads="1"/>
          </p:cNvSpPr>
          <p:nvPr/>
        </p:nvSpPr>
        <p:spPr bwMode="auto">
          <a:xfrm>
            <a:off x="3154110" y="4018127"/>
            <a:ext cx="685800" cy="3968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4191000" algn="l"/>
              </a:tabLst>
            </a:pPr>
            <a:r>
              <a:rPr lang="de-DE" sz="2000" dirty="0" err="1"/>
              <a:t>a</a:t>
            </a:r>
            <a:r>
              <a:rPr lang="de-DE" sz="2000" dirty="0" err="1" smtClean="0"/>
              <a:t>nd</a:t>
            </a:r>
            <a:endParaRPr lang="de-DE" sz="2000" dirty="0"/>
          </a:p>
        </p:txBody>
      </p:sp>
      <p:graphicFrame>
        <p:nvGraphicFramePr>
          <p:cNvPr id="1945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4786894"/>
              </p:ext>
            </p:extLst>
          </p:nvPr>
        </p:nvGraphicFramePr>
        <p:xfrm>
          <a:off x="4255835" y="3910177"/>
          <a:ext cx="14732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73" name="Equation" r:id="rId4" imgW="1473120" imgH="685800" progId="Equation.3">
                  <p:embed/>
                </p:oleObj>
              </mc:Choice>
              <mc:Fallback>
                <p:oleObj name="Equation" r:id="rId4" imgW="1473120" imgH="6858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5835" y="3910177"/>
                        <a:ext cx="14732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9" name="Pfeil nach rechts 14"/>
          <p:cNvSpPr>
            <a:spLocks noChangeArrowheads="1"/>
          </p:cNvSpPr>
          <p:nvPr/>
        </p:nvSpPr>
        <p:spPr bwMode="auto">
          <a:xfrm>
            <a:off x="3046160" y="5077393"/>
            <a:ext cx="215900" cy="144462"/>
          </a:xfrm>
          <a:prstGeom prst="rightArrow">
            <a:avLst>
              <a:gd name="adj1" fmla="val 50000"/>
              <a:gd name="adj2" fmla="val 49817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05143C8-9F62-487E-8E53-E2F38233FB18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96</a:t>
            </a:fld>
            <a:endParaRPr lang="en-GB" dirty="0"/>
          </a:p>
        </p:txBody>
      </p:sp>
      <p:sp>
        <p:nvSpPr>
          <p:cNvPr id="16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17" name="Textfeld 16"/>
          <p:cNvSpPr txBox="1"/>
          <p:nvPr/>
        </p:nvSpPr>
        <p:spPr>
          <a:xfrm>
            <a:off x="2051720" y="882368"/>
            <a:ext cx="516038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3.3 Enzyme catalysed reactions and catalysis</a:t>
            </a:r>
            <a:endParaRPr lang="en-GB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2420938" y="2738795"/>
            <a:ext cx="404469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comparison with M-M equation shows</a:t>
            </a:r>
            <a:endParaRPr lang="en-GB" dirty="0"/>
          </a:p>
        </p:txBody>
      </p:sp>
      <p:sp>
        <p:nvSpPr>
          <p:cNvPr id="18" name="Textfeld 17"/>
          <p:cNvSpPr txBox="1"/>
          <p:nvPr/>
        </p:nvSpPr>
        <p:spPr>
          <a:xfrm>
            <a:off x="4355976" y="1433912"/>
            <a:ext cx="123463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[E</a:t>
            </a:r>
            <a:r>
              <a:rPr lang="en-GB" baseline="-25000" dirty="0" smtClean="0"/>
              <a:t>0</a:t>
            </a:r>
            <a:r>
              <a:rPr lang="en-GB" dirty="0" smtClean="0"/>
              <a:t>]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[S</a:t>
            </a:r>
            <a:r>
              <a:rPr lang="en-GB" baseline="-25000" dirty="0" smtClean="0"/>
              <a:t>0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19" name="Textfeld 18"/>
          <p:cNvSpPr txBox="1"/>
          <p:nvPr/>
        </p:nvSpPr>
        <p:spPr>
          <a:xfrm>
            <a:off x="4163846" y="1788466"/>
            <a:ext cx="835485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-1</a:t>
            </a:r>
            <a:r>
              <a:rPr lang="en-GB" dirty="0" smtClean="0"/>
              <a:t>+ k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sp>
        <p:nvSpPr>
          <p:cNvPr id="20" name="Textfeld 19"/>
          <p:cNvSpPr txBox="1"/>
          <p:nvPr/>
        </p:nvSpPr>
        <p:spPr>
          <a:xfrm>
            <a:off x="4369547" y="2099110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cxnSp>
        <p:nvCxnSpPr>
          <p:cNvPr id="21" name="Gerader Verbinder 20"/>
          <p:cNvCxnSpPr/>
          <p:nvPr/>
        </p:nvCxnSpPr>
        <p:spPr bwMode="auto">
          <a:xfrm flipV="1">
            <a:off x="4285732" y="1803244"/>
            <a:ext cx="1215890" cy="424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cxnSp>
        <p:nvCxnSpPr>
          <p:cNvPr id="22" name="Gerader Verbinder 21"/>
          <p:cNvCxnSpPr/>
          <p:nvPr/>
        </p:nvCxnSpPr>
        <p:spPr bwMode="auto">
          <a:xfrm>
            <a:off x="4249168" y="2141931"/>
            <a:ext cx="65230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23" name="Textfeld 22"/>
          <p:cNvSpPr txBox="1"/>
          <p:nvPr/>
        </p:nvSpPr>
        <p:spPr>
          <a:xfrm>
            <a:off x="4891278" y="1954291"/>
            <a:ext cx="75052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+ [S</a:t>
            </a:r>
            <a:r>
              <a:rPr lang="en-GB" baseline="-25000" dirty="0" smtClean="0"/>
              <a:t>0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24" name="Rechteck 23"/>
          <p:cNvSpPr/>
          <p:nvPr/>
        </p:nvSpPr>
        <p:spPr>
          <a:xfrm>
            <a:off x="3732121" y="1619500"/>
            <a:ext cx="575799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/>
              <a:t>v</a:t>
            </a:r>
            <a:r>
              <a:rPr lang="en-GB" baseline="-25000" dirty="0"/>
              <a:t>i </a:t>
            </a:r>
            <a:r>
              <a:rPr lang="en-GB" dirty="0"/>
              <a:t>= 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240346" y="4946572"/>
            <a:ext cx="278313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r>
              <a:rPr lang="en-GB" dirty="0" smtClean="0"/>
              <a:t> is also assigned as </a:t>
            </a:r>
            <a:r>
              <a:rPr lang="en-GB" dirty="0" err="1" smtClean="0"/>
              <a:t>k</a:t>
            </a:r>
            <a:r>
              <a:rPr lang="en-GB" baseline="-25000" dirty="0" err="1" smtClean="0"/>
              <a:t>cat</a:t>
            </a:r>
            <a:endParaRPr lang="en-GB" baseline="-25000" dirty="0"/>
          </a:p>
        </p:txBody>
      </p:sp>
      <p:sp>
        <p:nvSpPr>
          <p:cNvPr id="8" name="Textfeld 7"/>
          <p:cNvSpPr txBox="1"/>
          <p:nvPr/>
        </p:nvSpPr>
        <p:spPr>
          <a:xfrm>
            <a:off x="1917067" y="5599438"/>
            <a:ext cx="5429692" cy="7848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the system is reminiscent to chemical reaction with 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the difference that a catalyst </a:t>
            </a:r>
            <a:r>
              <a:rPr lang="en-GB" b="1" dirty="0" smtClean="0"/>
              <a:t>is not used up</a:t>
            </a:r>
            <a:r>
              <a:rPr lang="en-GB" dirty="0" smtClean="0"/>
              <a:t>!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2051720" y="2166719"/>
            <a:ext cx="5278437" cy="1054100"/>
          </a:xfrm>
          <a:prstGeom prst="rect">
            <a:avLst/>
          </a:prstGeom>
          <a:solidFill>
            <a:srgbClr val="C1E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8862" name="Text Box 15"/>
          <p:cNvSpPr txBox="1">
            <a:spLocks noChangeArrowheads="1"/>
          </p:cNvSpPr>
          <p:nvPr/>
        </p:nvSpPr>
        <p:spPr bwMode="auto">
          <a:xfrm>
            <a:off x="304800" y="4199068"/>
            <a:ext cx="85344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2286000" algn="l"/>
                <a:tab pos="3048000" algn="l"/>
                <a:tab pos="3810000" algn="l"/>
                <a:tab pos="4572000" algn="l"/>
                <a:tab pos="5334000" algn="l"/>
                <a:tab pos="6096000" algn="l"/>
                <a:tab pos="6858000" algn="l"/>
                <a:tab pos="7620000" algn="l"/>
              </a:tabLst>
            </a:pPr>
            <a:r>
              <a:rPr lang="de-DE"/>
              <a:t>[PhOAc], 10</a:t>
            </a:r>
            <a:r>
              <a:rPr lang="de-DE" baseline="30000"/>
              <a:t>-4</a:t>
            </a:r>
            <a:r>
              <a:rPr lang="de-DE"/>
              <a:t> M:	22.5	16.3	12.6	9.73	8.45	7.18	6.21	5.55</a:t>
            </a:r>
          </a:p>
          <a:p>
            <a:pPr eaLnBrk="0" hangingPunct="0">
              <a:tabLst>
                <a:tab pos="2286000" algn="l"/>
                <a:tab pos="3048000" algn="l"/>
                <a:tab pos="3810000" algn="l"/>
                <a:tab pos="4572000" algn="l"/>
                <a:tab pos="5334000" algn="l"/>
                <a:tab pos="6096000" algn="l"/>
                <a:tab pos="6858000" algn="l"/>
                <a:tab pos="7620000" algn="l"/>
              </a:tabLst>
            </a:pPr>
            <a:r>
              <a:rPr lang="de-DE"/>
              <a:t>v</a:t>
            </a:r>
            <a:r>
              <a:rPr lang="de-DE" baseline="-25000"/>
              <a:t>i</a:t>
            </a:r>
            <a:r>
              <a:rPr lang="de-DE"/>
              <a:t>, ·10</a:t>
            </a:r>
            <a:r>
              <a:rPr lang="de-DE" baseline="30000"/>
              <a:t>-7</a:t>
            </a:r>
            <a:r>
              <a:rPr lang="de-DE"/>
              <a:t> l·mol</a:t>
            </a:r>
            <a:r>
              <a:rPr lang="de-DE" baseline="30000"/>
              <a:t>-1</a:t>
            </a:r>
            <a:r>
              <a:rPr lang="de-DE"/>
              <a:t>s</a:t>
            </a:r>
            <a:r>
              <a:rPr lang="de-DE" baseline="30000"/>
              <a:t>-1</a:t>
            </a:r>
            <a:r>
              <a:rPr lang="de-DE"/>
              <a:t>:	7.24	6.35	5.32	4.61	4.53	4.02	3.38	3.26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A8A5DB7-E4F9-47AC-8963-EBA721C8DB8C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97</a:t>
            </a:fld>
            <a:endParaRPr lang="en-GB" dirty="0"/>
          </a:p>
        </p:txBody>
      </p:sp>
      <p:sp>
        <p:nvSpPr>
          <p:cNvPr id="21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22" name="Textfeld 21"/>
          <p:cNvSpPr txBox="1"/>
          <p:nvPr/>
        </p:nvSpPr>
        <p:spPr>
          <a:xfrm>
            <a:off x="2051720" y="882368"/>
            <a:ext cx="516038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3.3 Enzyme catalysed reactions and catalysis</a:t>
            </a:r>
            <a:endParaRPr lang="en-GB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1408886" y="1524959"/>
            <a:ext cx="671209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Example</a:t>
            </a:r>
            <a:r>
              <a:rPr lang="en-GB" dirty="0" smtClean="0"/>
              <a:t>: Hydrolysis of phenyl-acetate by acetyl-</a:t>
            </a:r>
            <a:r>
              <a:rPr lang="en-GB" dirty="0" err="1" smtClean="0"/>
              <a:t>cholin</a:t>
            </a:r>
            <a:r>
              <a:rPr lang="en-GB" dirty="0" smtClean="0"/>
              <a:t> esterase</a:t>
            </a:r>
            <a:endParaRPr lang="en-GB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7310705"/>
              </p:ext>
            </p:extLst>
          </p:nvPr>
        </p:nvGraphicFramePr>
        <p:xfrm>
          <a:off x="2051720" y="2166719"/>
          <a:ext cx="5278437" cy="105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44" name="CS ChemDraw Drawing" r:id="rId4" imgW="5278771" imgH="1054456" progId="ChemDraw.Document.6.0">
                  <p:embed/>
                </p:oleObj>
              </mc:Choice>
              <mc:Fallback>
                <p:oleObj name="CS ChemDraw Drawing" r:id="rId4" imgW="5278771" imgH="1054456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51720" y="2166719"/>
                        <a:ext cx="5278437" cy="10541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2582828" y="3468340"/>
            <a:ext cx="421621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the following v</a:t>
            </a:r>
            <a:r>
              <a:rPr lang="en-GB" baseline="-25000" dirty="0" smtClean="0"/>
              <a:t>i</a:t>
            </a:r>
            <a:r>
              <a:rPr lang="en-GB" dirty="0" smtClean="0"/>
              <a:t>'s have been determined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3203848" y="5463793"/>
            <a:ext cx="240322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calculate K</a:t>
            </a:r>
            <a:r>
              <a:rPr lang="en-GB" baseline="-25000" dirty="0" smtClean="0"/>
              <a:t>m</a:t>
            </a:r>
            <a:r>
              <a:rPr lang="en-GB" dirty="0" smtClean="0"/>
              <a:t> and </a:t>
            </a:r>
            <a:r>
              <a:rPr lang="en-GB" dirty="0" err="1" smtClean="0"/>
              <a:t>k</a:t>
            </a:r>
            <a:r>
              <a:rPr lang="en-GB" baseline="-25000" dirty="0" err="1" smtClean="0"/>
              <a:t>cat</a:t>
            </a:r>
            <a:r>
              <a:rPr lang="en-GB" dirty="0" smtClean="0"/>
              <a:t> !</a:t>
            </a:r>
            <a:endParaRPr lang="en-GB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 bwMode="auto">
          <a:xfrm>
            <a:off x="3059832" y="1833436"/>
            <a:ext cx="2759645" cy="279998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98</a:t>
            </a:fld>
            <a:endParaRPr lang="en-GB" dirty="0"/>
          </a:p>
        </p:txBody>
      </p:sp>
      <p:sp>
        <p:nvSpPr>
          <p:cNvPr id="5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6" name="Textfeld 5"/>
          <p:cNvSpPr txBox="1"/>
          <p:nvPr/>
        </p:nvSpPr>
        <p:spPr>
          <a:xfrm>
            <a:off x="2051720" y="882368"/>
            <a:ext cx="516038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3.3 Enzyme catalysed reactions and catalysis</a:t>
            </a:r>
            <a:endParaRPr lang="en-GB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323528" y="1268760"/>
            <a:ext cx="8610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in chemical catalysis</a:t>
            </a:r>
            <a:r>
              <a:rPr lang="en-GB" dirty="0"/>
              <a:t>:</a:t>
            </a:r>
            <a:r>
              <a:rPr lang="en-GB" dirty="0" smtClean="0"/>
              <a:t> catalysis happens generally with two (or more) compounds</a:t>
            </a:r>
            <a:endParaRPr lang="en-GB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0581946"/>
              </p:ext>
            </p:extLst>
          </p:nvPr>
        </p:nvGraphicFramePr>
        <p:xfrm>
          <a:off x="3131840" y="1833436"/>
          <a:ext cx="2687637" cy="2137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69" name="CS ChemDraw Drawing" r:id="rId3" imgW="2687958" imgH="2114859" progId="ChemDraw.Document.6.0">
                  <p:embed/>
                </p:oleObj>
              </mc:Choice>
              <mc:Fallback>
                <p:oleObj name="CS ChemDraw Drawing" r:id="rId3" imgW="2687958" imgH="2114859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31840" y="1833436"/>
                        <a:ext cx="2687637" cy="21377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3347047" y="4143332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</a:t>
            </a:r>
            <a:r>
              <a:rPr lang="en-GB" baseline="-25000" dirty="0" smtClean="0"/>
              <a:t>1</a:t>
            </a:r>
            <a:r>
              <a:rPr lang="en-GB" dirty="0" smtClean="0"/>
              <a:t>  +  S</a:t>
            </a:r>
            <a:r>
              <a:rPr lang="en-GB" baseline="-25000" dirty="0" smtClean="0"/>
              <a:t>2</a:t>
            </a:r>
            <a:r>
              <a:rPr lang="en-GB" dirty="0" smtClean="0"/>
              <a:t>		P</a:t>
            </a:r>
            <a:endParaRPr lang="en-GB" dirty="0"/>
          </a:p>
        </p:txBody>
      </p:sp>
      <p:cxnSp>
        <p:nvCxnSpPr>
          <p:cNvPr id="12" name="Gerade Verbindung mit Pfeil 11"/>
          <p:cNvCxnSpPr/>
          <p:nvPr/>
        </p:nvCxnSpPr>
        <p:spPr bwMode="auto">
          <a:xfrm>
            <a:off x="4501582" y="4316976"/>
            <a:ext cx="576064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feld 12"/>
          <p:cNvSpPr txBox="1"/>
          <p:nvPr/>
        </p:nvSpPr>
        <p:spPr>
          <a:xfrm>
            <a:off x="4481267" y="397122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cat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835696" y="295652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activated</a:t>
            </a:r>
            <a:endParaRPr lang="en-GB" dirty="0"/>
          </a:p>
        </p:txBody>
      </p:sp>
      <p:sp>
        <p:nvSpPr>
          <p:cNvPr id="17" name="Textfeld 16"/>
          <p:cNvSpPr txBox="1"/>
          <p:nvPr/>
        </p:nvSpPr>
        <p:spPr>
          <a:xfrm>
            <a:off x="3536287" y="2365165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fast</a:t>
            </a:r>
            <a:endParaRPr lang="en-GB" sz="1600" dirty="0"/>
          </a:p>
        </p:txBody>
      </p:sp>
      <p:sp>
        <p:nvSpPr>
          <p:cNvPr id="18" name="Textfeld 17"/>
          <p:cNvSpPr txBox="1"/>
          <p:nvPr/>
        </p:nvSpPr>
        <p:spPr>
          <a:xfrm>
            <a:off x="4973710" y="2456377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k</a:t>
            </a:r>
            <a:r>
              <a:rPr lang="en-GB" sz="1600" baseline="-25000" dirty="0" smtClean="0"/>
              <a:t>1</a:t>
            </a:r>
            <a:r>
              <a:rPr lang="en-GB" sz="1600" dirty="0" smtClean="0"/>
              <a:t> / k</a:t>
            </a:r>
            <a:r>
              <a:rPr lang="en-GB" sz="1600" baseline="-25000" dirty="0" smtClean="0"/>
              <a:t>-1</a:t>
            </a:r>
            <a:endParaRPr lang="en-GB" sz="1600" baseline="-25000" dirty="0"/>
          </a:p>
        </p:txBody>
      </p:sp>
      <p:sp>
        <p:nvSpPr>
          <p:cNvPr id="19" name="Textfeld 18"/>
          <p:cNvSpPr txBox="1"/>
          <p:nvPr/>
        </p:nvSpPr>
        <p:spPr>
          <a:xfrm>
            <a:off x="4212484" y="3233426"/>
            <a:ext cx="362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k</a:t>
            </a:r>
            <a:r>
              <a:rPr lang="en-GB" sz="1600" baseline="-25000" dirty="0"/>
              <a:t>2</a:t>
            </a:r>
          </a:p>
        </p:txBody>
      </p:sp>
      <p:sp>
        <p:nvSpPr>
          <p:cNvPr id="21" name="Pfeil nach rechts 20"/>
          <p:cNvSpPr/>
          <p:nvPr/>
        </p:nvSpPr>
        <p:spPr bwMode="auto">
          <a:xfrm rot="10800000">
            <a:off x="2915816" y="3051247"/>
            <a:ext cx="360040" cy="184666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1846536" y="4816406"/>
            <a:ext cx="5365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apply the steady state approach as in M-M kinetics</a:t>
            </a:r>
            <a:endParaRPr lang="en-GB" dirty="0"/>
          </a:p>
        </p:txBody>
      </p:sp>
      <p:sp>
        <p:nvSpPr>
          <p:cNvPr id="24" name="Textfeld 23"/>
          <p:cNvSpPr txBox="1"/>
          <p:nvPr/>
        </p:nvSpPr>
        <p:spPr>
          <a:xfrm>
            <a:off x="1835696" y="5643398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[cat</a:t>
            </a:r>
            <a:r>
              <a:rPr lang="en-GB" dirty="0" smtClean="0">
                <a:solidFill>
                  <a:srgbClr val="FF0000"/>
                </a:solidFill>
              </a:rPr>
              <a:t>S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]</a:t>
            </a:r>
            <a:r>
              <a:rPr lang="en-GB" baseline="-25000" dirty="0" err="1" smtClean="0"/>
              <a:t>ss</a:t>
            </a:r>
            <a:r>
              <a:rPr lang="en-GB" dirty="0" smtClean="0"/>
              <a:t> =</a:t>
            </a:r>
            <a:endParaRPr lang="en-GB" dirty="0"/>
          </a:p>
        </p:txBody>
      </p:sp>
      <p:sp>
        <p:nvSpPr>
          <p:cNvPr id="26" name="Textfeld 25"/>
          <p:cNvSpPr txBox="1"/>
          <p:nvPr/>
        </p:nvSpPr>
        <p:spPr>
          <a:xfrm>
            <a:off x="2995726" y="5445224"/>
            <a:ext cx="130356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/>
              <a:t>1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[cat]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[S</a:t>
            </a:r>
            <a:r>
              <a:rPr lang="en-GB" baseline="-25000" dirty="0"/>
              <a:t>1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27" name="Textfeld 26"/>
          <p:cNvSpPr txBox="1"/>
          <p:nvPr/>
        </p:nvSpPr>
        <p:spPr>
          <a:xfrm>
            <a:off x="3043136" y="5800429"/>
            <a:ext cx="124585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-1</a:t>
            </a:r>
            <a:r>
              <a:rPr lang="en-GB" dirty="0" smtClean="0"/>
              <a:t>+ k</a:t>
            </a:r>
            <a:r>
              <a:rPr lang="en-GB" baseline="-25000" dirty="0" smtClean="0"/>
              <a:t>2</a:t>
            </a:r>
            <a:r>
              <a:rPr lang="en-GB" dirty="0" smtClean="0"/>
              <a:t>[S</a:t>
            </a:r>
            <a:r>
              <a:rPr lang="en-GB" baseline="-25000" dirty="0" smtClean="0"/>
              <a:t>2</a:t>
            </a:r>
            <a:r>
              <a:rPr lang="en-GB" dirty="0" smtClean="0"/>
              <a:t>]</a:t>
            </a:r>
            <a:endParaRPr lang="en-GB" baseline="-25000" dirty="0"/>
          </a:p>
        </p:txBody>
      </p:sp>
      <p:cxnSp>
        <p:nvCxnSpPr>
          <p:cNvPr id="29" name="Gerader Verbinder 28"/>
          <p:cNvCxnSpPr/>
          <p:nvPr/>
        </p:nvCxnSpPr>
        <p:spPr bwMode="auto">
          <a:xfrm flipV="1">
            <a:off x="3010651" y="5814556"/>
            <a:ext cx="1215890" cy="424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33" name="Textfeld 32"/>
          <p:cNvSpPr txBox="1"/>
          <p:nvPr/>
        </p:nvSpPr>
        <p:spPr>
          <a:xfrm>
            <a:off x="4713392" y="5643398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[cat]</a:t>
            </a:r>
            <a:r>
              <a:rPr lang="en-GB" baseline="-25000" dirty="0" smtClean="0"/>
              <a:t>0</a:t>
            </a:r>
            <a:r>
              <a:rPr lang="en-GB" dirty="0" smtClean="0"/>
              <a:t> = [cat] + [cat</a:t>
            </a:r>
            <a:r>
              <a:rPr lang="en-GB" dirty="0" smtClean="0">
                <a:solidFill>
                  <a:srgbClr val="FF0000"/>
                </a:solidFill>
              </a:rPr>
              <a:t>S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1778379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C0591-6CCE-4921-B323-1FE96D506E00}" type="datetime1">
              <a:rPr lang="de-DE" smtClean="0"/>
              <a:t>04.04.2018</a:t>
            </a:fld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 smtClean="0"/>
              <a:t>CHE323-FS18-</a:t>
            </a:r>
            <a:fld id="{DD9BD234-66BA-4F43-B263-3B51E3B340B9}" type="slidenum">
              <a:rPr lang="en-GB" smtClean="0"/>
              <a:pPr/>
              <a:t>99</a:t>
            </a:fld>
            <a:endParaRPr lang="en-GB" dirty="0"/>
          </a:p>
        </p:txBody>
      </p:sp>
      <p:sp>
        <p:nvSpPr>
          <p:cNvPr id="5" name="Rechteck 4"/>
          <p:cNvSpPr/>
          <p:nvPr/>
        </p:nvSpPr>
        <p:spPr bwMode="auto">
          <a:xfrm>
            <a:off x="3059832" y="1833436"/>
            <a:ext cx="2759645" cy="279998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itel 3"/>
          <p:cNvSpPr txBox="1">
            <a:spLocks/>
          </p:cNvSpPr>
          <p:nvPr/>
        </p:nvSpPr>
        <p:spPr bwMode="auto">
          <a:xfrm>
            <a:off x="685800" y="269526"/>
            <a:ext cx="77724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GB" kern="0" dirty="0" smtClean="0"/>
              <a:t>Overall Reaction and Reaction Rate</a:t>
            </a:r>
            <a:endParaRPr lang="en-GB" kern="0" dirty="0"/>
          </a:p>
        </p:txBody>
      </p:sp>
      <p:sp>
        <p:nvSpPr>
          <p:cNvPr id="7" name="Textfeld 6"/>
          <p:cNvSpPr txBox="1"/>
          <p:nvPr/>
        </p:nvSpPr>
        <p:spPr>
          <a:xfrm>
            <a:off x="2051720" y="882368"/>
            <a:ext cx="5160387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3.3 Enzyme catalysed reactions and catalysis</a:t>
            </a:r>
            <a:endParaRPr lang="en-GB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323528" y="1228272"/>
            <a:ext cx="861004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b="1" dirty="0" smtClean="0"/>
              <a:t>in chemical catalysis</a:t>
            </a:r>
            <a:r>
              <a:rPr lang="en-GB" dirty="0"/>
              <a:t>:</a:t>
            </a:r>
            <a:r>
              <a:rPr lang="en-GB" dirty="0" smtClean="0"/>
              <a:t> catalysis happens generally with two (or more) compounds</a:t>
            </a:r>
            <a:endParaRPr lang="en-GB" dirty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7699278"/>
              </p:ext>
            </p:extLst>
          </p:nvPr>
        </p:nvGraphicFramePr>
        <p:xfrm>
          <a:off x="3131840" y="1833436"/>
          <a:ext cx="2687637" cy="2137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90" name="CS ChemDraw Drawing" r:id="rId3" imgW="2687958" imgH="2114859" progId="ChemDraw.Document.6.0">
                  <p:embed/>
                </p:oleObj>
              </mc:Choice>
              <mc:Fallback>
                <p:oleObj name="CS ChemDraw Drawing" r:id="rId3" imgW="2687958" imgH="2114859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31840" y="1833436"/>
                        <a:ext cx="2687637" cy="2137789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3347047" y="4143332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</a:t>
            </a:r>
            <a:r>
              <a:rPr lang="en-GB" baseline="-25000" dirty="0" smtClean="0"/>
              <a:t>1</a:t>
            </a:r>
            <a:r>
              <a:rPr lang="en-GB" dirty="0" smtClean="0"/>
              <a:t>  +  S</a:t>
            </a:r>
            <a:r>
              <a:rPr lang="en-GB" baseline="-25000" dirty="0" smtClean="0"/>
              <a:t>2</a:t>
            </a:r>
            <a:r>
              <a:rPr lang="en-GB" dirty="0" smtClean="0"/>
              <a:t>		P</a:t>
            </a:r>
            <a:endParaRPr lang="en-GB" dirty="0"/>
          </a:p>
        </p:txBody>
      </p:sp>
      <p:cxnSp>
        <p:nvCxnSpPr>
          <p:cNvPr id="11" name="Gerade Verbindung mit Pfeil 10"/>
          <p:cNvCxnSpPr/>
          <p:nvPr/>
        </p:nvCxnSpPr>
        <p:spPr bwMode="auto">
          <a:xfrm>
            <a:off x="4501582" y="4316976"/>
            <a:ext cx="576064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feld 11"/>
          <p:cNvSpPr txBox="1"/>
          <p:nvPr/>
        </p:nvSpPr>
        <p:spPr>
          <a:xfrm>
            <a:off x="4481267" y="397122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cat</a:t>
            </a:r>
            <a:endParaRPr lang="en-GB" dirty="0"/>
          </a:p>
        </p:txBody>
      </p:sp>
      <p:sp>
        <p:nvSpPr>
          <p:cNvPr id="13" name="Textfeld 12"/>
          <p:cNvSpPr txBox="1"/>
          <p:nvPr/>
        </p:nvSpPr>
        <p:spPr>
          <a:xfrm>
            <a:off x="1835696" y="2916033"/>
            <a:ext cx="110799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activated</a:t>
            </a:r>
            <a:endParaRPr lang="en-GB" dirty="0"/>
          </a:p>
        </p:txBody>
      </p:sp>
      <p:sp>
        <p:nvSpPr>
          <p:cNvPr id="14" name="Textfeld 13"/>
          <p:cNvSpPr txBox="1"/>
          <p:nvPr/>
        </p:nvSpPr>
        <p:spPr>
          <a:xfrm>
            <a:off x="3536287" y="2365165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fast</a:t>
            </a:r>
            <a:endParaRPr lang="en-GB" sz="1600" dirty="0"/>
          </a:p>
        </p:txBody>
      </p:sp>
      <p:sp>
        <p:nvSpPr>
          <p:cNvPr id="15" name="Textfeld 14"/>
          <p:cNvSpPr txBox="1"/>
          <p:nvPr/>
        </p:nvSpPr>
        <p:spPr>
          <a:xfrm>
            <a:off x="4973710" y="2456377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k</a:t>
            </a:r>
            <a:r>
              <a:rPr lang="en-GB" sz="1600" baseline="-25000" dirty="0" smtClean="0"/>
              <a:t>1</a:t>
            </a:r>
            <a:r>
              <a:rPr lang="en-GB" sz="1600" dirty="0" smtClean="0"/>
              <a:t> / k</a:t>
            </a:r>
            <a:r>
              <a:rPr lang="en-GB" sz="1600" baseline="-25000" dirty="0" smtClean="0"/>
              <a:t>-1</a:t>
            </a:r>
            <a:endParaRPr lang="en-GB" sz="1600" baseline="-25000" dirty="0"/>
          </a:p>
        </p:txBody>
      </p:sp>
      <p:sp>
        <p:nvSpPr>
          <p:cNvPr id="16" name="Textfeld 15"/>
          <p:cNvSpPr txBox="1"/>
          <p:nvPr/>
        </p:nvSpPr>
        <p:spPr>
          <a:xfrm>
            <a:off x="4212484" y="3233426"/>
            <a:ext cx="362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k</a:t>
            </a:r>
            <a:r>
              <a:rPr lang="en-GB" sz="1600" baseline="-25000" dirty="0"/>
              <a:t>2</a:t>
            </a:r>
          </a:p>
        </p:txBody>
      </p:sp>
      <p:sp>
        <p:nvSpPr>
          <p:cNvPr id="17" name="Pfeil nach rechts 16"/>
          <p:cNvSpPr/>
          <p:nvPr/>
        </p:nvSpPr>
        <p:spPr bwMode="auto">
          <a:xfrm rot="10800000">
            <a:off x="2915816" y="3051247"/>
            <a:ext cx="360040" cy="184666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523434" y="5259945"/>
            <a:ext cx="260840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replacement etc. yields:</a:t>
            </a:r>
            <a:endParaRPr lang="en-GB" dirty="0"/>
          </a:p>
        </p:txBody>
      </p:sp>
      <p:sp>
        <p:nvSpPr>
          <p:cNvPr id="19" name="Rechteck 18"/>
          <p:cNvSpPr/>
          <p:nvPr/>
        </p:nvSpPr>
        <p:spPr bwMode="auto">
          <a:xfrm>
            <a:off x="3275855" y="5021626"/>
            <a:ext cx="2456395" cy="102494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3707904" y="5044901"/>
            <a:ext cx="164500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[E</a:t>
            </a:r>
            <a:r>
              <a:rPr lang="en-GB" baseline="-25000" dirty="0" smtClean="0"/>
              <a:t>0</a:t>
            </a:r>
            <a:r>
              <a:rPr lang="en-GB" dirty="0" smtClean="0"/>
              <a:t>]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[S</a:t>
            </a:r>
            <a:r>
              <a:rPr lang="en-GB" baseline="-25000" dirty="0"/>
              <a:t>1</a:t>
            </a:r>
            <a:r>
              <a:rPr lang="en-GB" dirty="0" smtClean="0"/>
              <a:t>][S</a:t>
            </a:r>
            <a:r>
              <a:rPr lang="en-GB" baseline="-25000" dirty="0" smtClean="0"/>
              <a:t>2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21" name="Textfeld 20"/>
          <p:cNvSpPr txBox="1"/>
          <p:nvPr/>
        </p:nvSpPr>
        <p:spPr>
          <a:xfrm>
            <a:off x="3731798" y="5399455"/>
            <a:ext cx="43633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-1</a:t>
            </a:r>
            <a:endParaRPr lang="en-GB" baseline="-25000" dirty="0"/>
          </a:p>
        </p:txBody>
      </p:sp>
      <p:sp>
        <p:nvSpPr>
          <p:cNvPr id="22" name="Textfeld 21"/>
          <p:cNvSpPr txBox="1"/>
          <p:nvPr/>
        </p:nvSpPr>
        <p:spPr>
          <a:xfrm>
            <a:off x="3754910" y="5710099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cxnSp>
        <p:nvCxnSpPr>
          <p:cNvPr id="23" name="Gerader Verbinder 22"/>
          <p:cNvCxnSpPr/>
          <p:nvPr/>
        </p:nvCxnSpPr>
        <p:spPr bwMode="auto">
          <a:xfrm flipV="1">
            <a:off x="3779912" y="5405626"/>
            <a:ext cx="179315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cxnSp>
        <p:nvCxnSpPr>
          <p:cNvPr id="24" name="Gerader Verbinder 23"/>
          <p:cNvCxnSpPr/>
          <p:nvPr/>
        </p:nvCxnSpPr>
        <p:spPr bwMode="auto">
          <a:xfrm>
            <a:off x="3817120" y="5752920"/>
            <a:ext cx="29265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25" name="Textfeld 24"/>
          <p:cNvSpPr txBox="1"/>
          <p:nvPr/>
        </p:nvSpPr>
        <p:spPr>
          <a:xfrm>
            <a:off x="4896308" y="5555679"/>
            <a:ext cx="750526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+ [S</a:t>
            </a:r>
            <a:r>
              <a:rPr lang="en-GB" baseline="-25000" dirty="0"/>
              <a:t>1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26" name="Rechteck 25"/>
          <p:cNvSpPr/>
          <p:nvPr/>
        </p:nvSpPr>
        <p:spPr>
          <a:xfrm>
            <a:off x="3300073" y="5230489"/>
            <a:ext cx="575799" cy="36933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GB" dirty="0"/>
              <a:t>v</a:t>
            </a:r>
            <a:r>
              <a:rPr lang="en-GB" baseline="-25000" dirty="0"/>
              <a:t>i </a:t>
            </a:r>
            <a:r>
              <a:rPr lang="en-GB" dirty="0"/>
              <a:t>= 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4244026" y="5413832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r>
              <a:rPr lang="en-GB" dirty="0" smtClean="0"/>
              <a:t>[S</a:t>
            </a:r>
            <a:r>
              <a:rPr lang="en-GB" baseline="-25000" dirty="0" smtClean="0"/>
              <a:t>2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29" name="Textfeld 28"/>
          <p:cNvSpPr txBox="1"/>
          <p:nvPr/>
        </p:nvSpPr>
        <p:spPr>
          <a:xfrm>
            <a:off x="4487376" y="5692639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cxnSp>
        <p:nvCxnSpPr>
          <p:cNvPr id="31" name="Gerader Verbinder 30"/>
          <p:cNvCxnSpPr/>
          <p:nvPr/>
        </p:nvCxnSpPr>
        <p:spPr bwMode="auto">
          <a:xfrm>
            <a:off x="4316034" y="5762282"/>
            <a:ext cx="608113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feld 32"/>
          <p:cNvSpPr txBox="1"/>
          <p:nvPr/>
        </p:nvSpPr>
        <p:spPr>
          <a:xfrm>
            <a:off x="4063709" y="557461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36" name="Textfeld 35"/>
          <p:cNvSpPr txBox="1"/>
          <p:nvPr/>
        </p:nvSpPr>
        <p:spPr>
          <a:xfrm>
            <a:off x="6323814" y="5171970"/>
            <a:ext cx="436338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-1</a:t>
            </a:r>
            <a:endParaRPr lang="en-GB" baseline="-25000" dirty="0"/>
          </a:p>
        </p:txBody>
      </p:sp>
      <p:sp>
        <p:nvSpPr>
          <p:cNvPr id="37" name="Textfeld 36"/>
          <p:cNvSpPr txBox="1"/>
          <p:nvPr/>
        </p:nvSpPr>
        <p:spPr>
          <a:xfrm>
            <a:off x="6346926" y="5482614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cxnSp>
        <p:nvCxnSpPr>
          <p:cNvPr id="38" name="Gerader Verbinder 37"/>
          <p:cNvCxnSpPr/>
          <p:nvPr/>
        </p:nvCxnSpPr>
        <p:spPr bwMode="auto">
          <a:xfrm>
            <a:off x="6409136" y="5525435"/>
            <a:ext cx="29265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</p:cxnSp>
      <p:sp>
        <p:nvSpPr>
          <p:cNvPr id="39" name="Textfeld 38"/>
          <p:cNvSpPr txBox="1"/>
          <p:nvPr/>
        </p:nvSpPr>
        <p:spPr>
          <a:xfrm>
            <a:off x="6836042" y="5186347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r>
              <a:rPr lang="en-GB" dirty="0" smtClean="0"/>
              <a:t>[S</a:t>
            </a:r>
            <a:r>
              <a:rPr lang="en-GB" baseline="-25000" dirty="0" smtClean="0"/>
              <a:t>2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40" name="Textfeld 39"/>
          <p:cNvSpPr txBox="1"/>
          <p:nvPr/>
        </p:nvSpPr>
        <p:spPr>
          <a:xfrm>
            <a:off x="7079392" y="5465154"/>
            <a:ext cx="385042" cy="3693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1</a:t>
            </a:r>
            <a:endParaRPr lang="en-GB" baseline="-25000" dirty="0"/>
          </a:p>
        </p:txBody>
      </p:sp>
      <p:cxnSp>
        <p:nvCxnSpPr>
          <p:cNvPr id="41" name="Gerader Verbinder 40"/>
          <p:cNvCxnSpPr/>
          <p:nvPr/>
        </p:nvCxnSpPr>
        <p:spPr bwMode="auto">
          <a:xfrm>
            <a:off x="6908050" y="5534797"/>
            <a:ext cx="608113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Textfeld 41"/>
          <p:cNvSpPr txBox="1"/>
          <p:nvPr/>
        </p:nvSpPr>
        <p:spPr>
          <a:xfrm>
            <a:off x="6655725" y="534712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43" name="Textfeld 42"/>
          <p:cNvSpPr txBox="1"/>
          <p:nvPr/>
        </p:nvSpPr>
        <p:spPr>
          <a:xfrm>
            <a:off x="7620512" y="5355577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 </a:t>
            </a:r>
            <a:r>
              <a:rPr lang="en-GB" dirty="0" err="1" smtClean="0"/>
              <a:t>K'</a:t>
            </a:r>
            <a:r>
              <a:rPr lang="en-GB" baseline="-25000" dirty="0" err="1" smtClean="0"/>
              <a:t>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9537334"/>
      </p:ext>
    </p:extLst>
  </p:cSld>
  <p:clrMapOvr>
    <a:masterClrMapping/>
  </p:clrMapOvr>
</p:sld>
</file>

<file path=ppt/theme/theme1.xml><?xml version="1.0" encoding="utf-8"?>
<a:theme xmlns:a="http://schemas.openxmlformats.org/drawingml/2006/main" name="Mainz-2006">
  <a:themeElements>
    <a:clrScheme name="Mainz-200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ainz-2006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inz-20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inz-2006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inz-2006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inz-2006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inz-2006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inz-2006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inz-2006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C:\User\roger\Vorträge\Mainz-2006\Mainz-2006.ppt</Template>
  <TotalTime>0</TotalTime>
  <Words>8613</Words>
  <Application>Microsoft Office PowerPoint</Application>
  <PresentationFormat>Bildschirmpräsentation (4:3)</PresentationFormat>
  <Paragraphs>2099</Paragraphs>
  <Slides>114</Slides>
  <Notes>57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4</vt:i4>
      </vt:variant>
      <vt:variant>
        <vt:lpstr>Folientitel</vt:lpstr>
      </vt:variant>
      <vt:variant>
        <vt:i4>114</vt:i4>
      </vt:variant>
    </vt:vector>
  </HeadingPairs>
  <TitlesOfParts>
    <vt:vector size="123" baseType="lpstr">
      <vt:lpstr>Arial</vt:lpstr>
      <vt:lpstr>ArialMT</vt:lpstr>
      <vt:lpstr>Symbol</vt:lpstr>
      <vt:lpstr>Times New Roman</vt:lpstr>
      <vt:lpstr>Mainz-2006</vt:lpstr>
      <vt:lpstr>Formel</vt:lpstr>
      <vt:lpstr>CS ChemDraw Drawing</vt:lpstr>
      <vt:lpstr>Image</vt:lpstr>
      <vt:lpstr>Equation</vt:lpstr>
      <vt:lpstr>PowerPoint-Präsentation</vt:lpstr>
      <vt:lpstr>Table of Content</vt:lpstr>
      <vt:lpstr>Literature</vt:lpstr>
      <vt:lpstr>Motivation</vt:lpstr>
      <vt:lpstr>Motivation</vt:lpstr>
      <vt:lpstr>Motivation</vt:lpstr>
      <vt:lpstr>Motivation</vt:lpstr>
      <vt:lpstr>Motivation</vt:lpstr>
      <vt:lpstr>1.1 Some Basic Concepts</vt:lpstr>
      <vt:lpstr>1.1 Some Basic Concepts</vt:lpstr>
      <vt:lpstr>Some Basic Concepts</vt:lpstr>
      <vt:lpstr>Some Basic Concepts</vt:lpstr>
      <vt:lpstr>Some Basic Concepts</vt:lpstr>
      <vt:lpstr>Some Basic Concepts</vt:lpstr>
      <vt:lpstr>Some Basic Concepts</vt:lpstr>
      <vt:lpstr>Some Basic Concepts</vt:lpstr>
      <vt:lpstr>Some Basic Concepts</vt:lpstr>
      <vt:lpstr>Some Basic Concepts</vt:lpstr>
      <vt:lpstr>Some Basic Concepts</vt:lpstr>
      <vt:lpstr>Some Basic Concepts</vt:lpstr>
      <vt:lpstr>Some Basic Concepts</vt:lpstr>
      <vt:lpstr>Mechanism and Rate Law</vt:lpstr>
      <vt:lpstr>Mechanism and Rate Law</vt:lpstr>
      <vt:lpstr>Mechanism and Structure</vt:lpstr>
      <vt:lpstr>Mechanism and Structure</vt:lpstr>
      <vt:lpstr>Mechanism and Structure</vt:lpstr>
      <vt:lpstr>Mechanism and Structure</vt:lpstr>
      <vt:lpstr>Mechanism and Structure</vt:lpstr>
      <vt:lpstr>Mechanism and Structure</vt:lpstr>
      <vt:lpstr>Mechanism and Structure</vt:lpstr>
      <vt:lpstr>Mechanism and Structure</vt:lpstr>
      <vt:lpstr>Mechanism and Structure</vt:lpstr>
      <vt:lpstr>Mechanism and Structure</vt:lpstr>
      <vt:lpstr>Exercises</vt:lpstr>
      <vt:lpstr>2. Rate Laws and Mechanisms</vt:lpstr>
      <vt:lpstr>2. Rate Laws and Mechanisms</vt:lpstr>
      <vt:lpstr>2. Rate Laws and Mechanisms</vt:lpstr>
      <vt:lpstr>2. Rate Laws and Mechanisms</vt:lpstr>
      <vt:lpstr>2. Rate Laws and Mechanisms</vt:lpstr>
      <vt:lpstr>2. Rate Laws and Mechanisms</vt:lpstr>
      <vt:lpstr>2. Rate Laws and Mechanisms</vt:lpstr>
      <vt:lpstr>2. Rate Laws and Mechanisms</vt:lpstr>
      <vt:lpstr>2. Rate Laws and Mechanisms</vt:lpstr>
      <vt:lpstr>2. Rate Laws and Mechanisms</vt:lpstr>
      <vt:lpstr>2. Rate Laws and Mechanisms</vt:lpstr>
      <vt:lpstr>2. Rate Laws and Mechanisms</vt:lpstr>
      <vt:lpstr>2. Rate Laws and Mechanisms</vt:lpstr>
      <vt:lpstr>2. Rate Laws and Mechanisms</vt:lpstr>
      <vt:lpstr>2. Rate Laws and Mechanisms</vt:lpstr>
      <vt:lpstr>2. Rate Laws and Mechanisms</vt:lpstr>
      <vt:lpstr>2. Rate Laws and Mechanisms</vt:lpstr>
      <vt:lpstr>2. Rate Laws and Mechanisms</vt:lpstr>
      <vt:lpstr>3. Overall Reaction and Reaction Rate</vt:lpstr>
      <vt:lpstr>3. Overall Reaction and Reaction Rate</vt:lpstr>
      <vt:lpstr>Overall Reaction and Reaction Rate</vt:lpstr>
      <vt:lpstr>Overall Reaction and Reaction Rate</vt:lpstr>
      <vt:lpstr>Overall Reaction and Reaction Rate</vt:lpstr>
      <vt:lpstr>Overall Reaction and Reaction Rate</vt:lpstr>
      <vt:lpstr>Overall Reaction and Reaction Rate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Practical kinetic example: The Monsanto Acetic Acid Process</vt:lpstr>
      <vt:lpstr>Practical kinetic example: The Monsanto Acetic Acid Process</vt:lpstr>
      <vt:lpstr>Practical kinetic example: The Monsanto Acetic Acid Process</vt:lpstr>
      <vt:lpstr>PowerPoint-Präsentation</vt:lpstr>
      <vt:lpstr>Practical kinetic example: The Monsanto Acetic Acid Process</vt:lpstr>
      <vt:lpstr>Practical kinetic example: The Monsanto Acetic Acid Process</vt:lpstr>
      <vt:lpstr>Practical kinetic example: The Monsanto Acetic Acid Process</vt:lpstr>
      <vt:lpstr>Practical kinetic example: The Monsanto Acetic Acid Process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4. Deduction of Mechanisms</vt:lpstr>
      <vt:lpstr>4. Deduction of Mechanisms</vt:lpstr>
      <vt:lpstr>4. Deduction of Mechanisms</vt:lpstr>
      <vt:lpstr>4. Deduction of Mechanisms</vt:lpstr>
      <vt:lpstr>Deduction of Mechanisms</vt:lpstr>
      <vt:lpstr>Deduction of Mechanisms</vt:lpstr>
      <vt:lpstr>Deduction of Mechanisms</vt:lpstr>
      <vt:lpstr>Deduction of Mechanisms</vt:lpstr>
      <vt:lpstr>Deduction of Mechanisms</vt:lpstr>
      <vt:lpstr>Deduction of Mechanisms</vt:lpstr>
    </vt:vector>
  </TitlesOfParts>
  <Company>UNI Zürich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ACI</dc:creator>
  <cp:lastModifiedBy>Roger</cp:lastModifiedBy>
  <cp:revision>350</cp:revision>
  <cp:lastPrinted>2018-04-04T08:07:35Z</cp:lastPrinted>
  <dcterms:created xsi:type="dcterms:W3CDTF">2004-03-24T07:20:16Z</dcterms:created>
  <dcterms:modified xsi:type="dcterms:W3CDTF">2018-04-04T08:08:21Z</dcterms:modified>
</cp:coreProperties>
</file>